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7"/>
  </p:notesMasterIdLst>
  <p:sldIdLst>
    <p:sldId id="256" r:id="rId5"/>
    <p:sldId id="260" r:id="rId6"/>
    <p:sldId id="261" r:id="rId7"/>
    <p:sldId id="263" r:id="rId8"/>
    <p:sldId id="269" r:id="rId9"/>
    <p:sldId id="267" r:id="rId10"/>
    <p:sldId id="264" r:id="rId11"/>
    <p:sldId id="265" r:id="rId12"/>
    <p:sldId id="268" r:id="rId13"/>
    <p:sldId id="257" r:id="rId14"/>
    <p:sldId id="258" r:id="rId15"/>
    <p:sldId id="259" r:id="rId16"/>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75" autoAdjust="0"/>
    <p:restoredTop sz="92287" autoAdjust="0"/>
  </p:normalViewPr>
  <p:slideViewPr>
    <p:cSldViewPr snapToGrid="0">
      <p:cViewPr>
        <p:scale>
          <a:sx n="69" d="100"/>
          <a:sy n="69" d="100"/>
        </p:scale>
        <p:origin x="9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6A61AC-4650-4494-A065-B2F589E1350A}" type="datetimeFigureOut">
              <a:rPr lang="en-GB" smtClean="0"/>
              <a:t>11/12/2023</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D499F9-556E-4E9D-AA8A-96B40CE80341}" type="slidenum">
              <a:rPr lang="en-GB" smtClean="0"/>
              <a:t>‹#›</a:t>
            </a:fld>
            <a:endParaRPr lang="en-GB"/>
          </a:p>
        </p:txBody>
      </p:sp>
    </p:spTree>
    <p:extLst>
      <p:ext uri="{BB962C8B-B14F-4D97-AF65-F5344CB8AC3E}">
        <p14:creationId xmlns:p14="http://schemas.microsoft.com/office/powerpoint/2010/main" val="53248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2D499F9-556E-4E9D-AA8A-96B40CE80341}" type="slidenum">
              <a:rPr lang="en-GB" smtClean="0"/>
              <a:t>7</a:t>
            </a:fld>
            <a:endParaRPr lang="en-GB"/>
          </a:p>
        </p:txBody>
      </p:sp>
    </p:spTree>
    <p:extLst>
      <p:ext uri="{BB962C8B-B14F-4D97-AF65-F5344CB8AC3E}">
        <p14:creationId xmlns:p14="http://schemas.microsoft.com/office/powerpoint/2010/main" val="35232989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72D977F-DA41-4151-9709-4D9F848BA580}"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5469230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2D977F-DA41-4151-9709-4D9F848BA580}"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2210198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72D977F-DA41-4151-9709-4D9F848BA580}"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3722434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72D977F-DA41-4151-9709-4D9F848BA580}" type="datetimeFigureOut">
              <a:rPr lang="en-GB" smtClean="0"/>
              <a:t>11/12/2023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28744552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2D977F-DA41-4151-9709-4D9F848BA580}" type="datetimeFigureOut">
              <a:rPr lang="en-GB" smtClean="0"/>
              <a:t>11/12/2023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33911691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72D977F-DA41-4151-9709-4D9F848BA580}" type="datetimeFigureOut">
              <a:rPr lang="en-GB" smtClean="0"/>
              <a:t>11/12/2023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1141198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2D977F-DA41-4151-9709-4D9F848BA580}" type="datetimeFigureOut">
              <a:rPr lang="en-GB" smtClean="0"/>
              <a:t>11/12/2023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3652536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72D977F-DA41-4151-9709-4D9F848BA580}" type="datetimeFigureOut">
              <a:rPr lang="en-GB" smtClean="0"/>
              <a:t>11/12/2023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1209531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72D977F-DA41-4151-9709-4D9F848BA580}" type="datetimeFigureOut">
              <a:rPr lang="en-GB" smtClean="0"/>
              <a:t>11/12/2023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4074704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2D977F-DA41-4151-9709-4D9F848BA580}"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2948485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72D977F-DA41-4151-9709-4D9F848BA580}" type="datetimeFigureOut">
              <a:rPr lang="en-GB" smtClean="0"/>
              <a:t>11/12/2023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086A25-D0F3-47AF-8A8A-8E9873E0C2C1}" type="slidenum">
              <a:rPr lang="en-GB" smtClean="0"/>
              <a:t>‹#›</a:t>
            </a:fld>
            <a:endParaRPr lang="en-GB"/>
          </a:p>
        </p:txBody>
      </p:sp>
    </p:spTree>
    <p:extLst>
      <p:ext uri="{BB962C8B-B14F-4D97-AF65-F5344CB8AC3E}">
        <p14:creationId xmlns:p14="http://schemas.microsoft.com/office/powerpoint/2010/main" val="15692270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2D977F-DA41-4151-9709-4D9F848BA580}" type="datetimeFigureOut">
              <a:rPr lang="en-GB" smtClean="0"/>
              <a:t>11/12/2023</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086A25-D0F3-47AF-8A8A-8E9873E0C2C1}" type="slidenum">
              <a:rPr lang="en-GB" smtClean="0"/>
              <a:t>‹#›</a:t>
            </a:fld>
            <a:endParaRPr lang="en-GB"/>
          </a:p>
        </p:txBody>
      </p:sp>
    </p:spTree>
    <p:extLst>
      <p:ext uri="{BB962C8B-B14F-4D97-AF65-F5344CB8AC3E}">
        <p14:creationId xmlns:p14="http://schemas.microsoft.com/office/powerpoint/2010/main" val="40233031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D4F3A48-5D60-4F39-A9C5-F54CFC051E58}"/>
              </a:ext>
            </a:extLst>
          </p:cNvPr>
          <p:cNvSpPr/>
          <p:nvPr/>
        </p:nvSpPr>
        <p:spPr>
          <a:xfrm>
            <a:off x="0" y="6354881"/>
            <a:ext cx="9906000" cy="5031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3D3E69B-0DF9-401C-AE93-4D3EED6B045B}"/>
              </a:ext>
            </a:extLst>
          </p:cNvPr>
          <p:cNvSpPr/>
          <p:nvPr/>
        </p:nvSpPr>
        <p:spPr>
          <a:xfrm>
            <a:off x="-18414" y="-14762"/>
            <a:ext cx="9924414" cy="886300"/>
          </a:xfrm>
          <a:prstGeom prst="rect">
            <a:avLst/>
          </a:prstGeom>
          <a:solidFill>
            <a:srgbClr val="002060">
              <a:alpha val="92157"/>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51B52E15-2D8E-42C7-BE4A-B739D23A51FA}"/>
              </a:ext>
            </a:extLst>
          </p:cNvPr>
          <p:cNvGrpSpPr/>
          <p:nvPr/>
        </p:nvGrpSpPr>
        <p:grpSpPr>
          <a:xfrm>
            <a:off x="7722063" y="120508"/>
            <a:ext cx="2024320" cy="615760"/>
            <a:chOff x="4743193" y="96981"/>
            <a:chExt cx="2024320" cy="615761"/>
          </a:xfrm>
        </p:grpSpPr>
        <p:pic>
          <p:nvPicPr>
            <p:cNvPr id="7" name="Picture 6">
              <a:extLst>
                <a:ext uri="{FF2B5EF4-FFF2-40B4-BE49-F238E27FC236}">
                  <a16:creationId xmlns:a16="http://schemas.microsoft.com/office/drawing/2014/main" id="{55AA235F-E76C-4823-BC42-266B0DCE85FD}"/>
                </a:ext>
              </a:extLst>
            </p:cNvPr>
            <p:cNvPicPr>
              <a:picLocks noChangeAspect="1"/>
            </p:cNvPicPr>
            <p:nvPr/>
          </p:nvPicPr>
          <p:blipFill>
            <a:blip r:embed="rId2"/>
            <a:stretch>
              <a:fillRect/>
            </a:stretch>
          </p:blipFill>
          <p:spPr>
            <a:xfrm>
              <a:off x="6153905" y="96981"/>
              <a:ext cx="613608" cy="615761"/>
            </a:xfrm>
            <a:prstGeom prst="rect">
              <a:avLst/>
            </a:prstGeom>
          </p:spPr>
        </p:pic>
        <p:sp>
          <p:nvSpPr>
            <p:cNvPr id="8" name="TextBox 7">
              <a:extLst>
                <a:ext uri="{FF2B5EF4-FFF2-40B4-BE49-F238E27FC236}">
                  <a16:creationId xmlns:a16="http://schemas.microsoft.com/office/drawing/2014/main" id="{2383CD1F-A818-4783-8536-9EB78B9F5317}"/>
                </a:ext>
              </a:extLst>
            </p:cNvPr>
            <p:cNvSpPr txBox="1"/>
            <p:nvPr/>
          </p:nvSpPr>
          <p:spPr>
            <a:xfrm>
              <a:off x="4743193" y="133031"/>
              <a:ext cx="1379709" cy="523221"/>
            </a:xfrm>
            <a:prstGeom prst="rect">
              <a:avLst/>
            </a:prstGeom>
            <a:noFill/>
          </p:spPr>
          <p:txBody>
            <a:bodyPr wrap="square" rtlCol="0">
              <a:spAutoFit/>
            </a:bodyPr>
            <a:lstStyle/>
            <a:p>
              <a:pPr algn="r"/>
              <a:r>
                <a:rPr lang="en-GB" sz="1400" dirty="0">
                  <a:solidFill>
                    <a:schemeClr val="bg1"/>
                  </a:solidFill>
                </a:rPr>
                <a:t>TRANSFORM TRUST</a:t>
              </a:r>
            </a:p>
          </p:txBody>
        </p:sp>
      </p:grpSp>
      <p:sp>
        <p:nvSpPr>
          <p:cNvPr id="9" name="TextBox 8">
            <a:extLst>
              <a:ext uri="{FF2B5EF4-FFF2-40B4-BE49-F238E27FC236}">
                <a16:creationId xmlns:a16="http://schemas.microsoft.com/office/drawing/2014/main" id="{77B8D6C0-C007-44EF-99BB-2801ED9E00E4}"/>
              </a:ext>
            </a:extLst>
          </p:cNvPr>
          <p:cNvSpPr txBox="1"/>
          <p:nvPr/>
        </p:nvSpPr>
        <p:spPr>
          <a:xfrm>
            <a:off x="3549384" y="6421774"/>
            <a:ext cx="2807232" cy="369332"/>
          </a:xfrm>
          <a:prstGeom prst="rect">
            <a:avLst/>
          </a:prstGeom>
          <a:noFill/>
        </p:spPr>
        <p:txBody>
          <a:bodyPr wrap="square" rtlCol="0">
            <a:spAutoFit/>
          </a:bodyPr>
          <a:lstStyle/>
          <a:p>
            <a:r>
              <a:rPr lang="en-US" spc="300" dirty="0">
                <a:solidFill>
                  <a:schemeClr val="bg1"/>
                </a:solidFill>
              </a:rPr>
              <a:t>#togetherweachieve</a:t>
            </a:r>
          </a:p>
        </p:txBody>
      </p:sp>
      <p:pic>
        <p:nvPicPr>
          <p:cNvPr id="10" name="Google Shape;115;p4">
            <a:extLst>
              <a:ext uri="{FF2B5EF4-FFF2-40B4-BE49-F238E27FC236}">
                <a16:creationId xmlns:a16="http://schemas.microsoft.com/office/drawing/2014/main" id="{597EE45E-4904-4BD3-8425-4E2881D418E6}"/>
              </a:ext>
            </a:extLst>
          </p:cNvPr>
          <p:cNvPicPr preferRelativeResize="0"/>
          <p:nvPr/>
        </p:nvPicPr>
        <p:blipFill rotWithShape="1">
          <a:blip r:embed="rId3">
            <a:alphaModFix/>
          </a:blip>
          <a:srcRect/>
          <a:stretch/>
        </p:blipFill>
        <p:spPr>
          <a:xfrm>
            <a:off x="4295229" y="1375581"/>
            <a:ext cx="1736606" cy="1744469"/>
          </a:xfrm>
          <a:prstGeom prst="rect">
            <a:avLst/>
          </a:prstGeom>
          <a:noFill/>
          <a:ln>
            <a:noFill/>
          </a:ln>
        </p:spPr>
      </p:pic>
      <p:sp>
        <p:nvSpPr>
          <p:cNvPr id="11" name="Rectangle 10">
            <a:extLst>
              <a:ext uri="{FF2B5EF4-FFF2-40B4-BE49-F238E27FC236}">
                <a16:creationId xmlns:a16="http://schemas.microsoft.com/office/drawing/2014/main" id="{83ED53D0-1DAA-4AAF-AC86-D24C326B3108}"/>
              </a:ext>
            </a:extLst>
          </p:cNvPr>
          <p:cNvSpPr/>
          <p:nvPr/>
        </p:nvSpPr>
        <p:spPr>
          <a:xfrm>
            <a:off x="2588419" y="3429000"/>
            <a:ext cx="4729162" cy="1708160"/>
          </a:xfrm>
          <a:prstGeom prst="rect">
            <a:avLst/>
          </a:prstGeom>
        </p:spPr>
        <p:txBody>
          <a:bodyPr wrap="square">
            <a:spAutoFit/>
          </a:bodyPr>
          <a:lstStyle/>
          <a:p>
            <a:pPr algn="ctr"/>
            <a:r>
              <a:rPr lang="en-GB" sz="5500" b="1" dirty="0">
                <a:solidFill>
                  <a:schemeClr val="accent1">
                    <a:lumMod val="75000"/>
                  </a:schemeClr>
                </a:solidFill>
              </a:rPr>
              <a:t>Transform</a:t>
            </a:r>
          </a:p>
          <a:p>
            <a:pPr algn="ctr"/>
            <a:endParaRPr lang="en-US" sz="2500" b="1" dirty="0"/>
          </a:p>
          <a:p>
            <a:pPr algn="ctr"/>
            <a:r>
              <a:rPr lang="en-US" sz="2500" b="1" dirty="0"/>
              <a:t>Music Development Plan</a:t>
            </a:r>
          </a:p>
        </p:txBody>
      </p:sp>
    </p:spTree>
    <p:extLst>
      <p:ext uri="{BB962C8B-B14F-4D97-AF65-F5344CB8AC3E}">
        <p14:creationId xmlns:p14="http://schemas.microsoft.com/office/powerpoint/2010/main" val="28702122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D4F3A48-5D60-4F39-A9C5-F54CFC051E58}"/>
              </a:ext>
            </a:extLst>
          </p:cNvPr>
          <p:cNvSpPr/>
          <p:nvPr/>
        </p:nvSpPr>
        <p:spPr>
          <a:xfrm>
            <a:off x="0" y="6354881"/>
            <a:ext cx="9906000" cy="5031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3D3E69B-0DF9-401C-AE93-4D3EED6B045B}"/>
              </a:ext>
            </a:extLst>
          </p:cNvPr>
          <p:cNvSpPr/>
          <p:nvPr/>
        </p:nvSpPr>
        <p:spPr>
          <a:xfrm>
            <a:off x="-18414" y="-14762"/>
            <a:ext cx="9924414" cy="886300"/>
          </a:xfrm>
          <a:prstGeom prst="rect">
            <a:avLst/>
          </a:prstGeom>
          <a:solidFill>
            <a:srgbClr val="002060">
              <a:alpha val="92157"/>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51B52E15-2D8E-42C7-BE4A-B739D23A51FA}"/>
              </a:ext>
            </a:extLst>
          </p:cNvPr>
          <p:cNvGrpSpPr/>
          <p:nvPr/>
        </p:nvGrpSpPr>
        <p:grpSpPr>
          <a:xfrm>
            <a:off x="7722063" y="120508"/>
            <a:ext cx="2024320" cy="615760"/>
            <a:chOff x="4743193" y="96981"/>
            <a:chExt cx="2024320" cy="615761"/>
          </a:xfrm>
        </p:grpSpPr>
        <p:pic>
          <p:nvPicPr>
            <p:cNvPr id="7" name="Picture 6">
              <a:extLst>
                <a:ext uri="{FF2B5EF4-FFF2-40B4-BE49-F238E27FC236}">
                  <a16:creationId xmlns:a16="http://schemas.microsoft.com/office/drawing/2014/main" id="{55AA235F-E76C-4823-BC42-266B0DCE85FD}"/>
                </a:ext>
              </a:extLst>
            </p:cNvPr>
            <p:cNvPicPr>
              <a:picLocks noChangeAspect="1"/>
            </p:cNvPicPr>
            <p:nvPr/>
          </p:nvPicPr>
          <p:blipFill>
            <a:blip r:embed="rId2"/>
            <a:stretch>
              <a:fillRect/>
            </a:stretch>
          </p:blipFill>
          <p:spPr>
            <a:xfrm>
              <a:off x="6153905" y="96981"/>
              <a:ext cx="613608" cy="615761"/>
            </a:xfrm>
            <a:prstGeom prst="rect">
              <a:avLst/>
            </a:prstGeom>
          </p:spPr>
        </p:pic>
        <p:sp>
          <p:nvSpPr>
            <p:cNvPr id="8" name="TextBox 7">
              <a:extLst>
                <a:ext uri="{FF2B5EF4-FFF2-40B4-BE49-F238E27FC236}">
                  <a16:creationId xmlns:a16="http://schemas.microsoft.com/office/drawing/2014/main" id="{2383CD1F-A818-4783-8536-9EB78B9F5317}"/>
                </a:ext>
              </a:extLst>
            </p:cNvPr>
            <p:cNvSpPr txBox="1"/>
            <p:nvPr/>
          </p:nvSpPr>
          <p:spPr>
            <a:xfrm>
              <a:off x="4743193" y="133031"/>
              <a:ext cx="1379709" cy="523221"/>
            </a:xfrm>
            <a:prstGeom prst="rect">
              <a:avLst/>
            </a:prstGeom>
            <a:noFill/>
          </p:spPr>
          <p:txBody>
            <a:bodyPr wrap="square" rtlCol="0">
              <a:spAutoFit/>
            </a:bodyPr>
            <a:lstStyle/>
            <a:p>
              <a:pPr algn="r"/>
              <a:r>
                <a:rPr lang="en-GB" sz="1400" dirty="0">
                  <a:solidFill>
                    <a:schemeClr val="bg1"/>
                  </a:solidFill>
                </a:rPr>
                <a:t>TRANSFORM TRUST</a:t>
              </a:r>
            </a:p>
          </p:txBody>
        </p:sp>
      </p:grpSp>
      <p:sp>
        <p:nvSpPr>
          <p:cNvPr id="9" name="TextBox 8">
            <a:extLst>
              <a:ext uri="{FF2B5EF4-FFF2-40B4-BE49-F238E27FC236}">
                <a16:creationId xmlns:a16="http://schemas.microsoft.com/office/drawing/2014/main" id="{77B8D6C0-C007-44EF-99BB-2801ED9E00E4}"/>
              </a:ext>
            </a:extLst>
          </p:cNvPr>
          <p:cNvSpPr txBox="1"/>
          <p:nvPr/>
        </p:nvSpPr>
        <p:spPr>
          <a:xfrm>
            <a:off x="3549384" y="6421774"/>
            <a:ext cx="2807232" cy="369332"/>
          </a:xfrm>
          <a:prstGeom prst="rect">
            <a:avLst/>
          </a:prstGeom>
          <a:noFill/>
        </p:spPr>
        <p:txBody>
          <a:bodyPr wrap="square" rtlCol="0">
            <a:spAutoFit/>
          </a:bodyPr>
          <a:lstStyle/>
          <a:p>
            <a:r>
              <a:rPr lang="en-US" spc="300" dirty="0">
                <a:solidFill>
                  <a:schemeClr val="bg1"/>
                </a:solidFill>
              </a:rPr>
              <a:t>#togetherweachieve</a:t>
            </a:r>
          </a:p>
        </p:txBody>
      </p:sp>
      <p:sp>
        <p:nvSpPr>
          <p:cNvPr id="2" name="TextBox 1">
            <a:extLst>
              <a:ext uri="{FF2B5EF4-FFF2-40B4-BE49-F238E27FC236}">
                <a16:creationId xmlns:a16="http://schemas.microsoft.com/office/drawing/2014/main" id="{5EBB5212-A9C0-43BE-BDBA-EA8CA880316D}"/>
              </a:ext>
            </a:extLst>
          </p:cNvPr>
          <p:cNvSpPr txBox="1"/>
          <p:nvPr/>
        </p:nvSpPr>
        <p:spPr>
          <a:xfrm>
            <a:off x="216131" y="1039091"/>
            <a:ext cx="9459884" cy="5047536"/>
          </a:xfrm>
          <a:prstGeom prst="rect">
            <a:avLst/>
          </a:prstGeom>
          <a:noFill/>
        </p:spPr>
        <p:txBody>
          <a:bodyPr wrap="square" lIns="91440" tIns="45720" rIns="91440" bIns="45720" rtlCol="0" anchor="t">
            <a:spAutoFit/>
          </a:bodyPr>
          <a:lstStyle/>
          <a:p>
            <a:r>
              <a:rPr lang="en-GB" sz="1400" b="1" dirty="0"/>
              <a:t>Transform Music Vision</a:t>
            </a:r>
          </a:p>
          <a:p>
            <a:r>
              <a:rPr lang="en-GB" sz="1400" dirty="0"/>
              <a:t>At Transform, we understand the importance of a strong music curriculum and education for all children.  Music is a universal language which enables all children to express themselves creatively.  A high-quality music education will engage and inspire children to develop a love of music as well as their talent as musicians.  It will also increase self-confidence, creativity and a sense of achievement.   A high-quality music education is inclusive and has equitable access for all children.  It reflects the diversity within our schools and wider communities.</a:t>
            </a:r>
            <a:endParaRPr lang="en-GB" sz="1400" dirty="0">
              <a:cs typeface="Calibri"/>
            </a:endParaRPr>
          </a:p>
          <a:p>
            <a:endParaRPr lang="en-GB" sz="1400" dirty="0"/>
          </a:p>
          <a:p>
            <a:r>
              <a:rPr lang="en-GB" sz="1400" dirty="0"/>
              <a:t>We are committed to supporting our schools to develop music education.  This will take the form of CPD, a music PLC and organising opportunities for performances.  </a:t>
            </a:r>
            <a:endParaRPr lang="en-GB" dirty="0">
              <a:cs typeface="Calibri"/>
            </a:endParaRPr>
          </a:p>
          <a:p>
            <a:endParaRPr lang="en-GB" sz="1400" b="1" dirty="0"/>
          </a:p>
          <a:p>
            <a:r>
              <a:rPr lang="en-GB" sz="1400" b="1" dirty="0"/>
              <a:t>Trust Performances:</a:t>
            </a:r>
          </a:p>
          <a:p>
            <a:endParaRPr lang="en-GB" sz="1400" b="1" dirty="0"/>
          </a:p>
          <a:p>
            <a:r>
              <a:rPr lang="en-GB" sz="1400" b="1" dirty="0"/>
              <a:t>Existing: Performing Arts Festivals</a:t>
            </a:r>
          </a:p>
          <a:p>
            <a:r>
              <a:rPr lang="en-GB" sz="1400" dirty="0"/>
              <a:t>Every year, there will be Winter and Summer Transform Performing Arts Festivals.  The Winter Festival will bring all Trust schools together.  The Summer Festival will take place over 2 days – one in Derby and one in Nottingham.  Schools will sign up to perform at these festivals an element of performing arts of their choosing: singing, dancing, drama, or instrumental.  At these festivals children will perform to their peers.  The festivals are organised by a committee of teaching staff from across the Trust.</a:t>
            </a:r>
          </a:p>
          <a:p>
            <a:endParaRPr lang="en-GB" sz="1400" b="1" dirty="0"/>
          </a:p>
          <a:p>
            <a:r>
              <a:rPr lang="en-GB" sz="1400" b="1" dirty="0"/>
              <a:t>New for 2023-24: Transform Choir</a:t>
            </a:r>
          </a:p>
          <a:p>
            <a:r>
              <a:rPr lang="en-GB" sz="1400" dirty="0"/>
              <a:t>The Transform Choir will be formed by bringing together singing groups from each Trust school to perform a concert at a central venue.  The local music hubs are joining together to lead CPD, for music leads, around how to teach the songs.  Further CPD will be available throughout the year to support music leads.  Parents will be invited to watch the final performance.</a:t>
            </a:r>
          </a:p>
          <a:p>
            <a:endParaRPr lang="en-GB" sz="1400" b="1" dirty="0"/>
          </a:p>
        </p:txBody>
      </p:sp>
    </p:spTree>
    <p:extLst>
      <p:ext uri="{BB962C8B-B14F-4D97-AF65-F5344CB8AC3E}">
        <p14:creationId xmlns:p14="http://schemas.microsoft.com/office/powerpoint/2010/main" val="9238500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24856BC-F035-4CDF-80E6-355FCE3EC0B4}"/>
              </a:ext>
            </a:extLst>
          </p:cNvPr>
          <p:cNvGraphicFramePr>
            <a:graphicFrameLocks noGrp="1"/>
          </p:cNvGraphicFramePr>
          <p:nvPr>
            <p:extLst>
              <p:ext uri="{D42A27DB-BD31-4B8C-83A1-F6EECF244321}">
                <p14:modId xmlns:p14="http://schemas.microsoft.com/office/powerpoint/2010/main" val="2697916580"/>
              </p:ext>
            </p:extLst>
          </p:nvPr>
        </p:nvGraphicFramePr>
        <p:xfrm>
          <a:off x="330832" y="181291"/>
          <a:ext cx="9379664" cy="6822059"/>
        </p:xfrm>
        <a:graphic>
          <a:graphicData uri="http://schemas.openxmlformats.org/drawingml/2006/table">
            <a:tbl>
              <a:tblPr firstRow="1" bandRow="1">
                <a:tableStyleId>{5940675A-B579-460E-94D1-54222C63F5DA}</a:tableStyleId>
              </a:tblPr>
              <a:tblGrid>
                <a:gridCol w="1304004">
                  <a:extLst>
                    <a:ext uri="{9D8B030D-6E8A-4147-A177-3AD203B41FA5}">
                      <a16:colId xmlns:a16="http://schemas.microsoft.com/office/drawing/2014/main" val="3760477773"/>
                    </a:ext>
                  </a:extLst>
                </a:gridCol>
                <a:gridCol w="2447862">
                  <a:extLst>
                    <a:ext uri="{9D8B030D-6E8A-4147-A177-3AD203B41FA5}">
                      <a16:colId xmlns:a16="http://schemas.microsoft.com/office/drawing/2014/main" val="3802842751"/>
                    </a:ext>
                  </a:extLst>
                </a:gridCol>
                <a:gridCol w="2477411">
                  <a:extLst>
                    <a:ext uri="{9D8B030D-6E8A-4147-A177-3AD203B41FA5}">
                      <a16:colId xmlns:a16="http://schemas.microsoft.com/office/drawing/2014/main" val="4276499747"/>
                    </a:ext>
                  </a:extLst>
                </a:gridCol>
                <a:gridCol w="1925152">
                  <a:extLst>
                    <a:ext uri="{9D8B030D-6E8A-4147-A177-3AD203B41FA5}">
                      <a16:colId xmlns:a16="http://schemas.microsoft.com/office/drawing/2014/main" val="1744606731"/>
                    </a:ext>
                  </a:extLst>
                </a:gridCol>
                <a:gridCol w="1225235">
                  <a:extLst>
                    <a:ext uri="{9D8B030D-6E8A-4147-A177-3AD203B41FA5}">
                      <a16:colId xmlns:a16="http://schemas.microsoft.com/office/drawing/2014/main" val="2763967729"/>
                    </a:ext>
                  </a:extLst>
                </a:gridCol>
              </a:tblGrid>
              <a:tr h="370840">
                <a:tc>
                  <a:txBody>
                    <a:bodyPr/>
                    <a:lstStyle/>
                    <a:p>
                      <a:pPr algn="ctr"/>
                      <a:r>
                        <a:rPr lang="en-GB" sz="1200" b="1" kern="1200" dirty="0">
                          <a:solidFill>
                            <a:schemeClr val="bg1"/>
                          </a:solidFill>
                          <a:effectLst/>
                          <a:latin typeface="+mn-lt"/>
                          <a:ea typeface="+mn-ea"/>
                          <a:cs typeface="+mn-cs"/>
                        </a:rPr>
                        <a:t>DfE features of high-quality school music provision</a:t>
                      </a:r>
                      <a:endParaRPr lang="en-GB" sz="1200" dirty="0">
                        <a:solidFill>
                          <a:schemeClr val="bg1"/>
                        </a:solidFill>
                      </a:endParaRPr>
                    </a:p>
                  </a:txBody>
                  <a:tcPr>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Current provision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Planned development over the next 2 years</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Possible Music Hub Support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Progress/What’s next?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1418522873"/>
                  </a:ext>
                </a:extLst>
              </a:tr>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1.  Curriculum provision</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200" dirty="0"/>
                        <a:t>All schools have a music curriculum – monitored as part of the Partnership Review process.  </a:t>
                      </a:r>
                      <a:endParaRPr lang="en-US" dirty="0"/>
                    </a:p>
                    <a:p>
                      <a:pPr lvl="0">
                        <a:buNone/>
                      </a:pPr>
                      <a:r>
                        <a:rPr lang="en-GB" sz="1200" dirty="0"/>
                        <a:t>A range of schemes are used across the Trust, including Charanga, Music Express and Kapow</a:t>
                      </a:r>
                    </a:p>
                    <a:p>
                      <a:pPr lvl="0">
                        <a:buNone/>
                      </a:pPr>
                      <a:r>
                        <a:rPr lang="en-GB" sz="1200" dirty="0"/>
                        <a:t>All schools have a named Music Lead</a:t>
                      </a:r>
                    </a:p>
                  </a:txBody>
                  <a:tcPr/>
                </a:tc>
                <a:tc>
                  <a:txBody>
                    <a:bodyPr/>
                    <a:lstStyle/>
                    <a:p>
                      <a:r>
                        <a:rPr lang="en-GB" sz="1200" dirty="0"/>
                        <a:t>All children in Transform to have access to 1 hour of music teaching week – this can be made up of: whole school singing assemblies, whole class teacher-led music lessons, whole class instrumental lessons.</a:t>
                      </a:r>
                    </a:p>
                    <a:p>
                      <a:pPr lvl="0">
                        <a:buNone/>
                      </a:pPr>
                      <a:r>
                        <a:rPr lang="en-GB" sz="1200" dirty="0"/>
                        <a:t>School music curriculums to the </a:t>
                      </a:r>
                      <a:r>
                        <a:rPr lang="en-GB" sz="1200" err="1"/>
                        <a:t>QA'd</a:t>
                      </a:r>
                      <a:r>
                        <a:rPr lang="en-GB" sz="1200" dirty="0"/>
                        <a:t> yearly with support given to develop them.</a:t>
                      </a:r>
                    </a:p>
                    <a:p>
                      <a:pPr lvl="0">
                        <a:buNone/>
                      </a:pPr>
                      <a:r>
                        <a:rPr lang="en-GB" sz="1200" dirty="0"/>
                        <a:t>The new Transform Music PLC will support with leadership development and provide opportunities for networking.</a:t>
                      </a:r>
                    </a:p>
                    <a:p>
                      <a:pPr lvl="0" algn="l">
                        <a:lnSpc>
                          <a:spcPct val="100000"/>
                        </a:lnSpc>
                        <a:spcBef>
                          <a:spcPts val="0"/>
                        </a:spcBef>
                        <a:spcAft>
                          <a:spcPts val="0"/>
                        </a:spcAft>
                        <a:buNone/>
                      </a:pPr>
                      <a:r>
                        <a:rPr lang="en-GB" sz="1200" b="0" i="0" u="none" strike="noStrike" noProof="0" dirty="0">
                          <a:solidFill>
                            <a:srgbClr val="000000"/>
                          </a:solidFill>
                          <a:latin typeface="Calibri"/>
                        </a:rPr>
                        <a:t>Teaching staff to have access to CPD for teaching music.</a:t>
                      </a:r>
                    </a:p>
                  </a:txBody>
                  <a:tcPr/>
                </a:tc>
                <a:tc>
                  <a:txBody>
                    <a:bodyPr/>
                    <a:lstStyle/>
                    <a:p>
                      <a:r>
                        <a:rPr lang="en-GB" sz="1200" dirty="0"/>
                        <a:t>Music Hubs to provide CPD for teaching music</a:t>
                      </a:r>
                    </a:p>
                  </a:txBody>
                  <a:tcPr/>
                </a:tc>
                <a:tc>
                  <a:txBody>
                    <a:bodyPr/>
                    <a:lstStyle/>
                    <a:p>
                      <a:endParaRPr lang="en-GB"/>
                    </a:p>
                  </a:txBody>
                  <a:tcPr/>
                </a:tc>
                <a:extLst>
                  <a:ext uri="{0D108BD9-81ED-4DB2-BD59-A6C34878D82A}">
                    <a16:rowId xmlns:a16="http://schemas.microsoft.com/office/drawing/2014/main" val="448796164"/>
                  </a:ext>
                </a:extLst>
              </a:tr>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2.  Whole class instrumental teaching</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lvl="0">
                        <a:buNone/>
                      </a:pPr>
                      <a:r>
                        <a:rPr lang="en-GB" sz="1200" b="0" i="0" u="none" strike="noStrike" noProof="0" dirty="0">
                          <a:solidFill>
                            <a:srgbClr val="000000"/>
                          </a:solidFill>
                          <a:latin typeface="Calibri"/>
                        </a:rPr>
                        <a:t>/21 schools have whole class instrumental lessons in at least 1 year group</a:t>
                      </a:r>
                      <a:endParaRPr lang="en-US" dirty="0"/>
                    </a:p>
                  </a:txBody>
                  <a:tcPr/>
                </a:tc>
                <a:tc>
                  <a:txBody>
                    <a:bodyPr/>
                    <a:lstStyle/>
                    <a:p>
                      <a:r>
                        <a:rPr lang="en-GB" sz="1200" dirty="0"/>
                        <a:t>All schools to have whole class  instrumental in at least 1 year group.</a:t>
                      </a:r>
                    </a:p>
                  </a:txBody>
                  <a:tcPr/>
                </a:tc>
                <a:tc>
                  <a:txBody>
                    <a:bodyPr/>
                    <a:lstStyle/>
                    <a:p>
                      <a:r>
                        <a:rPr lang="en-GB" sz="1200" dirty="0"/>
                        <a:t>Music Hubs to offer and provide whole class instrumental teaching.</a:t>
                      </a:r>
                    </a:p>
                  </a:txBody>
                  <a:tcPr/>
                </a:tc>
                <a:tc>
                  <a:txBody>
                    <a:bodyPr/>
                    <a:lstStyle/>
                    <a:p>
                      <a:endParaRPr lang="en-GB" sz="1200"/>
                    </a:p>
                  </a:txBody>
                  <a:tcPr/>
                </a:tc>
                <a:extLst>
                  <a:ext uri="{0D108BD9-81ED-4DB2-BD59-A6C34878D82A}">
                    <a16:rowId xmlns:a16="http://schemas.microsoft.com/office/drawing/2014/main" val="987871718"/>
                  </a:ext>
                </a:extLst>
              </a:tr>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3.  Access to lessons across a range of instruments and voice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200" dirty="0"/>
                        <a:t>/21 schools have access to a range of instrumental lessons </a:t>
                      </a:r>
                    </a:p>
                  </a:txBody>
                  <a:tcPr/>
                </a:tc>
                <a:tc>
                  <a:txBody>
                    <a:bodyPr/>
                    <a:lstStyle/>
                    <a:p>
                      <a:r>
                        <a:rPr lang="en-GB" sz="1200" dirty="0"/>
                        <a:t>All schools to have an offer of instrumental teaching beyond the whole class instrumental lessons.</a:t>
                      </a:r>
                    </a:p>
                  </a:txBody>
                  <a:tcPr/>
                </a:tc>
                <a:tc>
                  <a:txBody>
                    <a:bodyPr/>
                    <a:lstStyle/>
                    <a:p>
                      <a:r>
                        <a:rPr lang="en-GB" sz="1200" dirty="0"/>
                        <a:t>Music Hubs to signpost possible peripatetic music teachers.  Music Hubs to </a:t>
                      </a:r>
                    </a:p>
                  </a:txBody>
                  <a:tcPr/>
                </a:tc>
                <a:tc>
                  <a:txBody>
                    <a:bodyPr/>
                    <a:lstStyle/>
                    <a:p>
                      <a:endParaRPr lang="en-GB" sz="1200" dirty="0"/>
                    </a:p>
                  </a:txBody>
                  <a:tcPr/>
                </a:tc>
                <a:extLst>
                  <a:ext uri="{0D108BD9-81ED-4DB2-BD59-A6C34878D82A}">
                    <a16:rowId xmlns:a16="http://schemas.microsoft.com/office/drawing/2014/main" val="337848770"/>
                  </a:ext>
                </a:extLst>
              </a:tr>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4.  Develop a school vocal ensemble (choir)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200" dirty="0"/>
                        <a:t>/21 schools have a school vocal ensemble/choir</a:t>
                      </a:r>
                    </a:p>
                  </a:txBody>
                  <a:tcPr/>
                </a:tc>
                <a:tc>
                  <a:txBody>
                    <a:bodyPr/>
                    <a:lstStyle/>
                    <a:p>
                      <a:r>
                        <a:rPr lang="en-GB" sz="1200" dirty="0"/>
                        <a:t>All schools to have a vocal ensemble/choir led by confident choir leads.</a:t>
                      </a:r>
                    </a:p>
                    <a:p>
                      <a:pPr lvl="0">
                        <a:buNone/>
                      </a:pPr>
                      <a:r>
                        <a:rPr lang="en-GB" sz="1200" dirty="0"/>
                        <a:t>All schools to be part of the Transform Choir performing together.</a:t>
                      </a:r>
                    </a:p>
                    <a:p>
                      <a:pPr lvl="0">
                        <a:buNone/>
                      </a:pPr>
                      <a:endParaRPr lang="en-GB" sz="1200" dirty="0"/>
                    </a:p>
                  </a:txBody>
                  <a:tcPr/>
                </a:tc>
                <a:tc>
                  <a:txBody>
                    <a:bodyPr/>
                    <a:lstStyle/>
                    <a:p>
                      <a:pPr lvl="0">
                        <a:buNone/>
                      </a:pPr>
                      <a:r>
                        <a:rPr lang="en-GB" sz="1200" b="0" i="0" u="none" strike="noStrike" noProof="0" dirty="0">
                          <a:solidFill>
                            <a:srgbClr val="000000"/>
                          </a:solidFill>
                          <a:latin typeface="Calibri"/>
                        </a:rPr>
                        <a:t>Choir leaders are supported with CPD from the Music Hub to build their knowledge and confidence of teaching singing.</a:t>
                      </a:r>
                      <a:endParaRPr lang="en-US" dirty="0"/>
                    </a:p>
                  </a:txBody>
                  <a:tcPr/>
                </a:tc>
                <a:tc>
                  <a:txBody>
                    <a:bodyPr/>
                    <a:lstStyle/>
                    <a:p>
                      <a:endParaRPr lang="en-GB" sz="1200" dirty="0"/>
                    </a:p>
                  </a:txBody>
                  <a:tcPr/>
                </a:tc>
                <a:extLst>
                  <a:ext uri="{0D108BD9-81ED-4DB2-BD59-A6C34878D82A}">
                    <a16:rowId xmlns:a16="http://schemas.microsoft.com/office/drawing/2014/main" val="68386651"/>
                  </a:ext>
                </a:extLst>
              </a:tr>
            </a:tbl>
          </a:graphicData>
        </a:graphic>
      </p:graphicFrame>
    </p:spTree>
    <p:extLst>
      <p:ext uri="{BB962C8B-B14F-4D97-AF65-F5344CB8AC3E}">
        <p14:creationId xmlns:p14="http://schemas.microsoft.com/office/powerpoint/2010/main" val="3269416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24856BC-F035-4CDF-80E6-355FCE3EC0B4}"/>
              </a:ext>
            </a:extLst>
          </p:cNvPr>
          <p:cNvGraphicFramePr>
            <a:graphicFrameLocks noGrp="1"/>
          </p:cNvGraphicFramePr>
          <p:nvPr>
            <p:extLst>
              <p:ext uri="{D42A27DB-BD31-4B8C-83A1-F6EECF244321}">
                <p14:modId xmlns:p14="http://schemas.microsoft.com/office/powerpoint/2010/main" val="3673027345"/>
              </p:ext>
            </p:extLst>
          </p:nvPr>
        </p:nvGraphicFramePr>
        <p:xfrm>
          <a:off x="188536" y="181291"/>
          <a:ext cx="9379662" cy="5029200"/>
        </p:xfrm>
        <a:graphic>
          <a:graphicData uri="http://schemas.openxmlformats.org/drawingml/2006/table">
            <a:tbl>
              <a:tblPr firstRow="1" bandRow="1">
                <a:tableStyleId>{5940675A-B579-460E-94D1-54222C63F5DA}</a:tableStyleId>
              </a:tblPr>
              <a:tblGrid>
                <a:gridCol w="1875933">
                  <a:extLst>
                    <a:ext uri="{9D8B030D-6E8A-4147-A177-3AD203B41FA5}">
                      <a16:colId xmlns:a16="http://schemas.microsoft.com/office/drawing/2014/main" val="3760477773"/>
                    </a:ext>
                  </a:extLst>
                </a:gridCol>
                <a:gridCol w="1875933">
                  <a:extLst>
                    <a:ext uri="{9D8B030D-6E8A-4147-A177-3AD203B41FA5}">
                      <a16:colId xmlns:a16="http://schemas.microsoft.com/office/drawing/2014/main" val="3802842751"/>
                    </a:ext>
                  </a:extLst>
                </a:gridCol>
                <a:gridCol w="2543038">
                  <a:extLst>
                    <a:ext uri="{9D8B030D-6E8A-4147-A177-3AD203B41FA5}">
                      <a16:colId xmlns:a16="http://schemas.microsoft.com/office/drawing/2014/main" val="4276499747"/>
                    </a:ext>
                  </a:extLst>
                </a:gridCol>
                <a:gridCol w="1853956">
                  <a:extLst>
                    <a:ext uri="{9D8B030D-6E8A-4147-A177-3AD203B41FA5}">
                      <a16:colId xmlns:a16="http://schemas.microsoft.com/office/drawing/2014/main" val="1744606731"/>
                    </a:ext>
                  </a:extLst>
                </a:gridCol>
                <a:gridCol w="1230802">
                  <a:extLst>
                    <a:ext uri="{9D8B030D-6E8A-4147-A177-3AD203B41FA5}">
                      <a16:colId xmlns:a16="http://schemas.microsoft.com/office/drawing/2014/main" val="2763967729"/>
                    </a:ext>
                  </a:extLst>
                </a:gridCol>
              </a:tblGrid>
              <a:tr h="370840">
                <a:tc>
                  <a:txBody>
                    <a:bodyPr/>
                    <a:lstStyle/>
                    <a:p>
                      <a:pPr algn="ctr"/>
                      <a:r>
                        <a:rPr lang="en-GB" sz="1200" b="1" kern="1200" dirty="0">
                          <a:solidFill>
                            <a:schemeClr val="bg1"/>
                          </a:solidFill>
                          <a:effectLst/>
                          <a:latin typeface="+mn-lt"/>
                          <a:ea typeface="+mn-ea"/>
                          <a:cs typeface="+mn-cs"/>
                        </a:rPr>
                        <a:t>DfE features of high-quality school music provision</a:t>
                      </a:r>
                      <a:endParaRPr lang="en-GB" sz="1200" dirty="0">
                        <a:solidFill>
                          <a:schemeClr val="bg1"/>
                        </a:solidFill>
                      </a:endParaRPr>
                    </a:p>
                  </a:txBody>
                  <a:tcPr>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Current provision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Planned development over the next 2 years</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Possible Music Hub Support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Progress/What’s next?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1418522873"/>
                  </a:ext>
                </a:extLst>
              </a:tr>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5.  Develop a school ensemble/band/group</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200" dirty="0"/>
                        <a:t>/21 schools have a school ensemble/band/group</a:t>
                      </a:r>
                      <a:endParaRPr lang="en-GB" dirty="0"/>
                    </a:p>
                  </a:txBody>
                  <a:tcPr/>
                </a:tc>
                <a:tc>
                  <a:txBody>
                    <a:bodyPr/>
                    <a:lstStyle/>
                    <a:p>
                      <a:r>
                        <a:rPr lang="en-GB" sz="1200" dirty="0"/>
                        <a:t>All schools to have a school ensemble/band/group.</a:t>
                      </a:r>
                    </a:p>
                  </a:txBody>
                  <a:tcPr/>
                </a:tc>
                <a:tc>
                  <a:txBody>
                    <a:bodyPr/>
                    <a:lstStyle/>
                    <a:p>
                      <a:r>
                        <a:rPr lang="en-GB" sz="1200" dirty="0"/>
                        <a:t>Music Hub to support schools with setting up a school ensemble/band/group.</a:t>
                      </a:r>
                      <a:endParaRPr lang="en-GB" dirty="0"/>
                    </a:p>
                  </a:txBody>
                  <a:tcPr/>
                </a:tc>
                <a:tc>
                  <a:txBody>
                    <a:bodyPr/>
                    <a:lstStyle/>
                    <a:p>
                      <a:endParaRPr lang="en-GB"/>
                    </a:p>
                  </a:txBody>
                  <a:tcPr/>
                </a:tc>
                <a:extLst>
                  <a:ext uri="{0D108BD9-81ED-4DB2-BD59-A6C34878D82A}">
                    <a16:rowId xmlns:a16="http://schemas.microsoft.com/office/drawing/2014/main" val="448796164"/>
                  </a:ext>
                </a:extLst>
              </a:tr>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6.  Provide space for rehearsals and individual practice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200" dirty="0"/>
                        <a:t>/21 schools have spaces for rehearsals and individual practice</a:t>
                      </a:r>
                      <a:endParaRPr lang="en-GB" dirty="0"/>
                    </a:p>
                  </a:txBody>
                  <a:tcPr/>
                </a:tc>
                <a:tc>
                  <a:txBody>
                    <a:bodyPr/>
                    <a:lstStyle/>
                    <a:p>
                      <a:r>
                        <a:rPr lang="en-GB" sz="1200" dirty="0"/>
                        <a:t>All schools to have identified spaces in school for rehearsals and individual practice.</a:t>
                      </a:r>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987871718"/>
                  </a:ext>
                </a:extLst>
              </a:tr>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7.  Develop a termly performance</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200" dirty="0"/>
                        <a:t>/21 schools have at least 1 performance a year</a:t>
                      </a:r>
                    </a:p>
                    <a:p>
                      <a:pPr lvl="0">
                        <a:buNone/>
                      </a:pPr>
                      <a:r>
                        <a:rPr lang="en-GB" sz="1200" dirty="0"/>
                        <a:t>/21 schools have at least 1 performance a year</a:t>
                      </a:r>
                    </a:p>
                    <a:p>
                      <a:pPr lvl="0">
                        <a:buNone/>
                      </a:pPr>
                      <a:r>
                        <a:rPr lang="en-GB" sz="1200" dirty="0"/>
                        <a:t>Two Performing Arts Festivals (Winter and Summer). Some school choirs performing at children's awards events.</a:t>
                      </a:r>
                    </a:p>
                  </a:txBody>
                  <a:tcPr/>
                </a:tc>
                <a:tc>
                  <a:txBody>
                    <a:bodyPr/>
                    <a:lstStyle/>
                    <a:p>
                      <a:r>
                        <a:rPr lang="en-GB" sz="1200" dirty="0"/>
                        <a:t>All schools to attend the twice-yearly Transform Performing Arts Festivals.</a:t>
                      </a:r>
                    </a:p>
                    <a:p>
                      <a:pPr lvl="0">
                        <a:buNone/>
                      </a:pPr>
                      <a:r>
                        <a:rPr lang="en-GB" sz="1200" dirty="0"/>
                        <a:t>All schools to attend the Transform Choir performance.</a:t>
                      </a:r>
                    </a:p>
                    <a:p>
                      <a:pPr lvl="0">
                        <a:buNone/>
                      </a:pPr>
                      <a:r>
                        <a:rPr lang="en-GB" sz="1200" dirty="0"/>
                        <a:t>All schools to produce a termly musical performance.</a:t>
                      </a:r>
                    </a:p>
                  </a:txBody>
                  <a:tcPr/>
                </a:tc>
                <a:tc>
                  <a:txBody>
                    <a:bodyPr/>
                    <a:lstStyle/>
                    <a:p>
                      <a:pPr lvl="0">
                        <a:buNone/>
                      </a:pPr>
                      <a:r>
                        <a:rPr lang="en-GB" sz="1200" b="0" i="0" u="none" strike="noStrike" noProof="0" dirty="0">
                          <a:solidFill>
                            <a:srgbClr val="000000"/>
                          </a:solidFill>
                          <a:latin typeface="Calibri"/>
                        </a:rPr>
                        <a:t>Choir leaders are supported with CPD from the Music Hub to build their knowledge and confidence of teaching singing.</a:t>
                      </a:r>
                      <a:endParaRPr lang="en-US" dirty="0"/>
                    </a:p>
                  </a:txBody>
                  <a:tcPr/>
                </a:tc>
                <a:tc>
                  <a:txBody>
                    <a:bodyPr/>
                    <a:lstStyle/>
                    <a:p>
                      <a:endParaRPr lang="en-GB"/>
                    </a:p>
                  </a:txBody>
                  <a:tcPr/>
                </a:tc>
                <a:extLst>
                  <a:ext uri="{0D108BD9-81ED-4DB2-BD59-A6C34878D82A}">
                    <a16:rowId xmlns:a16="http://schemas.microsoft.com/office/drawing/2014/main" val="337848770"/>
                  </a:ext>
                </a:extLst>
              </a:tr>
              <a:tr h="370840">
                <a:tc>
                  <a:txBody>
                    <a:bodyPr/>
                    <a:lstStyle/>
                    <a:p>
                      <a:pPr marL="0" lvl="0" indent="0">
                        <a:lnSpc>
                          <a:spcPct val="107000"/>
                        </a:lnSpc>
                        <a:spcAft>
                          <a:spcPts val="0"/>
                        </a:spcAft>
                        <a:buFont typeface="+mj-lt"/>
                        <a:buNone/>
                      </a:pPr>
                      <a:r>
                        <a:rPr lang="en-GB" sz="1200" dirty="0">
                          <a:effectLst/>
                          <a:latin typeface="Calibri" panose="020F0502020204030204" pitchFamily="34" charset="0"/>
                          <a:ea typeface="Calibri" panose="020F0502020204030204" pitchFamily="34" charset="0"/>
                          <a:cs typeface="Times New Roman" panose="02020603050405020304" pitchFamily="18" charset="0"/>
                        </a:rPr>
                        <a:t>8.  Provide opportunities to enjoy live performances at least once a year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200" dirty="0"/>
                        <a:t>/21 schools provide opportunities for children to enjoy live performances at least once a year</a:t>
                      </a:r>
                      <a:endParaRPr lang="en-GB" dirty="0"/>
                    </a:p>
                  </a:txBody>
                  <a:tcPr/>
                </a:tc>
                <a:tc>
                  <a:txBody>
                    <a:bodyPr/>
                    <a:lstStyle/>
                    <a:p>
                      <a:pPr lvl="0">
                        <a:buNone/>
                      </a:pPr>
                      <a:r>
                        <a:rPr lang="en-GB" sz="1200" b="0" i="0" u="none" strike="noStrike" noProof="0" dirty="0">
                          <a:solidFill>
                            <a:srgbClr val="000000"/>
                          </a:solidFill>
                          <a:latin typeface="Calibri"/>
                        </a:rPr>
                        <a:t>All schools to attend the twice-yearly Transform Performing Arts Festivals – watching their Transform peers perform.</a:t>
                      </a:r>
                    </a:p>
                  </a:txBody>
                  <a:tcPr/>
                </a:tc>
                <a:tc>
                  <a:txBody>
                    <a:bodyPr/>
                    <a:lstStyle/>
                    <a:p>
                      <a:r>
                        <a:rPr lang="en-GB" sz="1200" dirty="0"/>
                        <a:t>5 Nottingham schools involved in the Cultural Capital project.</a:t>
                      </a:r>
                    </a:p>
                    <a:p>
                      <a:pPr lvl="0">
                        <a:buNone/>
                      </a:pPr>
                      <a:r>
                        <a:rPr lang="en-GB" sz="1200" dirty="0"/>
                        <a:t>Music Hubs to signpost opportunities for live performances.</a:t>
                      </a:r>
                    </a:p>
                  </a:txBody>
                  <a:tcPr/>
                </a:tc>
                <a:tc>
                  <a:txBody>
                    <a:bodyPr/>
                    <a:lstStyle/>
                    <a:p>
                      <a:endParaRPr lang="en-GB" dirty="0"/>
                    </a:p>
                  </a:txBody>
                  <a:tcPr/>
                </a:tc>
                <a:extLst>
                  <a:ext uri="{0D108BD9-81ED-4DB2-BD59-A6C34878D82A}">
                    <a16:rowId xmlns:a16="http://schemas.microsoft.com/office/drawing/2014/main" val="68386651"/>
                  </a:ext>
                </a:extLst>
              </a:tr>
            </a:tbl>
          </a:graphicData>
        </a:graphic>
      </p:graphicFrame>
    </p:spTree>
    <p:extLst>
      <p:ext uri="{BB962C8B-B14F-4D97-AF65-F5344CB8AC3E}">
        <p14:creationId xmlns:p14="http://schemas.microsoft.com/office/powerpoint/2010/main" val="961962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24856BC-F035-4CDF-80E6-355FCE3EC0B4}"/>
              </a:ext>
            </a:extLst>
          </p:cNvPr>
          <p:cNvGraphicFramePr>
            <a:graphicFrameLocks noGrp="1"/>
          </p:cNvGraphicFramePr>
          <p:nvPr>
            <p:extLst/>
          </p:nvPr>
        </p:nvGraphicFramePr>
        <p:xfrm>
          <a:off x="188536" y="181291"/>
          <a:ext cx="9379662" cy="5577840"/>
        </p:xfrm>
        <a:graphic>
          <a:graphicData uri="http://schemas.openxmlformats.org/drawingml/2006/table">
            <a:tbl>
              <a:tblPr firstRow="1" bandRow="1">
                <a:tableStyleId>{5940675A-B579-460E-94D1-54222C63F5DA}</a:tableStyleId>
              </a:tblPr>
              <a:tblGrid>
                <a:gridCol w="1875933">
                  <a:extLst>
                    <a:ext uri="{9D8B030D-6E8A-4147-A177-3AD203B41FA5}">
                      <a16:colId xmlns:a16="http://schemas.microsoft.com/office/drawing/2014/main" val="3760477773"/>
                    </a:ext>
                  </a:extLst>
                </a:gridCol>
                <a:gridCol w="1875933">
                  <a:extLst>
                    <a:ext uri="{9D8B030D-6E8A-4147-A177-3AD203B41FA5}">
                      <a16:colId xmlns:a16="http://schemas.microsoft.com/office/drawing/2014/main" val="3802842751"/>
                    </a:ext>
                  </a:extLst>
                </a:gridCol>
                <a:gridCol w="2543038">
                  <a:extLst>
                    <a:ext uri="{9D8B030D-6E8A-4147-A177-3AD203B41FA5}">
                      <a16:colId xmlns:a16="http://schemas.microsoft.com/office/drawing/2014/main" val="4276499747"/>
                    </a:ext>
                  </a:extLst>
                </a:gridCol>
                <a:gridCol w="1853956">
                  <a:extLst>
                    <a:ext uri="{9D8B030D-6E8A-4147-A177-3AD203B41FA5}">
                      <a16:colId xmlns:a16="http://schemas.microsoft.com/office/drawing/2014/main" val="1744606731"/>
                    </a:ext>
                  </a:extLst>
                </a:gridCol>
                <a:gridCol w="1230802">
                  <a:extLst>
                    <a:ext uri="{9D8B030D-6E8A-4147-A177-3AD203B41FA5}">
                      <a16:colId xmlns:a16="http://schemas.microsoft.com/office/drawing/2014/main" val="2763967729"/>
                    </a:ext>
                  </a:extLst>
                </a:gridCol>
              </a:tblGrid>
              <a:tr h="370840">
                <a:tc>
                  <a:txBody>
                    <a:bodyPr/>
                    <a:lstStyle/>
                    <a:p>
                      <a:pPr algn="ctr"/>
                      <a:r>
                        <a:rPr lang="en-GB" sz="1200" b="1" kern="1200" dirty="0">
                          <a:solidFill>
                            <a:schemeClr val="bg1"/>
                          </a:solidFill>
                          <a:effectLst/>
                          <a:latin typeface="+mn-lt"/>
                          <a:ea typeface="+mn-ea"/>
                          <a:cs typeface="+mn-cs"/>
                        </a:rPr>
                        <a:t>Transform Trust specific requirements </a:t>
                      </a:r>
                    </a:p>
                  </a:txBody>
                  <a:tcPr>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Current provision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Planned development over the next 2 years</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Possible Music Hub Support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Progress/What’s next?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1418522873"/>
                  </a:ext>
                </a:extLst>
              </a:tr>
              <a:tr h="370840">
                <a:tc>
                  <a:txBody>
                    <a:bodyPr/>
                    <a:lstStyle/>
                    <a:p>
                      <a:pPr marL="0" lvl="0" indent="0">
                        <a:lnSpc>
                          <a:spcPct val="107000"/>
                        </a:lnSpc>
                        <a:spcAft>
                          <a:spcPts val="0"/>
                        </a:spcAft>
                        <a:buFont typeface="+mj-lt"/>
                        <a:buNone/>
                      </a:pPr>
                      <a:r>
                        <a:rPr lang="en-GB" sz="1200" dirty="0">
                          <a:effectLst/>
                          <a:latin typeface="Calibri"/>
                          <a:ea typeface="Calibri" panose="020F0502020204030204" pitchFamily="34" charset="0"/>
                          <a:cs typeface="Times New Roman"/>
                        </a:rPr>
                        <a:t>Quality Resource sharing </a:t>
                      </a:r>
                    </a:p>
                  </a:txBody>
                  <a:tcPr marL="68580" marR="68580" marT="0" marB="0"/>
                </a:tc>
                <a:tc>
                  <a:txBody>
                    <a:bodyPr/>
                    <a:lstStyle/>
                    <a:p>
                      <a:r>
                        <a:rPr lang="en-GB" sz="1200" dirty="0"/>
                        <a:t>Music PLCs to be established from September 2023 </a:t>
                      </a:r>
                    </a:p>
                  </a:txBody>
                  <a:tcPr/>
                </a:tc>
                <a:tc>
                  <a:txBody>
                    <a:bodyPr/>
                    <a:lstStyle/>
                    <a:p>
                      <a:r>
                        <a:rPr lang="en-GB" sz="1200" dirty="0"/>
                        <a:t>Establish a Trust resource bank/Team with regular updates to signpost key resources and opportunities for children </a:t>
                      </a:r>
                    </a:p>
                  </a:txBody>
                  <a:tcPr/>
                </a:tc>
                <a:tc>
                  <a:txBody>
                    <a:bodyPr/>
                    <a:lstStyle/>
                    <a:p>
                      <a:r>
                        <a:rPr lang="en-GB" sz="1200" dirty="0"/>
                        <a:t>Sharing of resources with Transform Links </a:t>
                      </a:r>
                    </a:p>
                  </a:txBody>
                  <a:tcPr/>
                </a:tc>
                <a:tc>
                  <a:txBody>
                    <a:bodyPr/>
                    <a:lstStyle/>
                    <a:p>
                      <a:endParaRPr lang="en-GB"/>
                    </a:p>
                  </a:txBody>
                  <a:tcPr/>
                </a:tc>
                <a:extLst>
                  <a:ext uri="{0D108BD9-81ED-4DB2-BD59-A6C34878D82A}">
                    <a16:rowId xmlns:a16="http://schemas.microsoft.com/office/drawing/2014/main" val="448796164"/>
                  </a:ext>
                </a:extLst>
              </a:tr>
              <a:tr h="370840">
                <a:tc>
                  <a:txBody>
                    <a:bodyPr/>
                    <a:lstStyle/>
                    <a:p>
                      <a:pPr marL="0" lvl="0" indent="0">
                        <a:lnSpc>
                          <a:spcPct val="107000"/>
                        </a:lnSpc>
                        <a:spcAft>
                          <a:spcPts val="0"/>
                        </a:spcAft>
                        <a:buFont typeface="+mj-lt"/>
                        <a:buNone/>
                      </a:pPr>
                      <a:r>
                        <a:rPr lang="en-GB" sz="1200" dirty="0">
                          <a:effectLst/>
                          <a:latin typeface="Calibri"/>
                          <a:ea typeface="Calibri" panose="020F0502020204030204" pitchFamily="34" charset="0"/>
                          <a:cs typeface="Times New Roman"/>
                        </a:rPr>
                        <a:t>Sharing of best practice/bespoke support for schools </a:t>
                      </a:r>
                    </a:p>
                  </a:txBody>
                  <a:tcPr marL="68580" marR="68580" marT="0" marB="0"/>
                </a:tc>
                <a:tc>
                  <a:txBody>
                    <a:bodyPr/>
                    <a:lstStyle/>
                    <a:p>
                      <a:r>
                        <a:rPr lang="en-GB" sz="1200" dirty="0"/>
                        <a:t>Informal support as requested for subject leadership from school improvement team </a:t>
                      </a:r>
                    </a:p>
                  </a:txBody>
                  <a:tcPr/>
                </a:tc>
                <a:tc>
                  <a:txBody>
                    <a:bodyPr/>
                    <a:lstStyle/>
                    <a:p>
                      <a:r>
                        <a:rPr lang="en-GB" sz="1200" dirty="0"/>
                        <a:t>Identification of strong music leads (with regular QA as part of Partnership Reviews and SIT work) to offer support for other leads</a:t>
                      </a:r>
                    </a:p>
                    <a:p>
                      <a:pPr lvl="0">
                        <a:buNone/>
                      </a:pPr>
                      <a:r>
                        <a:rPr lang="en-GB" sz="1200" dirty="0"/>
                        <a:t>Music leads to share examples of best practice during PLCs </a:t>
                      </a:r>
                    </a:p>
                    <a:p>
                      <a:pPr lvl="0">
                        <a:buNone/>
                      </a:pPr>
                      <a:r>
                        <a:rPr lang="en-GB" sz="1200" dirty="0"/>
                        <a:t>Bespoke support to be facilitated by the SIT for schools </a:t>
                      </a:r>
                    </a:p>
                  </a:txBody>
                  <a:tcPr/>
                </a:tc>
                <a:tc>
                  <a:txBody>
                    <a:bodyPr/>
                    <a:lstStyle/>
                    <a:p>
                      <a:r>
                        <a:rPr lang="en-GB" sz="1200" dirty="0"/>
                        <a:t>Identified music leads to access hub CPD and feed back to other leaders  </a:t>
                      </a:r>
                    </a:p>
                  </a:txBody>
                  <a:tcPr/>
                </a:tc>
                <a:tc>
                  <a:txBody>
                    <a:bodyPr/>
                    <a:lstStyle/>
                    <a:p>
                      <a:endParaRPr lang="en-GB"/>
                    </a:p>
                  </a:txBody>
                  <a:tcPr/>
                </a:tc>
                <a:extLst>
                  <a:ext uri="{0D108BD9-81ED-4DB2-BD59-A6C34878D82A}">
                    <a16:rowId xmlns:a16="http://schemas.microsoft.com/office/drawing/2014/main" val="987871718"/>
                  </a:ext>
                </a:extLst>
              </a:tr>
              <a:tr h="370840">
                <a:tc>
                  <a:txBody>
                    <a:bodyPr/>
                    <a:lstStyle/>
                    <a:p>
                      <a:pPr marL="0" lvl="0" indent="0">
                        <a:lnSpc>
                          <a:spcPct val="107000"/>
                        </a:lnSpc>
                        <a:spcAft>
                          <a:spcPts val="0"/>
                        </a:spcAft>
                        <a:buFont typeface="+mj-lt"/>
                        <a:buNone/>
                      </a:pPr>
                      <a:r>
                        <a:rPr lang="en-GB" sz="1200" dirty="0">
                          <a:effectLst/>
                          <a:latin typeface="Calibri"/>
                          <a:ea typeface="Calibri" panose="020F0502020204030204" pitchFamily="34" charset="0"/>
                          <a:cs typeface="Times New Roman"/>
                        </a:rPr>
                        <a:t>Quality assurance of Music Development in all schools </a:t>
                      </a:r>
                    </a:p>
                  </a:txBody>
                  <a:tcPr marL="68580" marR="68580" marT="0" marB="0"/>
                </a:tc>
                <a:tc>
                  <a:txBody>
                    <a:bodyPr/>
                    <a:lstStyle/>
                    <a:p>
                      <a:r>
                        <a:rPr lang="en-GB" sz="1200" dirty="0"/>
                        <a:t>Music plans checked as part of ongoing generic QA</a:t>
                      </a:r>
                    </a:p>
                    <a:p>
                      <a:pPr lvl="0">
                        <a:buNone/>
                      </a:pPr>
                      <a:r>
                        <a:rPr lang="en-GB" sz="1200" dirty="0"/>
                        <a:t>Some Music leads undergo quality assurance as part of internal and external review </a:t>
                      </a:r>
                    </a:p>
                  </a:txBody>
                  <a:tcPr/>
                </a:tc>
                <a:tc>
                  <a:txBody>
                    <a:bodyPr/>
                    <a:lstStyle/>
                    <a:p>
                      <a:r>
                        <a:rPr lang="en-GB" sz="1200" dirty="0"/>
                        <a:t>Quality assurance of all Music Curriculum Plans to be carried out by SIT as part of website reviews once yearly </a:t>
                      </a:r>
                    </a:p>
                    <a:p>
                      <a:pPr lvl="0">
                        <a:buNone/>
                      </a:pPr>
                      <a:r>
                        <a:rPr lang="en-GB" sz="1200" dirty="0"/>
                        <a:t>Plans shared during PLCs </a:t>
                      </a:r>
                    </a:p>
                    <a:p>
                      <a:pPr lvl="0">
                        <a:buNone/>
                      </a:pPr>
                      <a:r>
                        <a:rPr lang="en-GB" sz="1200" dirty="0"/>
                        <a:t>Music focus during P. Reviews? </a:t>
                      </a:r>
                    </a:p>
                    <a:p>
                      <a:pPr lvl="0">
                        <a:buNone/>
                      </a:pPr>
                      <a:r>
                        <a:rPr lang="en-GB" sz="1200" dirty="0"/>
                        <a:t>Music Development Plans to be quality assured by SIT annually</a:t>
                      </a:r>
                    </a:p>
                    <a:p>
                      <a:pPr lvl="0">
                        <a:buNone/>
                      </a:pPr>
                      <a:endParaRPr lang="en-GB" sz="1200" dirty="0"/>
                    </a:p>
                  </a:txBody>
                  <a:tcPr/>
                </a:tc>
                <a:tc>
                  <a:txBody>
                    <a:bodyPr/>
                    <a:lstStyle/>
                    <a:p>
                      <a:pPr lvl="0">
                        <a:buNone/>
                      </a:pPr>
                      <a:endParaRPr lang="en-GB" sz="1200" b="0" i="0" u="none" strike="noStrike" noProof="0" dirty="0">
                        <a:solidFill>
                          <a:srgbClr val="000000"/>
                        </a:solidFill>
                        <a:latin typeface="Calibri"/>
                      </a:endParaRPr>
                    </a:p>
                  </a:txBody>
                  <a:tcPr/>
                </a:tc>
                <a:tc>
                  <a:txBody>
                    <a:bodyPr/>
                    <a:lstStyle/>
                    <a:p>
                      <a:endParaRPr lang="en-GB"/>
                    </a:p>
                  </a:txBody>
                  <a:tcPr/>
                </a:tc>
                <a:extLst>
                  <a:ext uri="{0D108BD9-81ED-4DB2-BD59-A6C34878D82A}">
                    <a16:rowId xmlns:a16="http://schemas.microsoft.com/office/drawing/2014/main" val="337848770"/>
                  </a:ext>
                </a:extLst>
              </a:tr>
              <a:tr h="370840">
                <a:tc>
                  <a:txBody>
                    <a:bodyPr/>
                    <a:lstStyle/>
                    <a:p>
                      <a:pPr marL="0" lvl="0" indent="0">
                        <a:lnSpc>
                          <a:spcPct val="107000"/>
                        </a:lnSpc>
                        <a:spcAft>
                          <a:spcPts val="0"/>
                        </a:spcAft>
                        <a:buFont typeface="+mj-lt"/>
                        <a:buNone/>
                      </a:pPr>
                      <a:r>
                        <a:rPr lang="en-GB" sz="1200" dirty="0">
                          <a:effectLst/>
                          <a:latin typeface="Calibri"/>
                          <a:ea typeface="Calibri" panose="020F0502020204030204" pitchFamily="34" charset="0"/>
                          <a:cs typeface="Times New Roman"/>
                        </a:rPr>
                        <a:t>Professional development </a:t>
                      </a:r>
                    </a:p>
                  </a:txBody>
                  <a:tcPr marL="68580" marR="68580" marT="0" marB="0"/>
                </a:tc>
                <a:tc>
                  <a:txBody>
                    <a:bodyPr/>
                    <a:lstStyle/>
                    <a:p>
                      <a:r>
                        <a:rPr lang="en-GB" sz="1200" dirty="0"/>
                        <a:t>Music PLCs established from September 2023</a:t>
                      </a:r>
                    </a:p>
                    <a:p>
                      <a:pPr lvl="0">
                        <a:buNone/>
                      </a:pPr>
                      <a:r>
                        <a:rPr lang="en-GB" sz="1200" dirty="0"/>
                        <a:t>Schools have accessed their own Music CPD as required </a:t>
                      </a:r>
                    </a:p>
                  </a:txBody>
                  <a:tcPr/>
                </a:tc>
                <a:tc>
                  <a:txBody>
                    <a:bodyPr/>
                    <a:lstStyle/>
                    <a:p>
                      <a:pPr lvl="0">
                        <a:buNone/>
                      </a:pPr>
                      <a:r>
                        <a:rPr lang="en-GB" sz="1200" b="0" i="0" u="none" strike="noStrike" noProof="0" dirty="0">
                          <a:solidFill>
                            <a:srgbClr val="000000"/>
                          </a:solidFill>
                          <a:latin typeface="Calibri"/>
                        </a:rPr>
                        <a:t>Music PLCs to happen 3 x yearly </a:t>
                      </a:r>
                    </a:p>
                    <a:p>
                      <a:pPr lvl="0">
                        <a:buNone/>
                      </a:pPr>
                      <a:r>
                        <a:rPr lang="en-GB" sz="1200" b="0" i="0" u="none" strike="noStrike" noProof="0" dirty="0">
                          <a:solidFill>
                            <a:srgbClr val="000000"/>
                          </a:solidFill>
                          <a:latin typeface="Calibri"/>
                        </a:rPr>
                        <a:t>Links with local Music Hubs and providers to be signposted </a:t>
                      </a:r>
                    </a:p>
                    <a:p>
                      <a:pPr lvl="0">
                        <a:buNone/>
                      </a:pPr>
                      <a:r>
                        <a:rPr lang="en-GB" sz="1200" b="0" i="0" u="none" strike="noStrike" noProof="0" dirty="0">
                          <a:solidFill>
                            <a:srgbClr val="000000"/>
                          </a:solidFill>
                          <a:latin typeface="Calibri"/>
                        </a:rPr>
                        <a:t>Bespoke support from in-school experts </a:t>
                      </a:r>
                    </a:p>
                  </a:txBody>
                  <a:tcPr/>
                </a:tc>
                <a:tc>
                  <a:txBody>
                    <a:bodyPr/>
                    <a:lstStyle/>
                    <a:p>
                      <a:r>
                        <a:rPr lang="en-GB" sz="1200" dirty="0"/>
                        <a:t>Music Hub CPD to be signposted. Hubs to provide Transform SIT with information </a:t>
                      </a:r>
                    </a:p>
                  </a:txBody>
                  <a:tcPr/>
                </a:tc>
                <a:tc>
                  <a:txBody>
                    <a:bodyPr/>
                    <a:lstStyle/>
                    <a:p>
                      <a:endParaRPr lang="en-GB" dirty="0"/>
                    </a:p>
                  </a:txBody>
                  <a:tcPr/>
                </a:tc>
                <a:extLst>
                  <a:ext uri="{0D108BD9-81ED-4DB2-BD59-A6C34878D82A}">
                    <a16:rowId xmlns:a16="http://schemas.microsoft.com/office/drawing/2014/main" val="68386651"/>
                  </a:ext>
                </a:extLst>
              </a:tr>
            </a:tbl>
          </a:graphicData>
        </a:graphic>
      </p:graphicFrame>
    </p:spTree>
    <p:extLst>
      <p:ext uri="{BB962C8B-B14F-4D97-AF65-F5344CB8AC3E}">
        <p14:creationId xmlns:p14="http://schemas.microsoft.com/office/powerpoint/2010/main" val="3998911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D4F3A48-5D60-4F39-A9C5-F54CFC051E58}"/>
              </a:ext>
            </a:extLst>
          </p:cNvPr>
          <p:cNvSpPr/>
          <p:nvPr/>
        </p:nvSpPr>
        <p:spPr>
          <a:xfrm>
            <a:off x="0" y="6354881"/>
            <a:ext cx="9906000" cy="5031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3D3E69B-0DF9-401C-AE93-4D3EED6B045B}"/>
              </a:ext>
            </a:extLst>
          </p:cNvPr>
          <p:cNvSpPr/>
          <p:nvPr/>
        </p:nvSpPr>
        <p:spPr>
          <a:xfrm>
            <a:off x="-18414" y="-14762"/>
            <a:ext cx="9924414" cy="886300"/>
          </a:xfrm>
          <a:prstGeom prst="rect">
            <a:avLst/>
          </a:prstGeom>
          <a:solidFill>
            <a:srgbClr val="002060">
              <a:alpha val="92157"/>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51B52E15-2D8E-42C7-BE4A-B739D23A51FA}"/>
              </a:ext>
            </a:extLst>
          </p:cNvPr>
          <p:cNvGrpSpPr/>
          <p:nvPr/>
        </p:nvGrpSpPr>
        <p:grpSpPr>
          <a:xfrm>
            <a:off x="7722063" y="120508"/>
            <a:ext cx="2024320" cy="615760"/>
            <a:chOff x="4743193" y="96981"/>
            <a:chExt cx="2024320" cy="615761"/>
          </a:xfrm>
        </p:grpSpPr>
        <p:pic>
          <p:nvPicPr>
            <p:cNvPr id="7" name="Picture 6">
              <a:extLst>
                <a:ext uri="{FF2B5EF4-FFF2-40B4-BE49-F238E27FC236}">
                  <a16:creationId xmlns:a16="http://schemas.microsoft.com/office/drawing/2014/main" id="{55AA235F-E76C-4823-BC42-266B0DCE85FD}"/>
                </a:ext>
              </a:extLst>
            </p:cNvPr>
            <p:cNvPicPr>
              <a:picLocks noChangeAspect="1"/>
            </p:cNvPicPr>
            <p:nvPr/>
          </p:nvPicPr>
          <p:blipFill>
            <a:blip r:embed="rId2"/>
            <a:stretch>
              <a:fillRect/>
            </a:stretch>
          </p:blipFill>
          <p:spPr>
            <a:xfrm>
              <a:off x="6153905" y="96981"/>
              <a:ext cx="613608" cy="615761"/>
            </a:xfrm>
            <a:prstGeom prst="rect">
              <a:avLst/>
            </a:prstGeom>
          </p:spPr>
        </p:pic>
        <p:sp>
          <p:nvSpPr>
            <p:cNvPr id="8" name="TextBox 7">
              <a:extLst>
                <a:ext uri="{FF2B5EF4-FFF2-40B4-BE49-F238E27FC236}">
                  <a16:creationId xmlns:a16="http://schemas.microsoft.com/office/drawing/2014/main" id="{2383CD1F-A818-4783-8536-9EB78B9F5317}"/>
                </a:ext>
              </a:extLst>
            </p:cNvPr>
            <p:cNvSpPr txBox="1"/>
            <p:nvPr/>
          </p:nvSpPr>
          <p:spPr>
            <a:xfrm>
              <a:off x="4743193" y="133031"/>
              <a:ext cx="1379709" cy="523221"/>
            </a:xfrm>
            <a:prstGeom prst="rect">
              <a:avLst/>
            </a:prstGeom>
            <a:noFill/>
          </p:spPr>
          <p:txBody>
            <a:bodyPr wrap="square" rtlCol="0">
              <a:spAutoFit/>
            </a:bodyPr>
            <a:lstStyle/>
            <a:p>
              <a:pPr algn="r"/>
              <a:r>
                <a:rPr lang="en-GB" sz="1400" dirty="0">
                  <a:solidFill>
                    <a:schemeClr val="bg1"/>
                  </a:solidFill>
                </a:rPr>
                <a:t>TRANSFORM TRUST</a:t>
              </a:r>
            </a:p>
          </p:txBody>
        </p:sp>
      </p:grpSp>
      <p:sp>
        <p:nvSpPr>
          <p:cNvPr id="9" name="TextBox 8">
            <a:extLst>
              <a:ext uri="{FF2B5EF4-FFF2-40B4-BE49-F238E27FC236}">
                <a16:creationId xmlns:a16="http://schemas.microsoft.com/office/drawing/2014/main" id="{77B8D6C0-C007-44EF-99BB-2801ED9E00E4}"/>
              </a:ext>
            </a:extLst>
          </p:cNvPr>
          <p:cNvSpPr txBox="1"/>
          <p:nvPr/>
        </p:nvSpPr>
        <p:spPr>
          <a:xfrm>
            <a:off x="3549384" y="6421774"/>
            <a:ext cx="2807232" cy="369332"/>
          </a:xfrm>
          <a:prstGeom prst="rect">
            <a:avLst/>
          </a:prstGeom>
          <a:noFill/>
        </p:spPr>
        <p:txBody>
          <a:bodyPr wrap="square" rtlCol="0">
            <a:spAutoFit/>
          </a:bodyPr>
          <a:lstStyle/>
          <a:p>
            <a:r>
              <a:rPr lang="en-US" spc="300" dirty="0">
                <a:solidFill>
                  <a:schemeClr val="bg1"/>
                </a:solidFill>
              </a:rPr>
              <a:t>#togetherweachieve</a:t>
            </a:r>
          </a:p>
        </p:txBody>
      </p:sp>
      <p:pic>
        <p:nvPicPr>
          <p:cNvPr id="10" name="Google Shape;115;p4">
            <a:extLst>
              <a:ext uri="{FF2B5EF4-FFF2-40B4-BE49-F238E27FC236}">
                <a16:creationId xmlns:a16="http://schemas.microsoft.com/office/drawing/2014/main" id="{597EE45E-4904-4BD3-8425-4E2881D418E6}"/>
              </a:ext>
            </a:extLst>
          </p:cNvPr>
          <p:cNvPicPr preferRelativeResize="0"/>
          <p:nvPr/>
        </p:nvPicPr>
        <p:blipFill rotWithShape="1">
          <a:blip r:embed="rId3">
            <a:alphaModFix/>
          </a:blip>
          <a:srcRect/>
          <a:stretch/>
        </p:blipFill>
        <p:spPr>
          <a:xfrm>
            <a:off x="4295229" y="1375581"/>
            <a:ext cx="1736606" cy="1744469"/>
          </a:xfrm>
          <a:prstGeom prst="rect">
            <a:avLst/>
          </a:prstGeom>
          <a:noFill/>
          <a:ln>
            <a:noFill/>
          </a:ln>
        </p:spPr>
      </p:pic>
      <p:sp>
        <p:nvSpPr>
          <p:cNvPr id="11" name="Rectangle 10">
            <a:extLst>
              <a:ext uri="{FF2B5EF4-FFF2-40B4-BE49-F238E27FC236}">
                <a16:creationId xmlns:a16="http://schemas.microsoft.com/office/drawing/2014/main" id="{83ED53D0-1DAA-4AAF-AC86-D24C326B3108}"/>
              </a:ext>
            </a:extLst>
          </p:cNvPr>
          <p:cNvSpPr/>
          <p:nvPr/>
        </p:nvSpPr>
        <p:spPr>
          <a:xfrm>
            <a:off x="2588419" y="3429000"/>
            <a:ext cx="4729162" cy="2092881"/>
          </a:xfrm>
          <a:prstGeom prst="rect">
            <a:avLst/>
          </a:prstGeom>
        </p:spPr>
        <p:txBody>
          <a:bodyPr wrap="square" lIns="91440" tIns="45720" rIns="91440" bIns="45720" anchor="t">
            <a:spAutoFit/>
          </a:bodyPr>
          <a:lstStyle/>
          <a:p>
            <a:pPr algn="ctr"/>
            <a:r>
              <a:rPr lang="en-GB" sz="5500" b="1" dirty="0">
                <a:solidFill>
                  <a:schemeClr val="accent1">
                    <a:lumMod val="75000"/>
                  </a:schemeClr>
                </a:solidFill>
              </a:rPr>
              <a:t>Transform</a:t>
            </a:r>
          </a:p>
          <a:p>
            <a:pPr algn="ctr"/>
            <a:endParaRPr lang="en-US" sz="2500" b="1" dirty="0"/>
          </a:p>
          <a:p>
            <a:pPr algn="ctr"/>
            <a:r>
              <a:rPr lang="en-US" sz="2500" b="1" dirty="0"/>
              <a:t>SCHOOL NAME</a:t>
            </a:r>
          </a:p>
          <a:p>
            <a:pPr algn="ctr"/>
            <a:r>
              <a:rPr lang="en-US" sz="2500" b="1" dirty="0"/>
              <a:t> Music Development Plan</a:t>
            </a:r>
            <a:endParaRPr lang="en-US" sz="2500" b="1" dirty="0">
              <a:ea typeface="Calibri"/>
              <a:cs typeface="Calibri"/>
            </a:endParaRPr>
          </a:p>
        </p:txBody>
      </p:sp>
    </p:spTree>
    <p:extLst>
      <p:ext uri="{BB962C8B-B14F-4D97-AF65-F5344CB8AC3E}">
        <p14:creationId xmlns:p14="http://schemas.microsoft.com/office/powerpoint/2010/main" val="18020816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24856BC-F035-4CDF-80E6-355FCE3EC0B4}"/>
              </a:ext>
            </a:extLst>
          </p:cNvPr>
          <p:cNvGraphicFramePr>
            <a:graphicFrameLocks noGrp="1"/>
          </p:cNvGraphicFramePr>
          <p:nvPr>
            <p:extLst>
              <p:ext uri="{D42A27DB-BD31-4B8C-83A1-F6EECF244321}">
                <p14:modId xmlns:p14="http://schemas.microsoft.com/office/powerpoint/2010/main" val="3507064489"/>
              </p:ext>
            </p:extLst>
          </p:nvPr>
        </p:nvGraphicFramePr>
        <p:xfrm>
          <a:off x="141402" y="134158"/>
          <a:ext cx="9695325" cy="5961611"/>
        </p:xfrm>
        <a:graphic>
          <a:graphicData uri="http://schemas.openxmlformats.org/drawingml/2006/table">
            <a:tbl>
              <a:tblPr firstRow="1" bandRow="1">
                <a:tableStyleId>{5940675A-B579-460E-94D1-54222C63F5DA}</a:tableStyleId>
              </a:tblPr>
              <a:tblGrid>
                <a:gridCol w="791471">
                  <a:extLst>
                    <a:ext uri="{9D8B030D-6E8A-4147-A177-3AD203B41FA5}">
                      <a16:colId xmlns:a16="http://schemas.microsoft.com/office/drawing/2014/main" val="3760477773"/>
                    </a:ext>
                  </a:extLst>
                </a:gridCol>
                <a:gridCol w="3212193">
                  <a:extLst>
                    <a:ext uri="{9D8B030D-6E8A-4147-A177-3AD203B41FA5}">
                      <a16:colId xmlns:a16="http://schemas.microsoft.com/office/drawing/2014/main" val="3802842751"/>
                    </a:ext>
                  </a:extLst>
                </a:gridCol>
                <a:gridCol w="2801746">
                  <a:extLst>
                    <a:ext uri="{9D8B030D-6E8A-4147-A177-3AD203B41FA5}">
                      <a16:colId xmlns:a16="http://schemas.microsoft.com/office/drawing/2014/main" val="4276499747"/>
                    </a:ext>
                  </a:extLst>
                </a:gridCol>
                <a:gridCol w="1489040">
                  <a:extLst>
                    <a:ext uri="{9D8B030D-6E8A-4147-A177-3AD203B41FA5}">
                      <a16:colId xmlns:a16="http://schemas.microsoft.com/office/drawing/2014/main" val="1744606731"/>
                    </a:ext>
                  </a:extLst>
                </a:gridCol>
                <a:gridCol w="1400875">
                  <a:extLst>
                    <a:ext uri="{9D8B030D-6E8A-4147-A177-3AD203B41FA5}">
                      <a16:colId xmlns:a16="http://schemas.microsoft.com/office/drawing/2014/main" val="2763967729"/>
                    </a:ext>
                  </a:extLst>
                </a:gridCol>
              </a:tblGrid>
              <a:tr h="346133">
                <a:tc>
                  <a:txBody>
                    <a:bodyPr/>
                    <a:lstStyle/>
                    <a:p>
                      <a:pPr algn="ctr"/>
                      <a:r>
                        <a:rPr lang="en-GB" sz="1000" b="1" kern="1200" dirty="0">
                          <a:solidFill>
                            <a:schemeClr val="bg1"/>
                          </a:solidFill>
                          <a:effectLst/>
                          <a:latin typeface="+mn-lt"/>
                          <a:ea typeface="+mn-ea"/>
                          <a:cs typeface="+mn-cs"/>
                        </a:rPr>
                        <a:t>#</a:t>
                      </a:r>
                      <a:endParaRPr lang="en-GB" sz="1000" dirty="0">
                        <a:solidFill>
                          <a:schemeClr val="bg1"/>
                        </a:solidFill>
                      </a:endParaRPr>
                    </a:p>
                  </a:txBody>
                  <a:tcPr>
                    <a:solidFill>
                      <a:srgbClr val="002060"/>
                    </a:solidFill>
                  </a:tcPr>
                </a:tc>
                <a:tc>
                  <a:txBody>
                    <a:bodyPr/>
                    <a:lstStyle/>
                    <a:p>
                      <a:pPr algn="ctr">
                        <a:lnSpc>
                          <a:spcPct val="107000"/>
                        </a:lnSpc>
                        <a:spcAft>
                          <a:spcPts val="0"/>
                        </a:spcAft>
                      </a:pPr>
                      <a:r>
                        <a:rPr lang="en-GB" sz="1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Current provision</a:t>
                      </a:r>
                      <a:endParaRPr lang="en-GB"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Planned development over the next 2 years</a:t>
                      </a:r>
                      <a:endParaRPr lang="en-GB"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Possible Music Hub Support</a:t>
                      </a:r>
                      <a:endParaRPr lang="en-GB"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0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Progress/What’s next?</a:t>
                      </a:r>
                      <a:endParaRPr lang="en-GB"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1418522873"/>
                  </a:ext>
                </a:extLst>
              </a:tr>
              <a:tr h="1902691">
                <a:tc>
                  <a:txBody>
                    <a:bodyPr/>
                    <a:lstStyle/>
                    <a:p>
                      <a:pPr marL="0" lvl="0" indent="0">
                        <a:lnSpc>
                          <a:spcPct val="107000"/>
                        </a:lnSpc>
                        <a:spcAft>
                          <a:spcPts val="0"/>
                        </a:spcAft>
                        <a:buFont typeface="+mj-lt"/>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1.  Curriculum provision</a:t>
                      </a:r>
                    </a:p>
                  </a:txBody>
                  <a:tcPr marL="68580" marR="68580" marT="0" marB="0"/>
                </a:tc>
                <a:tc>
                  <a:txBody>
                    <a:bodyPr/>
                    <a:lstStyle/>
                    <a:p>
                      <a:r>
                        <a:rPr lang="en-GB" sz="1000" dirty="0"/>
                        <a:t>Music lessons are every 2 weeks in class.</a:t>
                      </a:r>
                    </a:p>
                    <a:p>
                      <a:r>
                        <a:rPr lang="en-GB" sz="1000" dirty="0"/>
                        <a:t>Curriculum follows Charanga Model B to ensure curriculum met. </a:t>
                      </a:r>
                    </a:p>
                    <a:p>
                      <a:r>
                        <a:rPr lang="en-GB" sz="1000" dirty="0"/>
                        <a:t>Class teachers teach music. </a:t>
                      </a:r>
                    </a:p>
                    <a:p>
                      <a:r>
                        <a:rPr lang="en-GB" sz="1000" dirty="0"/>
                        <a:t>Singing taught specifically during singing assembly ( every Wednesday). </a:t>
                      </a:r>
                    </a:p>
                    <a:p>
                      <a:endParaRPr lang="en-GB" sz="1000" dirty="0"/>
                    </a:p>
                    <a:p>
                      <a:r>
                        <a:rPr lang="en-GB" sz="1000" dirty="0"/>
                        <a:t>This equates to a full hour of music per week. </a:t>
                      </a:r>
                    </a:p>
                    <a:p>
                      <a:endParaRPr lang="en-GB" sz="1000" dirty="0"/>
                    </a:p>
                    <a:p>
                      <a:r>
                        <a:rPr lang="en-GB" sz="1000" dirty="0"/>
                        <a:t>Class set of xylophones, Djembes and iPads are used. </a:t>
                      </a:r>
                    </a:p>
                    <a:p>
                      <a:r>
                        <a:rPr lang="en-GB" sz="1000" dirty="0"/>
                        <a:t>Children use </a:t>
                      </a:r>
                    </a:p>
                    <a:p>
                      <a:r>
                        <a:rPr lang="en-GB" sz="1000" dirty="0"/>
                        <a:t>iPads to create songs on garage band.</a:t>
                      </a:r>
                    </a:p>
                    <a:p>
                      <a:r>
                        <a:rPr lang="en-GB" sz="1000" dirty="0"/>
                        <a:t>Children are exposed to a wide variety of music due to Musician of the Month assemblies every month. </a:t>
                      </a:r>
                    </a:p>
                  </a:txBody>
                  <a:tcPr/>
                </a:tc>
                <a:tc>
                  <a:txBody>
                    <a:bodyPr/>
                    <a:lstStyle/>
                    <a:p>
                      <a:r>
                        <a:rPr lang="en-GB" sz="1000" dirty="0"/>
                        <a:t> Exploring CPD for teachers ( in house and outside specialists) , as well as creating a iPad scheme of lessons to ensure all children are learning how to create songs digitally to a high quality throughout the school. </a:t>
                      </a:r>
                    </a:p>
                    <a:p>
                      <a:endParaRPr lang="en-GB" sz="1000" dirty="0"/>
                    </a:p>
                    <a:p>
                      <a:r>
                        <a:rPr lang="en-GB" sz="1000" dirty="0"/>
                        <a:t>Teachers to learn fundamentals of music ( reading basic notes, beats and bars)</a:t>
                      </a:r>
                    </a:p>
                  </a:txBody>
                  <a:tcPr/>
                </a:tc>
                <a:tc>
                  <a:txBody>
                    <a:bodyPr/>
                    <a:lstStyle/>
                    <a:p>
                      <a:r>
                        <a:rPr lang="en-GB" sz="1000" dirty="0"/>
                        <a:t>Contact music hub for support teaching .</a:t>
                      </a:r>
                    </a:p>
                  </a:txBody>
                  <a:tcPr/>
                </a:tc>
                <a:tc>
                  <a:txBody>
                    <a:bodyPr/>
                    <a:lstStyle/>
                    <a:p>
                      <a:endParaRPr lang="en-GB" sz="1000" dirty="0"/>
                    </a:p>
                  </a:txBody>
                  <a:tcPr/>
                </a:tc>
                <a:extLst>
                  <a:ext uri="{0D108BD9-81ED-4DB2-BD59-A6C34878D82A}">
                    <a16:rowId xmlns:a16="http://schemas.microsoft.com/office/drawing/2014/main" val="448796164"/>
                  </a:ext>
                </a:extLst>
              </a:tr>
              <a:tr h="1073958">
                <a:tc>
                  <a:txBody>
                    <a:bodyPr/>
                    <a:lstStyle/>
                    <a:p>
                      <a:pPr marL="0" lvl="0" indent="0">
                        <a:lnSpc>
                          <a:spcPct val="107000"/>
                        </a:lnSpc>
                        <a:spcAft>
                          <a:spcPts val="0"/>
                        </a:spcAft>
                        <a:buFont typeface="+mj-lt"/>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2.  Whole class instrumental teaching</a:t>
                      </a:r>
                    </a:p>
                  </a:txBody>
                  <a:tcPr marL="68580" marR="68580" marT="0" marB="0"/>
                </a:tc>
                <a:tc>
                  <a:txBody>
                    <a:bodyPr/>
                    <a:lstStyle/>
                    <a:p>
                      <a:r>
                        <a:rPr lang="en-GB" sz="1000" dirty="0"/>
                        <a:t>Children learn ukulele (y5) djembes (y3) xylophones (y1 and y2) and garage band ( throughout school) . </a:t>
                      </a:r>
                    </a:p>
                    <a:p>
                      <a:r>
                        <a:rPr lang="en-GB" sz="1000" dirty="0"/>
                        <a:t>Children in y5 are learning specialised music production from MLC academy, learning to produce a series of blogs, podcasts and vlogs as well as creating sound tracks. </a:t>
                      </a:r>
                    </a:p>
                  </a:txBody>
                  <a:tcPr/>
                </a:tc>
                <a:tc>
                  <a:txBody>
                    <a:bodyPr/>
                    <a:lstStyle/>
                    <a:p>
                      <a:r>
                        <a:rPr lang="en-GB" sz="1000" dirty="0"/>
                        <a:t>Developing </a:t>
                      </a:r>
                      <a:r>
                        <a:rPr lang="en-GB" sz="1000" dirty="0" err="1"/>
                        <a:t>ipad</a:t>
                      </a:r>
                      <a:r>
                        <a:rPr lang="en-GB" sz="1000" dirty="0"/>
                        <a:t> scheme of work to ensure every year group is teaching music production from y1.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t>Contact music hub for support teaching / any </a:t>
                      </a:r>
                      <a:r>
                        <a:rPr lang="en-GB" sz="1000" dirty="0" err="1"/>
                        <a:t>ipad</a:t>
                      </a:r>
                      <a:r>
                        <a:rPr lang="en-GB" sz="1000" dirty="0"/>
                        <a:t> provision. </a:t>
                      </a:r>
                    </a:p>
                    <a:p>
                      <a:endParaRPr lang="en-GB" sz="1000" dirty="0"/>
                    </a:p>
                  </a:txBody>
                  <a:tcPr/>
                </a:tc>
                <a:tc>
                  <a:txBody>
                    <a:bodyPr/>
                    <a:lstStyle/>
                    <a:p>
                      <a:endParaRPr lang="en-GB" sz="1000"/>
                    </a:p>
                  </a:txBody>
                  <a:tcPr/>
                </a:tc>
                <a:extLst>
                  <a:ext uri="{0D108BD9-81ED-4DB2-BD59-A6C34878D82A}">
                    <a16:rowId xmlns:a16="http://schemas.microsoft.com/office/drawing/2014/main" val="987871718"/>
                  </a:ext>
                </a:extLst>
              </a:tr>
              <a:tr h="176613">
                <a:tc>
                  <a:txBody>
                    <a:bodyPr/>
                    <a:lstStyle/>
                    <a:p>
                      <a:pPr marL="0" lvl="0" indent="0">
                        <a:lnSpc>
                          <a:spcPct val="107000"/>
                        </a:lnSpc>
                        <a:spcAft>
                          <a:spcPts val="0"/>
                        </a:spcAft>
                        <a:buFont typeface="+mj-lt"/>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3.  Access to lessons voice and instruments. </a:t>
                      </a:r>
                    </a:p>
                  </a:txBody>
                  <a:tcPr marL="68580" marR="68580" marT="0" marB="0"/>
                </a:tc>
                <a:tc>
                  <a:txBody>
                    <a:bodyPr/>
                    <a:lstStyle/>
                    <a:p>
                      <a:r>
                        <a:rPr lang="en-GB" sz="1000" dirty="0"/>
                        <a:t>A range of percussion is used throughout school. </a:t>
                      </a:r>
                    </a:p>
                    <a:p>
                      <a:r>
                        <a:rPr lang="en-GB" sz="1000" dirty="0"/>
                        <a:t>Peripatetic teachers teach across the school, including brass, keys, guitar, drums, woodwind, as well as Rock steady music school.  Children have the opportunity to learn handbells during the Christmas term.  Pupil premium places are in place for music lessons and PP children are encouraged to take part when any new clubs are created. </a:t>
                      </a:r>
                    </a:p>
                  </a:txBody>
                  <a:tcPr/>
                </a:tc>
                <a:tc>
                  <a:txBody>
                    <a:bodyPr/>
                    <a:lstStyle/>
                    <a:p>
                      <a:r>
                        <a:rPr lang="en-GB" sz="1000" dirty="0"/>
                        <a:t>Recorders, violins, orchestral instruments will be embedded into the curriculum to be used by y4 and y6.</a:t>
                      </a:r>
                    </a:p>
                  </a:txBody>
                  <a:tcPr/>
                </a:tc>
                <a:tc>
                  <a:txBody>
                    <a:bodyPr/>
                    <a:lstStyle/>
                    <a:p>
                      <a:r>
                        <a:rPr lang="en-GB" sz="1000" dirty="0"/>
                        <a:t>Contact music hub for advise on teaching recorders and violins. </a:t>
                      </a:r>
                    </a:p>
                  </a:txBody>
                  <a:tcPr/>
                </a:tc>
                <a:tc>
                  <a:txBody>
                    <a:bodyPr/>
                    <a:lstStyle/>
                    <a:p>
                      <a:endParaRPr lang="en-GB" sz="1000" dirty="0"/>
                    </a:p>
                  </a:txBody>
                  <a:tcPr/>
                </a:tc>
                <a:extLst>
                  <a:ext uri="{0D108BD9-81ED-4DB2-BD59-A6C34878D82A}">
                    <a16:rowId xmlns:a16="http://schemas.microsoft.com/office/drawing/2014/main" val="337848770"/>
                  </a:ext>
                </a:extLst>
              </a:tr>
              <a:tr h="351113">
                <a:tc>
                  <a:txBody>
                    <a:bodyPr/>
                    <a:lstStyle/>
                    <a:p>
                      <a:pPr marL="0" lvl="0" indent="0">
                        <a:lnSpc>
                          <a:spcPct val="107000"/>
                        </a:lnSpc>
                        <a:spcAft>
                          <a:spcPts val="0"/>
                        </a:spcAft>
                        <a:buFont typeface="+mj-lt"/>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4.  Develop a school/vocal ensemble</a:t>
                      </a:r>
                    </a:p>
                  </a:txBody>
                  <a:tcPr marL="68580" marR="68580" marT="0" marB="0"/>
                </a:tc>
                <a:tc>
                  <a:txBody>
                    <a:bodyPr/>
                    <a:lstStyle/>
                    <a:p>
                      <a:r>
                        <a:rPr lang="en-GB" sz="1000" dirty="0"/>
                        <a:t>Choir club has been set up and is being led by a high quality singing coach after school. Performances have taken place across the Christmas term, as well as working towards a Young Voices performance. Whole school singing assembly takes place each week. </a:t>
                      </a:r>
                    </a:p>
                  </a:txBody>
                  <a:tcPr/>
                </a:tc>
                <a:tc>
                  <a:txBody>
                    <a:bodyPr/>
                    <a:lstStyle/>
                    <a:p>
                      <a:r>
                        <a:rPr lang="en-GB" sz="1000" dirty="0"/>
                        <a:t>Ensuring that the Young Voices performances are yearly, as well as practising for the Transform choir events. </a:t>
                      </a:r>
                    </a:p>
                    <a:p>
                      <a:r>
                        <a:rPr lang="en-GB" sz="1000" dirty="0"/>
                        <a:t>Create further relationships with the local communities to ensure children have opportunities to perform.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b="0" i="0" u="none" strike="noStrike" noProof="0" dirty="0">
                          <a:solidFill>
                            <a:srgbClr val="000000"/>
                          </a:solidFill>
                          <a:latin typeface="+mn-lt"/>
                        </a:rPr>
                        <a:t>Choir leaders are supported with CPD from the Music Hub to build their knowledge and confidence of teaching singing.</a:t>
                      </a:r>
                      <a:endParaRPr lang="en-US" sz="1000" dirty="0"/>
                    </a:p>
                    <a:p>
                      <a:endParaRPr lang="en-GB" sz="1000" dirty="0"/>
                    </a:p>
                  </a:txBody>
                  <a:tcPr/>
                </a:tc>
                <a:tc>
                  <a:txBody>
                    <a:bodyPr/>
                    <a:lstStyle/>
                    <a:p>
                      <a:endParaRPr lang="en-GB" sz="1000" dirty="0"/>
                    </a:p>
                  </a:txBody>
                  <a:tcPr/>
                </a:tc>
                <a:extLst>
                  <a:ext uri="{0D108BD9-81ED-4DB2-BD59-A6C34878D82A}">
                    <a16:rowId xmlns:a16="http://schemas.microsoft.com/office/drawing/2014/main" val="68386651"/>
                  </a:ext>
                </a:extLst>
              </a:tr>
            </a:tbl>
          </a:graphicData>
        </a:graphic>
      </p:graphicFrame>
    </p:spTree>
    <p:extLst>
      <p:ext uri="{BB962C8B-B14F-4D97-AF65-F5344CB8AC3E}">
        <p14:creationId xmlns:p14="http://schemas.microsoft.com/office/powerpoint/2010/main" val="25381738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24856BC-F035-4CDF-80E6-355FCE3EC0B4}"/>
              </a:ext>
            </a:extLst>
          </p:cNvPr>
          <p:cNvGraphicFramePr>
            <a:graphicFrameLocks noGrp="1"/>
          </p:cNvGraphicFramePr>
          <p:nvPr>
            <p:extLst>
              <p:ext uri="{D42A27DB-BD31-4B8C-83A1-F6EECF244321}">
                <p14:modId xmlns:p14="http://schemas.microsoft.com/office/powerpoint/2010/main" val="2637469244"/>
              </p:ext>
            </p:extLst>
          </p:nvPr>
        </p:nvGraphicFramePr>
        <p:xfrm>
          <a:off x="188536" y="181291"/>
          <a:ext cx="9379670" cy="7711440"/>
        </p:xfrm>
        <a:graphic>
          <a:graphicData uri="http://schemas.openxmlformats.org/drawingml/2006/table">
            <a:tbl>
              <a:tblPr firstRow="1" bandRow="1">
                <a:tableStyleId>{5940675A-B579-460E-94D1-54222C63F5DA}</a:tableStyleId>
              </a:tblPr>
              <a:tblGrid>
                <a:gridCol w="1400119">
                  <a:extLst>
                    <a:ext uri="{9D8B030D-6E8A-4147-A177-3AD203B41FA5}">
                      <a16:colId xmlns:a16="http://schemas.microsoft.com/office/drawing/2014/main" val="3760477773"/>
                    </a:ext>
                  </a:extLst>
                </a:gridCol>
                <a:gridCol w="2992581">
                  <a:extLst>
                    <a:ext uri="{9D8B030D-6E8A-4147-A177-3AD203B41FA5}">
                      <a16:colId xmlns:a16="http://schemas.microsoft.com/office/drawing/2014/main" val="3802842751"/>
                    </a:ext>
                  </a:extLst>
                </a:gridCol>
                <a:gridCol w="2096655">
                  <a:extLst>
                    <a:ext uri="{9D8B030D-6E8A-4147-A177-3AD203B41FA5}">
                      <a16:colId xmlns:a16="http://schemas.microsoft.com/office/drawing/2014/main" val="4276499747"/>
                    </a:ext>
                  </a:extLst>
                </a:gridCol>
                <a:gridCol w="1948873">
                  <a:extLst>
                    <a:ext uri="{9D8B030D-6E8A-4147-A177-3AD203B41FA5}">
                      <a16:colId xmlns:a16="http://schemas.microsoft.com/office/drawing/2014/main" val="1744606731"/>
                    </a:ext>
                  </a:extLst>
                </a:gridCol>
                <a:gridCol w="941442">
                  <a:extLst>
                    <a:ext uri="{9D8B030D-6E8A-4147-A177-3AD203B41FA5}">
                      <a16:colId xmlns:a16="http://schemas.microsoft.com/office/drawing/2014/main" val="2763967729"/>
                    </a:ext>
                  </a:extLst>
                </a:gridCol>
              </a:tblGrid>
              <a:tr h="370840">
                <a:tc>
                  <a:txBody>
                    <a:bodyPr/>
                    <a:lstStyle/>
                    <a:p>
                      <a:pPr algn="ctr"/>
                      <a:r>
                        <a:rPr lang="en-GB" sz="1200" b="1" kern="1200" dirty="0">
                          <a:solidFill>
                            <a:schemeClr val="bg1"/>
                          </a:solidFill>
                          <a:effectLst/>
                          <a:latin typeface="+mn-lt"/>
                          <a:ea typeface="+mn-ea"/>
                          <a:cs typeface="+mn-cs"/>
                        </a:rPr>
                        <a:t>DfE features of high-quality school music provision</a:t>
                      </a:r>
                      <a:endParaRPr lang="en-GB" sz="1200" dirty="0">
                        <a:solidFill>
                          <a:schemeClr val="bg1"/>
                        </a:solidFill>
                      </a:endParaRPr>
                    </a:p>
                  </a:txBody>
                  <a:tcPr>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Current provision</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Planned development over the next 2 years</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Possible Music Hub Support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tc>
                  <a:txBody>
                    <a:bodyPr/>
                    <a:lstStyle/>
                    <a:p>
                      <a:pPr algn="ctr">
                        <a:lnSpc>
                          <a:spcPct val="107000"/>
                        </a:lnSpc>
                        <a:spcAft>
                          <a:spcPts val="0"/>
                        </a:spcAft>
                      </a:pPr>
                      <a:r>
                        <a:rPr lang="en-GB" sz="1200" b="1"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Progress/What’s next?</a:t>
                      </a:r>
                      <a:endParaRPr lang="en-GB"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rgbClr val="002060"/>
                    </a:solidFill>
                  </a:tcPr>
                </a:tc>
                <a:extLst>
                  <a:ext uri="{0D108BD9-81ED-4DB2-BD59-A6C34878D82A}">
                    <a16:rowId xmlns:a16="http://schemas.microsoft.com/office/drawing/2014/main" val="1418522873"/>
                  </a:ext>
                </a:extLst>
              </a:tr>
              <a:tr h="370840">
                <a:tc>
                  <a:txBody>
                    <a:bodyPr/>
                    <a:lstStyle/>
                    <a:p>
                      <a:pPr marL="0" lvl="0" indent="0">
                        <a:lnSpc>
                          <a:spcPct val="107000"/>
                        </a:lnSpc>
                        <a:spcAft>
                          <a:spcPts val="0"/>
                        </a:spcAft>
                        <a:buFont typeface="+mj-lt"/>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5.  Develop a school ensemble/band/group</a:t>
                      </a:r>
                    </a:p>
                  </a:txBody>
                  <a:tcPr marL="68580" marR="68580" marT="0" marB="0"/>
                </a:tc>
                <a:tc>
                  <a:txBody>
                    <a:bodyPr/>
                    <a:lstStyle/>
                    <a:p>
                      <a:endParaRPr lang="en-GB" sz="1000" dirty="0"/>
                    </a:p>
                    <a:p>
                      <a:r>
                        <a:rPr lang="en-GB" sz="1000" dirty="0"/>
                        <a:t>Rocksteady are developing bands in the school to play a range of songs. </a:t>
                      </a:r>
                    </a:p>
                    <a:p>
                      <a:endParaRPr lang="en-GB" sz="1000" dirty="0"/>
                    </a:p>
                    <a:p>
                      <a:r>
                        <a:rPr lang="en-GB" sz="1000" dirty="0"/>
                        <a:t>45% of children take part in peripatetic music lessons. </a:t>
                      </a:r>
                    </a:p>
                    <a:p>
                      <a:endParaRPr lang="en-GB" sz="1000" dirty="0"/>
                    </a:p>
                    <a:p>
                      <a:r>
                        <a:rPr lang="en-GB" sz="1000" dirty="0"/>
                        <a:t>Children attend Transform Music showcase in Summer. </a:t>
                      </a:r>
                    </a:p>
                  </a:txBody>
                  <a:tcPr/>
                </a:tc>
                <a:tc>
                  <a:txBody>
                    <a:bodyPr/>
                    <a:lstStyle/>
                    <a:p>
                      <a:r>
                        <a:rPr lang="en-GB" sz="1000" dirty="0"/>
                        <a:t>Children will be performing at both Transform events.</a:t>
                      </a:r>
                    </a:p>
                  </a:txBody>
                  <a:tcPr/>
                </a:tc>
                <a:tc>
                  <a:txBody>
                    <a:bodyPr/>
                    <a:lstStyle/>
                    <a:p>
                      <a:r>
                        <a:rPr lang="en-GB" sz="1000" dirty="0"/>
                        <a:t>Potentially ask Music hub for orchestral ensemble lead. </a:t>
                      </a:r>
                    </a:p>
                  </a:txBody>
                  <a:tcPr/>
                </a:tc>
                <a:tc>
                  <a:txBody>
                    <a:bodyPr/>
                    <a:lstStyle/>
                    <a:p>
                      <a:endParaRPr lang="en-GB" sz="1000" dirty="0"/>
                    </a:p>
                  </a:txBody>
                  <a:tcPr/>
                </a:tc>
                <a:extLst>
                  <a:ext uri="{0D108BD9-81ED-4DB2-BD59-A6C34878D82A}">
                    <a16:rowId xmlns:a16="http://schemas.microsoft.com/office/drawing/2014/main" val="448796164"/>
                  </a:ext>
                </a:extLst>
              </a:tr>
              <a:tr h="370840">
                <a:tc>
                  <a:txBody>
                    <a:bodyPr/>
                    <a:lstStyle/>
                    <a:p>
                      <a:pPr marL="0" lvl="0" indent="0">
                        <a:lnSpc>
                          <a:spcPct val="107000"/>
                        </a:lnSpc>
                        <a:spcAft>
                          <a:spcPts val="0"/>
                        </a:spcAft>
                        <a:buFont typeface="+mj-lt"/>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6.  Provide space for rehearsals and individual practice</a:t>
                      </a:r>
                    </a:p>
                  </a:txBody>
                  <a:tcPr marL="68580" marR="68580" marT="0" marB="0"/>
                </a:tc>
                <a:tc>
                  <a:txBody>
                    <a:bodyPr/>
                    <a:lstStyle/>
                    <a:p>
                      <a:r>
                        <a:rPr lang="en-GB" sz="1000" dirty="0"/>
                        <a:t>All lessons occur in our studio. On the rare occasions studio is being used, children and teaching staff are able to relocate to the PPA room.</a:t>
                      </a:r>
                    </a:p>
                    <a:p>
                      <a:endParaRPr lang="en-GB" sz="1000" dirty="0"/>
                    </a:p>
                    <a:p>
                      <a:r>
                        <a:rPr lang="en-GB" sz="1000" dirty="0"/>
                        <a:t>Children are welcome to take instruments home to learn. We have a variety of instruments form most families. </a:t>
                      </a:r>
                    </a:p>
                    <a:p>
                      <a:endParaRPr lang="en-GB" sz="1000" dirty="0"/>
                    </a:p>
                    <a:p>
                      <a:r>
                        <a:rPr lang="en-GB" sz="1000" dirty="0"/>
                        <a:t>Instruments are stored in our music area which is looked after by Music lead and Music Curriculum lead. </a:t>
                      </a:r>
                    </a:p>
                  </a:txBody>
                  <a:tcPr/>
                </a:tc>
                <a:tc>
                  <a:txBody>
                    <a:bodyPr/>
                    <a:lstStyle/>
                    <a:p>
                      <a:r>
                        <a:rPr lang="en-GB" sz="1000" dirty="0"/>
                        <a:t>Provide opportunities for children who are showing an interest in classical instruments to loan them at home and provide a bank of resources on the school website for children to access and learn from home. </a:t>
                      </a:r>
                    </a:p>
                  </a:txBody>
                  <a:tcPr/>
                </a:tc>
                <a:tc>
                  <a:txBody>
                    <a:bodyPr/>
                    <a:lstStyle/>
                    <a:p>
                      <a:r>
                        <a:rPr lang="en-GB" sz="1000" dirty="0"/>
                        <a:t>Ask music hub for any resources for children to learn additional instruments ( cello, saxophone etc ) from home using any online tutorials. </a:t>
                      </a:r>
                    </a:p>
                  </a:txBody>
                  <a:tcPr/>
                </a:tc>
                <a:tc>
                  <a:txBody>
                    <a:bodyPr/>
                    <a:lstStyle/>
                    <a:p>
                      <a:endParaRPr lang="en-GB" sz="1000" dirty="0"/>
                    </a:p>
                  </a:txBody>
                  <a:tcPr/>
                </a:tc>
                <a:extLst>
                  <a:ext uri="{0D108BD9-81ED-4DB2-BD59-A6C34878D82A}">
                    <a16:rowId xmlns:a16="http://schemas.microsoft.com/office/drawing/2014/main" val="987871718"/>
                  </a:ext>
                </a:extLst>
              </a:tr>
              <a:tr h="370840">
                <a:tc>
                  <a:txBody>
                    <a:bodyPr/>
                    <a:lstStyle/>
                    <a:p>
                      <a:pPr marL="0" lvl="0" indent="0">
                        <a:lnSpc>
                          <a:spcPct val="107000"/>
                        </a:lnSpc>
                        <a:spcAft>
                          <a:spcPts val="0"/>
                        </a:spcAft>
                        <a:buFont typeface="+mj-lt"/>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7.  Develop a termly performance</a:t>
                      </a:r>
                    </a:p>
                  </a:txBody>
                  <a:tcPr marL="68580" marR="68580" marT="0" marB="0"/>
                </a:tc>
                <a:tc>
                  <a:txBody>
                    <a:bodyPr/>
                    <a:lstStyle/>
                    <a:p>
                      <a:r>
                        <a:rPr lang="en-GB" sz="1000" dirty="0"/>
                        <a:t>Termly performances of music showcase to give children opportunities to perform in front of the school and community. </a:t>
                      </a:r>
                    </a:p>
                    <a:p>
                      <a:r>
                        <a:rPr lang="en-GB" sz="1000" dirty="0"/>
                        <a:t>Children take part in performances throughout the year ( Y4 Easter performance, Y6 performance in summer as well as KS1 and EYFS Nativity performances). </a:t>
                      </a:r>
                    </a:p>
                    <a:p>
                      <a:endParaRPr lang="en-GB" sz="1000" dirty="0"/>
                    </a:p>
                  </a:txBody>
                  <a:tcPr/>
                </a:tc>
                <a:tc>
                  <a:txBody>
                    <a:bodyPr/>
                    <a:lstStyle/>
                    <a:p>
                      <a:r>
                        <a:rPr lang="en-GB" sz="1000" dirty="0"/>
                        <a:t>Make links with the local church and wider Nottingham community for children to perform at events throughout the city. Rocksteady to create opportunities for bands to perform at Rocksteady concerts.</a:t>
                      </a:r>
                    </a:p>
                  </a:txBody>
                  <a:tcPr/>
                </a:tc>
                <a:tc>
                  <a:txBody>
                    <a:bodyPr/>
                    <a:lstStyle/>
                    <a:p>
                      <a:endParaRPr lang="en-GB" sz="1000" dirty="0"/>
                    </a:p>
                  </a:txBody>
                  <a:tcPr/>
                </a:tc>
                <a:tc>
                  <a:txBody>
                    <a:bodyPr/>
                    <a:lstStyle/>
                    <a:p>
                      <a:endParaRPr lang="en-GB" sz="1000"/>
                    </a:p>
                  </a:txBody>
                  <a:tcPr/>
                </a:tc>
                <a:extLst>
                  <a:ext uri="{0D108BD9-81ED-4DB2-BD59-A6C34878D82A}">
                    <a16:rowId xmlns:a16="http://schemas.microsoft.com/office/drawing/2014/main" val="337848770"/>
                  </a:ext>
                </a:extLst>
              </a:tr>
              <a:tr h="370840">
                <a:tc>
                  <a:txBody>
                    <a:bodyPr/>
                    <a:lstStyle/>
                    <a:p>
                      <a:pPr marL="0" lvl="0" indent="0">
                        <a:lnSpc>
                          <a:spcPct val="107000"/>
                        </a:lnSpc>
                        <a:spcAft>
                          <a:spcPts val="0"/>
                        </a:spcAft>
                        <a:buFont typeface="+mj-lt"/>
                        <a:buNone/>
                      </a:pPr>
                      <a:r>
                        <a:rPr lang="en-GB" sz="1000" dirty="0">
                          <a:effectLst/>
                          <a:latin typeface="Calibri" panose="020F0502020204030204" pitchFamily="34" charset="0"/>
                          <a:ea typeface="Calibri" panose="020F0502020204030204" pitchFamily="34" charset="0"/>
                          <a:cs typeface="Times New Roman" panose="02020603050405020304" pitchFamily="18" charset="0"/>
                        </a:rPr>
                        <a:t>8.  Provide opportunities to enjoy live performances at least once a year</a:t>
                      </a:r>
                    </a:p>
                  </a:txBody>
                  <a:tcPr marL="68580" marR="68580" marT="0" marB="0"/>
                </a:tc>
                <a:tc>
                  <a:txBody>
                    <a:bodyPr/>
                    <a:lstStyle/>
                    <a:p>
                      <a:r>
                        <a:rPr lang="en-GB" sz="1000" dirty="0"/>
                        <a:t>Children attend the Transform music events.</a:t>
                      </a:r>
                    </a:p>
                    <a:p>
                      <a:r>
                        <a:rPr lang="en-GB" sz="1000" dirty="0"/>
                        <a:t>Y5 will attend a music showcase organised through </a:t>
                      </a:r>
                      <a:r>
                        <a:rPr lang="en-GB" sz="1000" dirty="0" err="1"/>
                        <a:t>congetti</a:t>
                      </a:r>
                      <a:r>
                        <a:rPr lang="en-GB" sz="1000" dirty="0"/>
                        <a:t> at the end of the year.</a:t>
                      </a:r>
                    </a:p>
                    <a:p>
                      <a:r>
                        <a:rPr lang="en-GB" sz="1000" dirty="0"/>
                        <a:t>Music Lead conducts singing assemblies with live instruments. </a:t>
                      </a:r>
                    </a:p>
                    <a:p>
                      <a:r>
                        <a:rPr lang="en-GB" sz="1000" dirty="0"/>
                        <a:t>Assemblies lead by peripatetic music teachers happen throughout the year. </a:t>
                      </a:r>
                    </a:p>
                    <a:p>
                      <a:endParaRPr lang="en-GB" sz="1000" dirty="0"/>
                    </a:p>
                  </a:txBody>
                  <a:tcPr/>
                </a:tc>
                <a:tc>
                  <a:txBody>
                    <a:bodyPr/>
                    <a:lstStyle/>
                    <a:p>
                      <a:r>
                        <a:rPr lang="en-GB" sz="1000" dirty="0"/>
                        <a:t>Working on a parent band to be established in the school, allowing musical parents to perform to the children. </a:t>
                      </a:r>
                    </a:p>
                    <a:p>
                      <a:endParaRPr lang="en-GB" sz="1000" dirty="0"/>
                    </a:p>
                    <a:p>
                      <a:r>
                        <a:rPr lang="en-GB" sz="1000" dirty="0"/>
                        <a:t>Trips will take place for children to visit musicians around the city.</a:t>
                      </a:r>
                    </a:p>
                    <a:p>
                      <a:endParaRPr lang="en-GB" sz="1000" dirty="0"/>
                    </a:p>
                    <a:p>
                      <a:r>
                        <a:rPr lang="en-GB" sz="1000" dirty="0"/>
                        <a:t>Links are being made for bands to come perform at the school from Nottingham, showcasing specialised </a:t>
                      </a:r>
                      <a:r>
                        <a:rPr lang="en-GB" sz="1000" dirty="0" err="1"/>
                        <a:t>msuciains</a:t>
                      </a:r>
                      <a:r>
                        <a:rPr lang="en-GB" sz="1000" dirty="0"/>
                        <a:t> to encourage a variety of music in different </a:t>
                      </a:r>
                      <a:r>
                        <a:rPr lang="en-GB" sz="1000" dirty="0" err="1"/>
                        <a:t>stlyes</a:t>
                      </a:r>
                      <a:r>
                        <a:rPr lang="en-GB" sz="1000" dirty="0"/>
                        <a:t>. </a:t>
                      </a:r>
                    </a:p>
                    <a:p>
                      <a:endParaRPr lang="en-GB" sz="1000" dirty="0"/>
                    </a:p>
                    <a:p>
                      <a:r>
                        <a:rPr lang="en-GB" sz="1000" dirty="0" err="1"/>
                        <a:t>Chidlren</a:t>
                      </a:r>
                      <a:r>
                        <a:rPr lang="en-GB" sz="1000" dirty="0"/>
                        <a:t> from the </a:t>
                      </a:r>
                      <a:r>
                        <a:rPr lang="en-GB" sz="1000" dirty="0" err="1"/>
                        <a:t>seconfary</a:t>
                      </a:r>
                      <a:r>
                        <a:rPr lang="en-GB" sz="1000" dirty="0"/>
                        <a:t> school ( Emmanuel ) to come and showcase their musical journey and inspire SW children. </a:t>
                      </a:r>
                    </a:p>
                  </a:txBody>
                  <a:tcPr/>
                </a:tc>
                <a:tc>
                  <a:txBody>
                    <a:bodyPr/>
                    <a:lstStyle/>
                    <a:p>
                      <a:r>
                        <a:rPr lang="en-GB" sz="1000" dirty="0"/>
                        <a:t>What planned experiences in school take place?</a:t>
                      </a:r>
                    </a:p>
                    <a:p>
                      <a:r>
                        <a:rPr lang="en-GB" sz="1000" dirty="0"/>
                        <a:t>What external opportunities to hear live music being performed – small or large scale, visitors, secondary pupils, visiting instrumental teachers, parents, school trips?</a:t>
                      </a:r>
                    </a:p>
                    <a:p>
                      <a:endParaRPr lang="en-GB" sz="1000" dirty="0"/>
                    </a:p>
                  </a:txBody>
                  <a:tcPr/>
                </a:tc>
                <a:tc>
                  <a:txBody>
                    <a:bodyPr/>
                    <a:lstStyle/>
                    <a:p>
                      <a:endParaRPr lang="en-GB" sz="1000" dirty="0"/>
                    </a:p>
                  </a:txBody>
                  <a:tcPr/>
                </a:tc>
                <a:extLst>
                  <a:ext uri="{0D108BD9-81ED-4DB2-BD59-A6C34878D82A}">
                    <a16:rowId xmlns:a16="http://schemas.microsoft.com/office/drawing/2014/main" val="68386651"/>
                  </a:ext>
                </a:extLst>
              </a:tr>
            </a:tbl>
          </a:graphicData>
        </a:graphic>
      </p:graphicFrame>
    </p:spTree>
    <p:extLst>
      <p:ext uri="{BB962C8B-B14F-4D97-AF65-F5344CB8AC3E}">
        <p14:creationId xmlns:p14="http://schemas.microsoft.com/office/powerpoint/2010/main" val="3347492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D4F3A48-5D60-4F39-A9C5-F54CFC051E58}"/>
              </a:ext>
            </a:extLst>
          </p:cNvPr>
          <p:cNvSpPr/>
          <p:nvPr/>
        </p:nvSpPr>
        <p:spPr>
          <a:xfrm>
            <a:off x="0" y="6354881"/>
            <a:ext cx="9906000" cy="5031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3D3E69B-0DF9-401C-AE93-4D3EED6B045B}"/>
              </a:ext>
            </a:extLst>
          </p:cNvPr>
          <p:cNvSpPr/>
          <p:nvPr/>
        </p:nvSpPr>
        <p:spPr>
          <a:xfrm>
            <a:off x="-18414" y="-14762"/>
            <a:ext cx="9924414" cy="886300"/>
          </a:xfrm>
          <a:prstGeom prst="rect">
            <a:avLst/>
          </a:prstGeom>
          <a:solidFill>
            <a:srgbClr val="002060">
              <a:alpha val="92157"/>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51B52E15-2D8E-42C7-BE4A-B739D23A51FA}"/>
              </a:ext>
            </a:extLst>
          </p:cNvPr>
          <p:cNvGrpSpPr/>
          <p:nvPr/>
        </p:nvGrpSpPr>
        <p:grpSpPr>
          <a:xfrm>
            <a:off x="7722063" y="120508"/>
            <a:ext cx="2024320" cy="615760"/>
            <a:chOff x="4743193" y="96981"/>
            <a:chExt cx="2024320" cy="615761"/>
          </a:xfrm>
        </p:grpSpPr>
        <p:pic>
          <p:nvPicPr>
            <p:cNvPr id="7" name="Picture 6">
              <a:extLst>
                <a:ext uri="{FF2B5EF4-FFF2-40B4-BE49-F238E27FC236}">
                  <a16:creationId xmlns:a16="http://schemas.microsoft.com/office/drawing/2014/main" id="{55AA235F-E76C-4823-BC42-266B0DCE85FD}"/>
                </a:ext>
              </a:extLst>
            </p:cNvPr>
            <p:cNvPicPr>
              <a:picLocks noChangeAspect="1"/>
            </p:cNvPicPr>
            <p:nvPr/>
          </p:nvPicPr>
          <p:blipFill>
            <a:blip r:embed="rId2"/>
            <a:stretch>
              <a:fillRect/>
            </a:stretch>
          </p:blipFill>
          <p:spPr>
            <a:xfrm>
              <a:off x="6153905" y="96981"/>
              <a:ext cx="613608" cy="615761"/>
            </a:xfrm>
            <a:prstGeom prst="rect">
              <a:avLst/>
            </a:prstGeom>
          </p:spPr>
        </p:pic>
        <p:sp>
          <p:nvSpPr>
            <p:cNvPr id="8" name="TextBox 7">
              <a:extLst>
                <a:ext uri="{FF2B5EF4-FFF2-40B4-BE49-F238E27FC236}">
                  <a16:creationId xmlns:a16="http://schemas.microsoft.com/office/drawing/2014/main" id="{2383CD1F-A818-4783-8536-9EB78B9F5317}"/>
                </a:ext>
              </a:extLst>
            </p:cNvPr>
            <p:cNvSpPr txBox="1"/>
            <p:nvPr/>
          </p:nvSpPr>
          <p:spPr>
            <a:xfrm>
              <a:off x="4743193" y="133031"/>
              <a:ext cx="1379709" cy="523221"/>
            </a:xfrm>
            <a:prstGeom prst="rect">
              <a:avLst/>
            </a:prstGeom>
            <a:noFill/>
          </p:spPr>
          <p:txBody>
            <a:bodyPr wrap="square" rtlCol="0">
              <a:spAutoFit/>
            </a:bodyPr>
            <a:lstStyle/>
            <a:p>
              <a:pPr algn="r"/>
              <a:r>
                <a:rPr lang="en-GB" sz="1400" dirty="0">
                  <a:solidFill>
                    <a:schemeClr val="bg1"/>
                  </a:solidFill>
                </a:rPr>
                <a:t>TRANSFORM TRUST</a:t>
              </a:r>
            </a:p>
          </p:txBody>
        </p:sp>
      </p:grpSp>
      <p:sp>
        <p:nvSpPr>
          <p:cNvPr id="9" name="TextBox 8">
            <a:extLst>
              <a:ext uri="{FF2B5EF4-FFF2-40B4-BE49-F238E27FC236}">
                <a16:creationId xmlns:a16="http://schemas.microsoft.com/office/drawing/2014/main" id="{77B8D6C0-C007-44EF-99BB-2801ED9E00E4}"/>
              </a:ext>
            </a:extLst>
          </p:cNvPr>
          <p:cNvSpPr txBox="1"/>
          <p:nvPr/>
        </p:nvSpPr>
        <p:spPr>
          <a:xfrm>
            <a:off x="3549384" y="6421774"/>
            <a:ext cx="2807232" cy="369332"/>
          </a:xfrm>
          <a:prstGeom prst="rect">
            <a:avLst/>
          </a:prstGeom>
          <a:noFill/>
        </p:spPr>
        <p:txBody>
          <a:bodyPr wrap="square" rtlCol="0">
            <a:spAutoFit/>
          </a:bodyPr>
          <a:lstStyle/>
          <a:p>
            <a:r>
              <a:rPr lang="en-US" spc="300" dirty="0">
                <a:solidFill>
                  <a:schemeClr val="bg1"/>
                </a:solidFill>
              </a:rPr>
              <a:t>#togetherweachieve</a:t>
            </a:r>
          </a:p>
        </p:txBody>
      </p:sp>
      <p:pic>
        <p:nvPicPr>
          <p:cNvPr id="10" name="Google Shape;115;p4">
            <a:extLst>
              <a:ext uri="{FF2B5EF4-FFF2-40B4-BE49-F238E27FC236}">
                <a16:creationId xmlns:a16="http://schemas.microsoft.com/office/drawing/2014/main" id="{597EE45E-4904-4BD3-8425-4E2881D418E6}"/>
              </a:ext>
            </a:extLst>
          </p:cNvPr>
          <p:cNvPicPr preferRelativeResize="0"/>
          <p:nvPr/>
        </p:nvPicPr>
        <p:blipFill rotWithShape="1">
          <a:blip r:embed="rId3">
            <a:alphaModFix/>
          </a:blip>
          <a:srcRect/>
          <a:stretch/>
        </p:blipFill>
        <p:spPr>
          <a:xfrm>
            <a:off x="4295229" y="1375581"/>
            <a:ext cx="1736606" cy="1744469"/>
          </a:xfrm>
          <a:prstGeom prst="rect">
            <a:avLst/>
          </a:prstGeom>
          <a:noFill/>
          <a:ln>
            <a:noFill/>
          </a:ln>
        </p:spPr>
      </p:pic>
      <p:sp>
        <p:nvSpPr>
          <p:cNvPr id="11" name="Rectangle 10">
            <a:extLst>
              <a:ext uri="{FF2B5EF4-FFF2-40B4-BE49-F238E27FC236}">
                <a16:creationId xmlns:a16="http://schemas.microsoft.com/office/drawing/2014/main" id="{83ED53D0-1DAA-4AAF-AC86-D24C326B3108}"/>
              </a:ext>
            </a:extLst>
          </p:cNvPr>
          <p:cNvSpPr/>
          <p:nvPr/>
        </p:nvSpPr>
        <p:spPr>
          <a:xfrm>
            <a:off x="2588419" y="3429000"/>
            <a:ext cx="4729162" cy="2092881"/>
          </a:xfrm>
          <a:prstGeom prst="rect">
            <a:avLst/>
          </a:prstGeom>
        </p:spPr>
        <p:txBody>
          <a:bodyPr wrap="square" lIns="91440" tIns="45720" rIns="91440" bIns="45720" anchor="t">
            <a:spAutoFit/>
          </a:bodyPr>
          <a:lstStyle/>
          <a:p>
            <a:pPr algn="ctr"/>
            <a:r>
              <a:rPr lang="en-GB" sz="5500" b="1" dirty="0">
                <a:solidFill>
                  <a:schemeClr val="accent1">
                    <a:lumMod val="75000"/>
                  </a:schemeClr>
                </a:solidFill>
              </a:rPr>
              <a:t>Transform</a:t>
            </a:r>
          </a:p>
          <a:p>
            <a:pPr algn="ctr"/>
            <a:endParaRPr lang="en-US" sz="2500" b="1" dirty="0"/>
          </a:p>
          <a:p>
            <a:pPr algn="ctr"/>
            <a:r>
              <a:rPr lang="en-US" sz="2500" b="1" dirty="0"/>
              <a:t> Music Development Plan</a:t>
            </a:r>
          </a:p>
          <a:p>
            <a:pPr algn="ctr"/>
            <a:r>
              <a:rPr lang="en-US" sz="2500" b="1" dirty="0">
                <a:ea typeface="Calibri"/>
                <a:cs typeface="Calibri"/>
              </a:rPr>
              <a:t>Guidance</a:t>
            </a:r>
          </a:p>
        </p:txBody>
      </p:sp>
    </p:spTree>
    <p:extLst>
      <p:ext uri="{BB962C8B-B14F-4D97-AF65-F5344CB8AC3E}">
        <p14:creationId xmlns:p14="http://schemas.microsoft.com/office/powerpoint/2010/main" val="23078543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D4F3A48-5D60-4F39-A9C5-F54CFC051E58}"/>
              </a:ext>
            </a:extLst>
          </p:cNvPr>
          <p:cNvSpPr/>
          <p:nvPr/>
        </p:nvSpPr>
        <p:spPr>
          <a:xfrm>
            <a:off x="0" y="6354881"/>
            <a:ext cx="9906000" cy="5031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3D3E69B-0DF9-401C-AE93-4D3EED6B045B}"/>
              </a:ext>
            </a:extLst>
          </p:cNvPr>
          <p:cNvSpPr/>
          <p:nvPr/>
        </p:nvSpPr>
        <p:spPr>
          <a:xfrm>
            <a:off x="-18414" y="-14762"/>
            <a:ext cx="9924414" cy="886300"/>
          </a:xfrm>
          <a:prstGeom prst="rect">
            <a:avLst/>
          </a:prstGeom>
          <a:solidFill>
            <a:srgbClr val="002060">
              <a:alpha val="92157"/>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51B52E15-2D8E-42C7-BE4A-B739D23A51FA}"/>
              </a:ext>
            </a:extLst>
          </p:cNvPr>
          <p:cNvGrpSpPr/>
          <p:nvPr/>
        </p:nvGrpSpPr>
        <p:grpSpPr>
          <a:xfrm>
            <a:off x="7722063" y="120508"/>
            <a:ext cx="2024320" cy="615760"/>
            <a:chOff x="4743193" y="96981"/>
            <a:chExt cx="2024320" cy="615761"/>
          </a:xfrm>
        </p:grpSpPr>
        <p:pic>
          <p:nvPicPr>
            <p:cNvPr id="7" name="Picture 6">
              <a:extLst>
                <a:ext uri="{FF2B5EF4-FFF2-40B4-BE49-F238E27FC236}">
                  <a16:creationId xmlns:a16="http://schemas.microsoft.com/office/drawing/2014/main" id="{55AA235F-E76C-4823-BC42-266B0DCE85FD}"/>
                </a:ext>
              </a:extLst>
            </p:cNvPr>
            <p:cNvPicPr>
              <a:picLocks noChangeAspect="1"/>
            </p:cNvPicPr>
            <p:nvPr/>
          </p:nvPicPr>
          <p:blipFill>
            <a:blip r:embed="rId2"/>
            <a:stretch>
              <a:fillRect/>
            </a:stretch>
          </p:blipFill>
          <p:spPr>
            <a:xfrm>
              <a:off x="6153905" y="96981"/>
              <a:ext cx="613608" cy="615761"/>
            </a:xfrm>
            <a:prstGeom prst="rect">
              <a:avLst/>
            </a:prstGeom>
          </p:spPr>
        </p:pic>
        <p:sp>
          <p:nvSpPr>
            <p:cNvPr id="8" name="TextBox 7">
              <a:extLst>
                <a:ext uri="{FF2B5EF4-FFF2-40B4-BE49-F238E27FC236}">
                  <a16:creationId xmlns:a16="http://schemas.microsoft.com/office/drawing/2014/main" id="{2383CD1F-A818-4783-8536-9EB78B9F5317}"/>
                </a:ext>
              </a:extLst>
            </p:cNvPr>
            <p:cNvSpPr txBox="1"/>
            <p:nvPr/>
          </p:nvSpPr>
          <p:spPr>
            <a:xfrm>
              <a:off x="4743193" y="133031"/>
              <a:ext cx="1379709" cy="523221"/>
            </a:xfrm>
            <a:prstGeom prst="rect">
              <a:avLst/>
            </a:prstGeom>
            <a:noFill/>
          </p:spPr>
          <p:txBody>
            <a:bodyPr wrap="square" rtlCol="0">
              <a:spAutoFit/>
            </a:bodyPr>
            <a:lstStyle/>
            <a:p>
              <a:pPr algn="r"/>
              <a:r>
                <a:rPr lang="en-GB" sz="1400" dirty="0">
                  <a:solidFill>
                    <a:schemeClr val="bg1"/>
                  </a:solidFill>
                </a:rPr>
                <a:t>TRANSFORM TRUST</a:t>
              </a:r>
            </a:p>
          </p:txBody>
        </p:sp>
      </p:grpSp>
      <p:sp>
        <p:nvSpPr>
          <p:cNvPr id="9" name="TextBox 8">
            <a:extLst>
              <a:ext uri="{FF2B5EF4-FFF2-40B4-BE49-F238E27FC236}">
                <a16:creationId xmlns:a16="http://schemas.microsoft.com/office/drawing/2014/main" id="{77B8D6C0-C007-44EF-99BB-2801ED9E00E4}"/>
              </a:ext>
            </a:extLst>
          </p:cNvPr>
          <p:cNvSpPr txBox="1"/>
          <p:nvPr/>
        </p:nvSpPr>
        <p:spPr>
          <a:xfrm>
            <a:off x="3549384" y="6421774"/>
            <a:ext cx="2807232" cy="369332"/>
          </a:xfrm>
          <a:prstGeom prst="rect">
            <a:avLst/>
          </a:prstGeom>
          <a:noFill/>
        </p:spPr>
        <p:txBody>
          <a:bodyPr wrap="square" rtlCol="0">
            <a:spAutoFit/>
          </a:bodyPr>
          <a:lstStyle/>
          <a:p>
            <a:r>
              <a:rPr lang="en-US" spc="300" dirty="0">
                <a:solidFill>
                  <a:schemeClr val="bg1"/>
                </a:solidFill>
              </a:rPr>
              <a:t>#togetherweachieve</a:t>
            </a:r>
          </a:p>
        </p:txBody>
      </p:sp>
      <p:sp>
        <p:nvSpPr>
          <p:cNvPr id="2" name="Rectangle 1">
            <a:extLst>
              <a:ext uri="{FF2B5EF4-FFF2-40B4-BE49-F238E27FC236}">
                <a16:creationId xmlns:a16="http://schemas.microsoft.com/office/drawing/2014/main" id="{10CE6213-B663-43C2-9B33-9CADE9FD74AB}"/>
              </a:ext>
            </a:extLst>
          </p:cNvPr>
          <p:cNvSpPr/>
          <p:nvPr/>
        </p:nvSpPr>
        <p:spPr>
          <a:xfrm>
            <a:off x="83270" y="938431"/>
            <a:ext cx="9822730" cy="5262979"/>
          </a:xfrm>
          <a:prstGeom prst="rect">
            <a:avLst/>
          </a:prstGeom>
        </p:spPr>
        <p:txBody>
          <a:bodyPr wrap="square" lIns="91440" tIns="45720" rIns="91440" bIns="45720" anchor="t">
            <a:spAutoFit/>
          </a:bodyPr>
          <a:lstStyle/>
          <a:p>
            <a:r>
              <a:rPr lang="en-GB" sz="1400" b="1" dirty="0"/>
              <a:t>Guidance for completing your School Music Development Plan.</a:t>
            </a:r>
          </a:p>
          <a:p>
            <a:endParaRPr lang="en-GB" sz="1400" dirty="0"/>
          </a:p>
          <a:p>
            <a:r>
              <a:rPr lang="en-GB" sz="1400" dirty="0"/>
              <a:t>The National Plan for Music Education states that the key features of high-quality music provision are:</a:t>
            </a:r>
          </a:p>
          <a:p>
            <a:endParaRPr lang="en-GB" sz="1400" dirty="0"/>
          </a:p>
          <a:p>
            <a:r>
              <a:rPr lang="en-GB" sz="1400" b="1" dirty="0"/>
              <a:t>1.  Curriculum provision</a:t>
            </a:r>
            <a:endParaRPr lang="en-GB" sz="1400" dirty="0"/>
          </a:p>
          <a:p>
            <a:r>
              <a:rPr lang="en-GB" sz="1400" dirty="0"/>
              <a:t>Do we have timetabled curriculum time of at least one hour each week of the school year for key stages 1 &amp; 2</a:t>
            </a:r>
          </a:p>
          <a:p>
            <a:r>
              <a:rPr lang="en-GB" sz="1400" dirty="0"/>
              <a:t>The sequencing of the curriculum from the youngest to the oldest pupils in your school – does the music lead understand the building blocks of music learning?</a:t>
            </a:r>
          </a:p>
          <a:p>
            <a:r>
              <a:rPr lang="en-GB" sz="1400" dirty="0"/>
              <a:t>Who delivers the curriculum – a music specialist or class teachers – do they need any support to develop their music education, knowledge and skills? </a:t>
            </a:r>
          </a:p>
          <a:p>
            <a:r>
              <a:rPr lang="en-GB" sz="1400" dirty="0"/>
              <a:t>Are the 4 key areas of music, as stated in the Model Music Curriculum, Singing, Performing, Composing/Improvising and Listening all regularly covered in the curriculum?</a:t>
            </a:r>
          </a:p>
          <a:p>
            <a:r>
              <a:rPr lang="en-GB" sz="1400" dirty="0"/>
              <a:t>How well is the curriculum resourced? What is lacking?</a:t>
            </a:r>
          </a:p>
          <a:p>
            <a:r>
              <a:rPr lang="en-GB" sz="1400" dirty="0"/>
              <a:t>Are networking and CPD opportunities for teachers to develop their skills and knowledge taken up?</a:t>
            </a:r>
          </a:p>
          <a:p>
            <a:r>
              <a:rPr lang="en-GB" sz="1400" dirty="0"/>
              <a:t>How is music technology used by pupils in creative music-making?</a:t>
            </a:r>
          </a:p>
          <a:p>
            <a:r>
              <a:rPr lang="en-GB" sz="1400" dirty="0"/>
              <a:t>Do pupils experience a wide variety of musical styles and genres including diverse repertoire from across the world.</a:t>
            </a:r>
          </a:p>
          <a:p>
            <a:endParaRPr lang="en-GB" sz="1400" dirty="0"/>
          </a:p>
          <a:p>
            <a:r>
              <a:rPr lang="en-GB" sz="1400" b="1" dirty="0"/>
              <a:t>2.  Whole class instrumental teaching</a:t>
            </a:r>
          </a:p>
          <a:p>
            <a:r>
              <a:rPr lang="en-GB" sz="1400" dirty="0"/>
              <a:t>Which year groups have this tuition known as Wider Opps or WCET?</a:t>
            </a:r>
          </a:p>
          <a:p>
            <a:r>
              <a:rPr lang="en-GB" sz="1400" dirty="0"/>
              <a:t>Who delivers it?</a:t>
            </a:r>
            <a:endParaRPr lang="en-GB" sz="1400" dirty="0">
              <a:ea typeface="Calibri"/>
              <a:cs typeface="Calibri"/>
            </a:endParaRPr>
          </a:p>
          <a:p>
            <a:r>
              <a:rPr lang="en-GB" sz="1400" dirty="0"/>
              <a:t>How does the progression of musical skills document from all DDMP deliverers feed into curriculum mapping for music?</a:t>
            </a:r>
          </a:p>
          <a:p>
            <a:r>
              <a:rPr lang="en-GB" sz="1400" dirty="0"/>
              <a:t>What reasonable adjustments are made to ensure every child can access the programme?</a:t>
            </a:r>
          </a:p>
          <a:p>
            <a:r>
              <a:rPr lang="en-GB" sz="1400" dirty="0"/>
              <a:t>Do classroom teachers take part in these sessions – great CPD for them?</a:t>
            </a:r>
          </a:p>
          <a:p>
            <a:r>
              <a:rPr lang="en-GB" sz="1400" dirty="0"/>
              <a:t>What happens to pupils who want to continue learning? How can barriers to this learning be removed?</a:t>
            </a:r>
          </a:p>
        </p:txBody>
      </p:sp>
    </p:spTree>
    <p:extLst>
      <p:ext uri="{BB962C8B-B14F-4D97-AF65-F5344CB8AC3E}">
        <p14:creationId xmlns:p14="http://schemas.microsoft.com/office/powerpoint/2010/main" val="3136157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D4F3A48-5D60-4F39-A9C5-F54CFC051E58}"/>
              </a:ext>
            </a:extLst>
          </p:cNvPr>
          <p:cNvSpPr/>
          <p:nvPr/>
        </p:nvSpPr>
        <p:spPr>
          <a:xfrm>
            <a:off x="0" y="6354881"/>
            <a:ext cx="9906000" cy="5031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3D3E69B-0DF9-401C-AE93-4D3EED6B045B}"/>
              </a:ext>
            </a:extLst>
          </p:cNvPr>
          <p:cNvSpPr/>
          <p:nvPr/>
        </p:nvSpPr>
        <p:spPr>
          <a:xfrm>
            <a:off x="-18414" y="-14762"/>
            <a:ext cx="9924414" cy="886300"/>
          </a:xfrm>
          <a:prstGeom prst="rect">
            <a:avLst/>
          </a:prstGeom>
          <a:solidFill>
            <a:srgbClr val="002060">
              <a:alpha val="92157"/>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51B52E15-2D8E-42C7-BE4A-B739D23A51FA}"/>
              </a:ext>
            </a:extLst>
          </p:cNvPr>
          <p:cNvGrpSpPr/>
          <p:nvPr/>
        </p:nvGrpSpPr>
        <p:grpSpPr>
          <a:xfrm>
            <a:off x="7722063" y="120508"/>
            <a:ext cx="2024320" cy="615760"/>
            <a:chOff x="4743193" y="96981"/>
            <a:chExt cx="2024320" cy="615761"/>
          </a:xfrm>
        </p:grpSpPr>
        <p:pic>
          <p:nvPicPr>
            <p:cNvPr id="7" name="Picture 6">
              <a:extLst>
                <a:ext uri="{FF2B5EF4-FFF2-40B4-BE49-F238E27FC236}">
                  <a16:creationId xmlns:a16="http://schemas.microsoft.com/office/drawing/2014/main" id="{55AA235F-E76C-4823-BC42-266B0DCE85FD}"/>
                </a:ext>
              </a:extLst>
            </p:cNvPr>
            <p:cNvPicPr>
              <a:picLocks noChangeAspect="1"/>
            </p:cNvPicPr>
            <p:nvPr/>
          </p:nvPicPr>
          <p:blipFill>
            <a:blip r:embed="rId2"/>
            <a:stretch>
              <a:fillRect/>
            </a:stretch>
          </p:blipFill>
          <p:spPr>
            <a:xfrm>
              <a:off x="6153905" y="96981"/>
              <a:ext cx="613608" cy="615761"/>
            </a:xfrm>
            <a:prstGeom prst="rect">
              <a:avLst/>
            </a:prstGeom>
          </p:spPr>
        </p:pic>
        <p:sp>
          <p:nvSpPr>
            <p:cNvPr id="8" name="TextBox 7">
              <a:extLst>
                <a:ext uri="{FF2B5EF4-FFF2-40B4-BE49-F238E27FC236}">
                  <a16:creationId xmlns:a16="http://schemas.microsoft.com/office/drawing/2014/main" id="{2383CD1F-A818-4783-8536-9EB78B9F5317}"/>
                </a:ext>
              </a:extLst>
            </p:cNvPr>
            <p:cNvSpPr txBox="1"/>
            <p:nvPr/>
          </p:nvSpPr>
          <p:spPr>
            <a:xfrm>
              <a:off x="4743193" y="133031"/>
              <a:ext cx="1379709" cy="523221"/>
            </a:xfrm>
            <a:prstGeom prst="rect">
              <a:avLst/>
            </a:prstGeom>
            <a:noFill/>
          </p:spPr>
          <p:txBody>
            <a:bodyPr wrap="square" rtlCol="0">
              <a:spAutoFit/>
            </a:bodyPr>
            <a:lstStyle/>
            <a:p>
              <a:pPr algn="r"/>
              <a:r>
                <a:rPr lang="en-GB" sz="1400" dirty="0">
                  <a:solidFill>
                    <a:schemeClr val="bg1"/>
                  </a:solidFill>
                </a:rPr>
                <a:t>TRANSFORM TRUST</a:t>
              </a:r>
            </a:p>
          </p:txBody>
        </p:sp>
      </p:grpSp>
      <p:sp>
        <p:nvSpPr>
          <p:cNvPr id="9" name="TextBox 8">
            <a:extLst>
              <a:ext uri="{FF2B5EF4-FFF2-40B4-BE49-F238E27FC236}">
                <a16:creationId xmlns:a16="http://schemas.microsoft.com/office/drawing/2014/main" id="{77B8D6C0-C007-44EF-99BB-2801ED9E00E4}"/>
              </a:ext>
            </a:extLst>
          </p:cNvPr>
          <p:cNvSpPr txBox="1"/>
          <p:nvPr/>
        </p:nvSpPr>
        <p:spPr>
          <a:xfrm>
            <a:off x="3549384" y="6421774"/>
            <a:ext cx="2807232" cy="369332"/>
          </a:xfrm>
          <a:prstGeom prst="rect">
            <a:avLst/>
          </a:prstGeom>
          <a:noFill/>
        </p:spPr>
        <p:txBody>
          <a:bodyPr wrap="square" rtlCol="0">
            <a:spAutoFit/>
          </a:bodyPr>
          <a:lstStyle/>
          <a:p>
            <a:r>
              <a:rPr lang="en-US" spc="300" dirty="0">
                <a:solidFill>
                  <a:schemeClr val="bg1"/>
                </a:solidFill>
              </a:rPr>
              <a:t>#togetherweachieve</a:t>
            </a:r>
          </a:p>
        </p:txBody>
      </p:sp>
      <p:sp>
        <p:nvSpPr>
          <p:cNvPr id="3" name="Rectangle 2">
            <a:extLst>
              <a:ext uri="{FF2B5EF4-FFF2-40B4-BE49-F238E27FC236}">
                <a16:creationId xmlns:a16="http://schemas.microsoft.com/office/drawing/2014/main" id="{587B1519-E77D-423A-8967-F19796B5A3D4}"/>
              </a:ext>
            </a:extLst>
          </p:cNvPr>
          <p:cNvSpPr/>
          <p:nvPr/>
        </p:nvSpPr>
        <p:spPr>
          <a:xfrm>
            <a:off x="191259" y="963207"/>
            <a:ext cx="9379670" cy="5109091"/>
          </a:xfrm>
          <a:prstGeom prst="rect">
            <a:avLst/>
          </a:prstGeom>
        </p:spPr>
        <p:txBody>
          <a:bodyPr wrap="square" lIns="91440" tIns="45720" rIns="91440" bIns="45720" anchor="t">
            <a:spAutoFit/>
          </a:bodyPr>
          <a:lstStyle/>
          <a:p>
            <a:r>
              <a:rPr lang="en-GB" sz="1400" b="1" dirty="0"/>
              <a:t>3.  Access to instrumental/vocal lessons – large group, small group or 1 to 1</a:t>
            </a:r>
          </a:p>
          <a:p>
            <a:r>
              <a:rPr lang="en-GB" sz="1400" dirty="0"/>
              <a:t>What instruments are taught other than whole class?</a:t>
            </a:r>
          </a:p>
          <a:p>
            <a:r>
              <a:rPr lang="en-GB" sz="1400" dirty="0"/>
              <a:t>Are at least 2 instruments from different musical families taught?</a:t>
            </a:r>
          </a:p>
          <a:p>
            <a:pPr lvl="0"/>
            <a:r>
              <a:rPr lang="en-GB" sz="1400" dirty="0"/>
              <a:t>How is the work of these teachers advertised to pupils and parents?</a:t>
            </a:r>
          </a:p>
          <a:p>
            <a:pPr lvl="0"/>
            <a:r>
              <a:rPr lang="en-GB" sz="1400" dirty="0"/>
              <a:t>How is the quality of these teachers’ work ensured in your school?</a:t>
            </a:r>
          </a:p>
          <a:p>
            <a:pPr lvl="0"/>
            <a:r>
              <a:rPr lang="en-GB" sz="1400" dirty="0"/>
              <a:t>How do you ensure that all pupils can access musical opportunities in school?</a:t>
            </a:r>
          </a:p>
          <a:p>
            <a:pPr lvl="0"/>
            <a:r>
              <a:rPr lang="en-GB" sz="1400" dirty="0"/>
              <a:t>Can Pupil Premium funding be used to remove financial barriers to instrumental/vocal learning for eligible pupils?</a:t>
            </a:r>
          </a:p>
          <a:p>
            <a:endParaRPr lang="en-GB" sz="1400" dirty="0"/>
          </a:p>
          <a:p>
            <a:pPr lvl="0"/>
            <a:r>
              <a:rPr lang="en-GB" sz="1400" b="1" dirty="0"/>
              <a:t>4.  Develop a school/vocal ensemble</a:t>
            </a:r>
          </a:p>
          <a:p>
            <a:pPr lvl="0"/>
            <a:r>
              <a:rPr lang="en-GB" sz="1400" dirty="0"/>
              <a:t>Who has the expertise in your school to lead a choir? Do they need any CPD to develop their skills?</a:t>
            </a:r>
            <a:endParaRPr lang="en-GB" sz="1400" dirty="0">
              <a:ea typeface="Calibri"/>
              <a:cs typeface="Calibri"/>
            </a:endParaRPr>
          </a:p>
          <a:p>
            <a:r>
              <a:rPr lang="en-GB" sz="1400" dirty="0"/>
              <a:t>If there is no-one to lead this work, how could you develop this area of music provision? For example, specialist from the music hub</a:t>
            </a:r>
            <a:endParaRPr lang="en-GB" sz="1400" dirty="0">
              <a:ea typeface="Calibri"/>
              <a:cs typeface="Calibri"/>
            </a:endParaRPr>
          </a:p>
          <a:p>
            <a:pPr lvl="0"/>
            <a:r>
              <a:rPr lang="en-GB" sz="1400" dirty="0"/>
              <a:t>Does your choir rehearse weekly or just at specific times of the year?</a:t>
            </a:r>
          </a:p>
          <a:p>
            <a:r>
              <a:rPr lang="en-GB" sz="1400" dirty="0"/>
              <a:t>Does your choir perform music from a variety of different styles? For example, musical theatre, gospel, choral, music from different countries?</a:t>
            </a:r>
          </a:p>
          <a:p>
            <a:endParaRPr lang="en-GB" sz="1400" dirty="0"/>
          </a:p>
          <a:p>
            <a:pPr lvl="0"/>
            <a:r>
              <a:rPr lang="en-GB" sz="1400" b="1" dirty="0"/>
              <a:t>5.  Develop a school ensemble/band/group</a:t>
            </a:r>
          </a:p>
          <a:p>
            <a:pPr lvl="0"/>
            <a:r>
              <a:rPr lang="en-GB" sz="1400" dirty="0"/>
              <a:t>How does the music-making in these activities complement school music curriculum provision?</a:t>
            </a:r>
          </a:p>
          <a:p>
            <a:pPr lvl="0"/>
            <a:r>
              <a:rPr lang="en-GB" sz="1400" dirty="0"/>
              <a:t>Does the music the pupils learn to play in these groups show effective planning which represents diversity of musical genres and cultures?</a:t>
            </a:r>
          </a:p>
          <a:p>
            <a:pPr lvl="0"/>
            <a:r>
              <a:rPr lang="en-GB" sz="1400" dirty="0"/>
              <a:t>What percentage of the school population are involved in choirs and ensembles in school?</a:t>
            </a:r>
          </a:p>
          <a:p>
            <a:pPr lvl="0"/>
            <a:r>
              <a:rPr lang="en-GB" sz="1400" dirty="0"/>
              <a:t>Are there many opportunities for pupils to perform to each other and parents?</a:t>
            </a:r>
          </a:p>
          <a:p>
            <a:endParaRPr lang="en-GB" dirty="0"/>
          </a:p>
        </p:txBody>
      </p:sp>
    </p:spTree>
    <p:extLst>
      <p:ext uri="{BB962C8B-B14F-4D97-AF65-F5344CB8AC3E}">
        <p14:creationId xmlns:p14="http://schemas.microsoft.com/office/powerpoint/2010/main" val="6805876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D4F3A48-5D60-4F39-A9C5-F54CFC051E58}"/>
              </a:ext>
            </a:extLst>
          </p:cNvPr>
          <p:cNvSpPr/>
          <p:nvPr/>
        </p:nvSpPr>
        <p:spPr>
          <a:xfrm>
            <a:off x="0" y="6354881"/>
            <a:ext cx="9906000" cy="5031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D3D3E69B-0DF9-401C-AE93-4D3EED6B045B}"/>
              </a:ext>
            </a:extLst>
          </p:cNvPr>
          <p:cNvSpPr/>
          <p:nvPr/>
        </p:nvSpPr>
        <p:spPr>
          <a:xfrm>
            <a:off x="-18414" y="-14762"/>
            <a:ext cx="9924414" cy="886300"/>
          </a:xfrm>
          <a:prstGeom prst="rect">
            <a:avLst/>
          </a:prstGeom>
          <a:solidFill>
            <a:srgbClr val="002060">
              <a:alpha val="92157"/>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51B52E15-2D8E-42C7-BE4A-B739D23A51FA}"/>
              </a:ext>
            </a:extLst>
          </p:cNvPr>
          <p:cNvGrpSpPr/>
          <p:nvPr/>
        </p:nvGrpSpPr>
        <p:grpSpPr>
          <a:xfrm>
            <a:off x="7722063" y="120508"/>
            <a:ext cx="2024320" cy="615760"/>
            <a:chOff x="4743193" y="96981"/>
            <a:chExt cx="2024320" cy="615761"/>
          </a:xfrm>
        </p:grpSpPr>
        <p:pic>
          <p:nvPicPr>
            <p:cNvPr id="7" name="Picture 6">
              <a:extLst>
                <a:ext uri="{FF2B5EF4-FFF2-40B4-BE49-F238E27FC236}">
                  <a16:creationId xmlns:a16="http://schemas.microsoft.com/office/drawing/2014/main" id="{55AA235F-E76C-4823-BC42-266B0DCE85FD}"/>
                </a:ext>
              </a:extLst>
            </p:cNvPr>
            <p:cNvPicPr>
              <a:picLocks noChangeAspect="1"/>
            </p:cNvPicPr>
            <p:nvPr/>
          </p:nvPicPr>
          <p:blipFill>
            <a:blip r:embed="rId2"/>
            <a:stretch>
              <a:fillRect/>
            </a:stretch>
          </p:blipFill>
          <p:spPr>
            <a:xfrm>
              <a:off x="6153905" y="96981"/>
              <a:ext cx="613608" cy="615761"/>
            </a:xfrm>
            <a:prstGeom prst="rect">
              <a:avLst/>
            </a:prstGeom>
          </p:spPr>
        </p:pic>
        <p:sp>
          <p:nvSpPr>
            <p:cNvPr id="8" name="TextBox 7">
              <a:extLst>
                <a:ext uri="{FF2B5EF4-FFF2-40B4-BE49-F238E27FC236}">
                  <a16:creationId xmlns:a16="http://schemas.microsoft.com/office/drawing/2014/main" id="{2383CD1F-A818-4783-8536-9EB78B9F5317}"/>
                </a:ext>
              </a:extLst>
            </p:cNvPr>
            <p:cNvSpPr txBox="1"/>
            <p:nvPr/>
          </p:nvSpPr>
          <p:spPr>
            <a:xfrm>
              <a:off x="4743193" y="133031"/>
              <a:ext cx="1379709" cy="523221"/>
            </a:xfrm>
            <a:prstGeom prst="rect">
              <a:avLst/>
            </a:prstGeom>
            <a:noFill/>
          </p:spPr>
          <p:txBody>
            <a:bodyPr wrap="square" rtlCol="0">
              <a:spAutoFit/>
            </a:bodyPr>
            <a:lstStyle/>
            <a:p>
              <a:pPr algn="r"/>
              <a:r>
                <a:rPr lang="en-GB" sz="1400" dirty="0">
                  <a:solidFill>
                    <a:schemeClr val="bg1"/>
                  </a:solidFill>
                </a:rPr>
                <a:t>TRANSFORM TRUST</a:t>
              </a:r>
            </a:p>
          </p:txBody>
        </p:sp>
      </p:grpSp>
      <p:sp>
        <p:nvSpPr>
          <p:cNvPr id="9" name="TextBox 8">
            <a:extLst>
              <a:ext uri="{FF2B5EF4-FFF2-40B4-BE49-F238E27FC236}">
                <a16:creationId xmlns:a16="http://schemas.microsoft.com/office/drawing/2014/main" id="{77B8D6C0-C007-44EF-99BB-2801ED9E00E4}"/>
              </a:ext>
            </a:extLst>
          </p:cNvPr>
          <p:cNvSpPr txBox="1"/>
          <p:nvPr/>
        </p:nvSpPr>
        <p:spPr>
          <a:xfrm>
            <a:off x="3549384" y="6421774"/>
            <a:ext cx="2807232" cy="369332"/>
          </a:xfrm>
          <a:prstGeom prst="rect">
            <a:avLst/>
          </a:prstGeom>
          <a:noFill/>
        </p:spPr>
        <p:txBody>
          <a:bodyPr wrap="square" rtlCol="0">
            <a:spAutoFit/>
          </a:bodyPr>
          <a:lstStyle/>
          <a:p>
            <a:r>
              <a:rPr lang="en-US" spc="300" dirty="0">
                <a:solidFill>
                  <a:schemeClr val="bg1"/>
                </a:solidFill>
              </a:rPr>
              <a:t>#togetherweachieve</a:t>
            </a:r>
          </a:p>
        </p:txBody>
      </p:sp>
      <p:sp>
        <p:nvSpPr>
          <p:cNvPr id="2" name="Rectangle 1">
            <a:extLst>
              <a:ext uri="{FF2B5EF4-FFF2-40B4-BE49-F238E27FC236}">
                <a16:creationId xmlns:a16="http://schemas.microsoft.com/office/drawing/2014/main" id="{63CC8081-FD92-4A5B-8CAD-CDC5152103F2}"/>
              </a:ext>
            </a:extLst>
          </p:cNvPr>
          <p:cNvSpPr/>
          <p:nvPr/>
        </p:nvSpPr>
        <p:spPr>
          <a:xfrm>
            <a:off x="112016" y="1006808"/>
            <a:ext cx="9634367" cy="3323987"/>
          </a:xfrm>
          <a:prstGeom prst="rect">
            <a:avLst/>
          </a:prstGeom>
        </p:spPr>
        <p:txBody>
          <a:bodyPr wrap="square" lIns="91440" tIns="45720" rIns="91440" bIns="45720" anchor="t">
            <a:spAutoFit/>
          </a:bodyPr>
          <a:lstStyle/>
          <a:p>
            <a:r>
              <a:rPr lang="en-GB" sz="1400" b="1" dirty="0"/>
              <a:t>6.  Provide space for rehearsals and individual practice</a:t>
            </a:r>
          </a:p>
          <a:p>
            <a:r>
              <a:rPr lang="en-GB" sz="1400" dirty="0"/>
              <a:t>Are visiting instrumental teachers able to access an appropriate space to teach in?</a:t>
            </a:r>
          </a:p>
          <a:p>
            <a:r>
              <a:rPr lang="en-GB" sz="1400" dirty="0"/>
              <a:t>If pupils cannot take instruments home, where can they practise in school?</a:t>
            </a:r>
          </a:p>
          <a:p>
            <a:r>
              <a:rPr lang="en-GB" sz="1400" dirty="0"/>
              <a:t>What storage space for instruments is available in school?</a:t>
            </a:r>
          </a:p>
          <a:p>
            <a:endParaRPr lang="en-GB" sz="1400" dirty="0"/>
          </a:p>
          <a:p>
            <a:r>
              <a:rPr lang="en-GB" sz="1400" b="1" dirty="0"/>
              <a:t>7.  Develop a termly performance</a:t>
            </a:r>
          </a:p>
          <a:p>
            <a:r>
              <a:rPr lang="en-GB" sz="1400" dirty="0"/>
              <a:t>What performance opportunities are there for pupils to take part in?</a:t>
            </a:r>
          </a:p>
          <a:p>
            <a:r>
              <a:rPr lang="en-GB" sz="1400" dirty="0"/>
              <a:t>Do these performance opportunities cater for whole class, large group, small group and individual performances?</a:t>
            </a:r>
          </a:p>
          <a:p>
            <a:r>
              <a:rPr lang="en-GB" sz="1400" dirty="0"/>
              <a:t>Do you use performing spaces outside of school?</a:t>
            </a:r>
          </a:p>
          <a:p>
            <a:r>
              <a:rPr lang="en-GB" sz="1400" dirty="0"/>
              <a:t>Do you join with other schools for performances? For example, within Transform Trust or a local secondary school?</a:t>
            </a:r>
            <a:endParaRPr lang="en-GB" sz="1400" dirty="0">
              <a:ea typeface="Calibri"/>
              <a:cs typeface="Calibri"/>
            </a:endParaRPr>
          </a:p>
          <a:p>
            <a:endParaRPr lang="en-GB" sz="1400" dirty="0"/>
          </a:p>
          <a:p>
            <a:r>
              <a:rPr lang="en-GB" sz="1400" b="1" dirty="0"/>
              <a:t>8.  Provide opportunities to enjoy live performances at least once a year</a:t>
            </a:r>
          </a:p>
          <a:p>
            <a:r>
              <a:rPr lang="en-GB" sz="1400" dirty="0"/>
              <a:t>What planned experiences in school take place?</a:t>
            </a:r>
          </a:p>
          <a:p>
            <a:r>
              <a:rPr lang="en-GB" sz="1400" dirty="0"/>
              <a:t>What external opportunities to hear live music being performed – small or large scale, visitors, secondary pupils, visiting instrumental teachers, parents, school trips?</a:t>
            </a:r>
          </a:p>
        </p:txBody>
      </p:sp>
    </p:spTree>
    <p:extLst>
      <p:ext uri="{BB962C8B-B14F-4D97-AF65-F5344CB8AC3E}">
        <p14:creationId xmlns:p14="http://schemas.microsoft.com/office/powerpoint/2010/main" val="27365671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26c7b69c-b200-472a-a126-335798b9f55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165BE903AF97D4989F4DAB4AC4D83AF" ma:contentTypeVersion="17" ma:contentTypeDescription="Create a new document." ma:contentTypeScope="" ma:versionID="83655c0a4a8666b11fe60a59b9d14c64">
  <xsd:schema xmlns:xsd="http://www.w3.org/2001/XMLSchema" xmlns:xs="http://www.w3.org/2001/XMLSchema" xmlns:p="http://schemas.microsoft.com/office/2006/metadata/properties" xmlns:ns3="ac3a50b4-c183-4536-a208-b1a36bb31e8a" xmlns:ns4="26c7b69c-b200-472a-a126-335798b9f55b" targetNamespace="http://schemas.microsoft.com/office/2006/metadata/properties" ma:root="true" ma:fieldsID="be9504dfd21231afc1d9506c4c3a8e74" ns3:_="" ns4:_="">
    <xsd:import namespace="ac3a50b4-c183-4536-a208-b1a36bb31e8a"/>
    <xsd:import namespace="26c7b69c-b200-472a-a126-335798b9f55b"/>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GenerationTime" minOccurs="0"/>
                <xsd:element ref="ns4:MediaServiceEventHashCode" minOccurs="0"/>
                <xsd:element ref="ns4:MediaServiceOCR" minOccurs="0"/>
                <xsd:element ref="ns4:MediaServiceLocation" minOccurs="0"/>
                <xsd:element ref="ns4:MediaLengthInSeconds" minOccurs="0"/>
                <xsd:element ref="ns4:_activity" minOccurs="0"/>
                <xsd:element ref="ns4:MediaServiceObjectDetectorVersions" minOccurs="0"/>
                <xsd:element ref="ns4: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3a50b4-c183-4536-a208-b1a36bb31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6c7b69c-b200-472a-a126-335798b9f55b"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E7C2B8B-3930-4D7E-9CF1-E35D3363EC11}">
  <ds:schemaRefs>
    <ds:schemaRef ds:uri="http://schemas.microsoft.com/office/infopath/2007/PartnerControls"/>
    <ds:schemaRef ds:uri="http://schemas.microsoft.com/office/2006/documentManagement/types"/>
    <ds:schemaRef ds:uri="http://schemas.microsoft.com/office/2006/metadata/properties"/>
    <ds:schemaRef ds:uri="http://purl.org/dc/terms/"/>
    <ds:schemaRef ds:uri="http://www.w3.org/XML/1998/namespace"/>
    <ds:schemaRef ds:uri="http://purl.org/dc/elements/1.1/"/>
    <ds:schemaRef ds:uri="http://schemas.openxmlformats.org/package/2006/metadata/core-properties"/>
    <ds:schemaRef ds:uri="26c7b69c-b200-472a-a126-335798b9f55b"/>
    <ds:schemaRef ds:uri="ac3a50b4-c183-4536-a208-b1a36bb31e8a"/>
    <ds:schemaRef ds:uri="http://purl.org/dc/dcmitype/"/>
  </ds:schemaRefs>
</ds:datastoreItem>
</file>

<file path=customXml/itemProps2.xml><?xml version="1.0" encoding="utf-8"?>
<ds:datastoreItem xmlns:ds="http://schemas.openxmlformats.org/officeDocument/2006/customXml" ds:itemID="{0F7C6F27-4FC3-43E7-BFB4-95459524DA68}">
  <ds:schemaRefs>
    <ds:schemaRef ds:uri="http://schemas.microsoft.com/sharepoint/v3/contenttype/forms"/>
  </ds:schemaRefs>
</ds:datastoreItem>
</file>

<file path=customXml/itemProps3.xml><?xml version="1.0" encoding="utf-8"?>
<ds:datastoreItem xmlns:ds="http://schemas.openxmlformats.org/officeDocument/2006/customXml" ds:itemID="{BEA2818A-E553-48AE-A538-D100064B107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3a50b4-c183-4536-a208-b1a36bb31e8a"/>
    <ds:schemaRef ds:uri="26c7b69c-b200-472a-a126-335798b9f5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1644</TotalTime>
  <Words>2931</Words>
  <Application>Microsoft Office PowerPoint</Application>
  <PresentationFormat>A4 Paper (210x297 mm)</PresentationFormat>
  <Paragraphs>249</Paragraphs>
  <Slides>12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Tanya White</dc:creator>
  <cp:lastModifiedBy>Emilios Pavli</cp:lastModifiedBy>
  <cp:revision>280</cp:revision>
  <dcterms:created xsi:type="dcterms:W3CDTF">2023-06-20T12:46:25Z</dcterms:created>
  <dcterms:modified xsi:type="dcterms:W3CDTF">2023-12-12T13:53:00Z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0x0101009165BE903AF97D4989F4DAB4AC4D83AF</vt:lpwstr>
  </property>
</Properties>
</file>