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7" r:id="rId3"/>
    <p:sldId id="262" r:id="rId4"/>
    <p:sldId id="271" r:id="rId5"/>
    <p:sldId id="263" r:id="rId6"/>
    <p:sldId id="272" r:id="rId7"/>
    <p:sldId id="273" r:id="rId8"/>
    <p:sldId id="274" r:id="rId9"/>
    <p:sldId id="305" r:id="rId10"/>
    <p:sldId id="279" r:id="rId11"/>
    <p:sldId id="282" r:id="rId12"/>
    <p:sldId id="283" r:id="rId13"/>
    <p:sldId id="284" r:id="rId14"/>
    <p:sldId id="285" r:id="rId15"/>
    <p:sldId id="286" r:id="rId16"/>
    <p:sldId id="288" r:id="rId17"/>
    <p:sldId id="306" r:id="rId18"/>
    <p:sldId id="287" r:id="rId19"/>
    <p:sldId id="290" r:id="rId20"/>
    <p:sldId id="291" r:id="rId21"/>
    <p:sldId id="292" r:id="rId22"/>
    <p:sldId id="293" r:id="rId23"/>
    <p:sldId id="294" r:id="rId24"/>
    <p:sldId id="308" r:id="rId25"/>
    <p:sldId id="295" r:id="rId26"/>
    <p:sldId id="297" r:id="rId27"/>
    <p:sldId id="298" r:id="rId28"/>
    <p:sldId id="300" r:id="rId29"/>
    <p:sldId id="296" r:id="rId30"/>
    <p:sldId id="302" r:id="rId31"/>
    <p:sldId id="309" r:id="rId32"/>
    <p:sldId id="301" r:id="rId33"/>
    <p:sldId id="303" r:id="rId34"/>
    <p:sldId id="304"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61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390BD61-E6BD-4235-A5A3-1D5391B85E97}" type="datetimeFigureOut">
              <a:rPr lang="en-GB" smtClean="0"/>
              <a:t>03/07/2019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28901374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390BD61-E6BD-4235-A5A3-1D5391B85E97}" type="datetimeFigureOut">
              <a:rPr lang="en-GB" smtClean="0"/>
              <a:t>03/07/2019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27924308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390BD61-E6BD-4235-A5A3-1D5391B85E97}" type="datetimeFigureOut">
              <a:rPr lang="en-GB" smtClean="0"/>
              <a:t>03/07/2019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11844954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390BD61-E6BD-4235-A5A3-1D5391B85E97}" type="datetimeFigureOut">
              <a:rPr lang="en-GB" smtClean="0"/>
              <a:t>03/07/2019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3691215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390BD61-E6BD-4235-A5A3-1D5391B85E97}" type="datetimeFigureOut">
              <a:rPr lang="en-GB" smtClean="0"/>
              <a:t>03/07/2019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15412900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390BD61-E6BD-4235-A5A3-1D5391B85E97}" type="datetimeFigureOut">
              <a:rPr lang="en-GB" smtClean="0"/>
              <a:t>03/07/2019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15934387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90BD61-E6BD-4235-A5A3-1D5391B85E97}" type="datetimeFigureOut">
              <a:rPr lang="en-GB" smtClean="0"/>
              <a:t>03/07/2019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10291433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90BD61-E6BD-4235-A5A3-1D5391B85E97}" type="datetimeFigureOut">
              <a:rPr lang="en-GB" smtClean="0"/>
              <a:t>03/07/2019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17803242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90BD61-E6BD-4235-A5A3-1D5391B85E97}" type="datetimeFigureOut">
              <a:rPr lang="en-GB" smtClean="0"/>
              <a:t>03/07/2019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9161518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390BD61-E6BD-4235-A5A3-1D5391B85E97}" type="datetimeFigureOut">
              <a:rPr lang="en-GB" smtClean="0"/>
              <a:t>03/07/2019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968235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390BD61-E6BD-4235-A5A3-1D5391B85E97}" type="datetimeFigureOut">
              <a:rPr lang="en-GB" smtClean="0"/>
              <a:t>03/07/2019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13139571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90BD61-E6BD-4235-A5A3-1D5391B85E97}" type="datetimeFigureOut">
              <a:rPr lang="en-GB" smtClean="0"/>
              <a:t>03/07/2019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0FC7D7-7298-4682-AA99-13F042CC7BCF}" type="slidenum">
              <a:rPr lang="en-GB" smtClean="0"/>
              <a:t>‹#›</a:t>
            </a:fld>
            <a:endParaRPr lang="en-GB"/>
          </a:p>
        </p:txBody>
      </p:sp>
    </p:spTree>
    <p:extLst>
      <p:ext uri="{BB962C8B-B14F-4D97-AF65-F5344CB8AC3E}">
        <p14:creationId xmlns:p14="http://schemas.microsoft.com/office/powerpoint/2010/main" val="33583504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5.pn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15.emf"/></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3.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5.png"/><Relationship Id="rId4" Type="http://schemas.openxmlformats.org/officeDocument/2006/relationships/image" Target="../media/image4.jpeg"/><Relationship Id="rId9" Type="http://schemas.openxmlformats.org/officeDocument/2006/relationships/image" Target="../media/image17.png"/></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emf"/></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emf"/></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22.emf"/><Relationship Id="rId4" Type="http://schemas.openxmlformats.org/officeDocument/2006/relationships/image" Target="../media/image19.emf"/></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22.emf"/><Relationship Id="rId4" Type="http://schemas.openxmlformats.org/officeDocument/2006/relationships/image" Target="../media/image19.emf"/></Relationships>
</file>

<file path=ppt/slides/_rels/slide15.xml.rels><?xml version="1.0" encoding="UTF-8" standalone="yes"?>
<Relationships xmlns="http://schemas.openxmlformats.org/package/2006/relationships"><Relationship Id="rId3" Type="http://schemas.openxmlformats.org/officeDocument/2006/relationships/image" Target="../media/image19.emf"/><Relationship Id="rId7" Type="http://schemas.openxmlformats.org/officeDocument/2006/relationships/image" Target="../media/image2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emf"/></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31.emf"/><Relationship Id="rId7" Type="http://schemas.openxmlformats.org/officeDocument/2006/relationships/image" Target="../media/image27.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6.emf"/><Relationship Id="rId5" Type="http://schemas.openxmlformats.org/officeDocument/2006/relationships/image" Target="../media/image34.png"/><Relationship Id="rId4" Type="http://schemas.openxmlformats.org/officeDocument/2006/relationships/image" Target="../media/image33.png"/></Relationships>
</file>

<file path=ppt/slides/_rels/slide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6.emf"/><Relationship Id="rId5" Type="http://schemas.openxmlformats.org/officeDocument/2006/relationships/image" Target="../media/image34.png"/><Relationship Id="rId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58E42A-B13B-1E46-A572-4E490A1BDEAE}"/>
              </a:ext>
            </a:extLst>
          </p:cNvPr>
          <p:cNvPicPr>
            <a:picLocks noChangeAspect="1"/>
          </p:cNvPicPr>
          <p:nvPr/>
        </p:nvPicPr>
        <p:blipFill rotWithShape="1">
          <a:blip r:embed="rId2"/>
          <a:srcRect l="58893" t="62617" b="9807"/>
          <a:stretch/>
        </p:blipFill>
        <p:spPr>
          <a:xfrm>
            <a:off x="9118903" y="0"/>
            <a:ext cx="3337470" cy="1625702"/>
          </a:xfrm>
          <a:prstGeom prst="rect">
            <a:avLst/>
          </a:prstGeom>
        </p:spPr>
      </p:pic>
      <p:pic>
        <p:nvPicPr>
          <p:cNvPr id="5" name="Picture 4">
            <a:extLst>
              <a:ext uri="{FF2B5EF4-FFF2-40B4-BE49-F238E27FC236}">
                <a16:creationId xmlns:a16="http://schemas.microsoft.com/office/drawing/2014/main" id="{A2C1DE65-151E-1B42-9A34-141030D748F9}"/>
              </a:ext>
            </a:extLst>
          </p:cNvPr>
          <p:cNvPicPr>
            <a:picLocks noChangeAspect="1"/>
          </p:cNvPicPr>
          <p:nvPr/>
        </p:nvPicPr>
        <p:blipFill rotWithShape="1">
          <a:blip r:embed="rId2"/>
          <a:srcRect l="2723" t="4577" r="2864" b="92676"/>
          <a:stretch/>
        </p:blipFill>
        <p:spPr>
          <a:xfrm flipV="1">
            <a:off x="-436" y="6090988"/>
            <a:ext cx="12192435" cy="767009"/>
          </a:xfrm>
          <a:prstGeom prst="rect">
            <a:avLst/>
          </a:prstGeom>
        </p:spPr>
      </p:pic>
      <p:sp>
        <p:nvSpPr>
          <p:cNvPr id="6" name="TextBox 5"/>
          <p:cNvSpPr txBox="1"/>
          <p:nvPr/>
        </p:nvSpPr>
        <p:spPr>
          <a:xfrm>
            <a:off x="3528344" y="2091833"/>
            <a:ext cx="8110515" cy="3416320"/>
          </a:xfrm>
          <a:prstGeom prst="rect">
            <a:avLst/>
          </a:prstGeom>
          <a:noFill/>
        </p:spPr>
        <p:txBody>
          <a:bodyPr wrap="square" rtlCol="0">
            <a:spAutoFit/>
          </a:bodyPr>
          <a:lstStyle/>
          <a:p>
            <a:pPr algn="ctr"/>
            <a:r>
              <a:rPr lang="en-GB" sz="7200" dirty="0" smtClean="0"/>
              <a:t>Calculation guidance for written methods of subtraction</a:t>
            </a:r>
            <a:endParaRPr lang="en-GB" sz="7200" dirty="0"/>
          </a:p>
        </p:txBody>
      </p:sp>
      <p:pic>
        <p:nvPicPr>
          <p:cNvPr id="7" name="Picture 6">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8" name="Picture 7">
            <a:extLst>
              <a:ext uri="{FF2B5EF4-FFF2-40B4-BE49-F238E27FC236}">
                <a16:creationId xmlns:a16="http://schemas.microsoft.com/office/drawing/2014/main" id="{1234D474-0744-9240-B9AC-AD085668F98D}"/>
              </a:ext>
            </a:extLst>
          </p:cNvPr>
          <p:cNvPicPr>
            <a:picLocks noChangeAspect="1"/>
          </p:cNvPicPr>
          <p:nvPr/>
        </p:nvPicPr>
        <p:blipFill>
          <a:blip r:embed="rId3"/>
          <a:stretch>
            <a:fillRect/>
          </a:stretch>
        </p:blipFill>
        <p:spPr>
          <a:xfrm>
            <a:off x="-264374" y="-736024"/>
            <a:ext cx="7585436" cy="5508152"/>
          </a:xfrm>
          <a:prstGeom prst="rect">
            <a:avLst/>
          </a:prstGeom>
        </p:spPr>
      </p:pic>
    </p:spTree>
    <p:extLst>
      <p:ext uri="{BB962C8B-B14F-4D97-AF65-F5344CB8AC3E}">
        <p14:creationId xmlns:p14="http://schemas.microsoft.com/office/powerpoint/2010/main" val="11230729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sp>
        <p:nvSpPr>
          <p:cNvPr id="6" name="TextBox 5"/>
          <p:cNvSpPr txBox="1"/>
          <p:nvPr/>
        </p:nvSpPr>
        <p:spPr>
          <a:xfrm>
            <a:off x="4572000" y="1241659"/>
            <a:ext cx="3320715" cy="1200329"/>
          </a:xfrm>
          <a:prstGeom prst="rect">
            <a:avLst/>
          </a:prstGeom>
          <a:noFill/>
        </p:spPr>
        <p:txBody>
          <a:bodyPr wrap="square" rtlCol="0">
            <a:spAutoFit/>
          </a:bodyPr>
          <a:lstStyle/>
          <a:p>
            <a:pPr algn="ctr"/>
            <a:r>
              <a:rPr lang="en-GB" sz="7200" dirty="0" smtClean="0"/>
              <a:t>Y1</a:t>
            </a:r>
            <a:endParaRPr lang="en-GB" sz="7200" dirty="0"/>
          </a:p>
        </p:txBody>
      </p:sp>
    </p:spTree>
    <p:extLst>
      <p:ext uri="{BB962C8B-B14F-4D97-AF65-F5344CB8AC3E}">
        <p14:creationId xmlns:p14="http://schemas.microsoft.com/office/powerpoint/2010/main" val="20004058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437296697"/>
              </p:ext>
            </p:extLst>
          </p:nvPr>
        </p:nvGraphicFramePr>
        <p:xfrm>
          <a:off x="2032000" y="719666"/>
          <a:ext cx="8128000" cy="1478280"/>
        </p:xfrm>
        <a:graphic>
          <a:graphicData uri="http://schemas.openxmlformats.org/drawingml/2006/table">
            <a:tbl>
              <a:tblPr firstRow="1" bandRow="1">
                <a:tableStyleId>{912C8C85-51F0-491E-9774-3900AFEF0FD7}</a:tableStyleId>
              </a:tblPr>
              <a:tblGrid>
                <a:gridCol w="8128000">
                  <a:extLst>
                    <a:ext uri="{9D8B030D-6E8A-4147-A177-3AD203B41FA5}">
                      <a16:colId xmlns:a16="http://schemas.microsoft.com/office/drawing/2014/main" val="1994348585"/>
                    </a:ext>
                  </a:extLst>
                </a:gridCol>
              </a:tblGrid>
              <a:tr h="370840">
                <a:tc>
                  <a:txBody>
                    <a:bodyPr/>
                    <a:lstStyle/>
                    <a:p>
                      <a:r>
                        <a:rPr lang="en-GB" dirty="0" smtClean="0"/>
                        <a:t>Proposed teaching sequence</a:t>
                      </a:r>
                      <a:endParaRPr lang="en-GB" dirty="0"/>
                    </a:p>
                  </a:txBody>
                  <a:tcPr/>
                </a:tc>
                <a:extLst>
                  <a:ext uri="{0D108BD9-81ED-4DB2-BD59-A6C34878D82A}">
                    <a16:rowId xmlns:a16="http://schemas.microsoft.com/office/drawing/2014/main" val="1791402378"/>
                  </a:ext>
                </a:extLst>
              </a:tr>
              <a:tr h="370840">
                <a:tc>
                  <a:txBody>
                    <a:bodyPr/>
                    <a:lstStyle/>
                    <a:p>
                      <a:r>
                        <a:rPr lang="en-GB" dirty="0" smtClean="0"/>
                        <a:t>How many left – Numbers up to 10</a:t>
                      </a:r>
                      <a:endParaRPr lang="en-GB" dirty="0"/>
                    </a:p>
                  </a:txBody>
                  <a:tcPr/>
                </a:tc>
                <a:extLst>
                  <a:ext uri="{0D108BD9-81ED-4DB2-BD59-A6C34878D82A}">
                    <a16:rowId xmlns:a16="http://schemas.microsoft.com/office/drawing/2014/main" val="4279424725"/>
                  </a:ext>
                </a:extLst>
              </a:tr>
              <a:tr h="0">
                <a:tc>
                  <a:txBody>
                    <a:bodyPr/>
                    <a:lstStyle/>
                    <a:p>
                      <a:r>
                        <a:rPr lang="en-GB" dirty="0" smtClean="0"/>
                        <a:t>Counting back – Numbers up to 10</a:t>
                      </a:r>
                      <a:endParaRPr lang="en-GB" dirty="0"/>
                    </a:p>
                  </a:txBody>
                  <a:tcPr/>
                </a:tc>
                <a:extLst>
                  <a:ext uri="{0D108BD9-81ED-4DB2-BD59-A6C34878D82A}">
                    <a16:rowId xmlns:a16="http://schemas.microsoft.com/office/drawing/2014/main" val="166725168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Finding the difference - Numbers up to 10</a:t>
                      </a:r>
                    </a:p>
                  </a:txBody>
                  <a:tcPr/>
                </a:tc>
                <a:extLst>
                  <a:ext uri="{0D108BD9-81ED-4DB2-BD59-A6C34878D82A}">
                    <a16:rowId xmlns:a16="http://schemas.microsoft.com/office/drawing/2014/main" val="4016706106"/>
                  </a:ext>
                </a:extLst>
              </a:tr>
            </a:tbl>
          </a:graphicData>
        </a:graphic>
      </p:graphicFrame>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spTree>
    <p:extLst>
      <p:ext uri="{BB962C8B-B14F-4D97-AF65-F5344CB8AC3E}">
        <p14:creationId xmlns:p14="http://schemas.microsoft.com/office/powerpoint/2010/main" val="135382478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7" name="Picture 6">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3248168757"/>
              </p:ext>
            </p:extLst>
          </p:nvPr>
        </p:nvGraphicFramePr>
        <p:xfrm>
          <a:off x="356136" y="559862"/>
          <a:ext cx="11656191" cy="5777325"/>
        </p:xfrm>
        <a:graphic>
          <a:graphicData uri="http://schemas.openxmlformats.org/drawingml/2006/table">
            <a:tbl>
              <a:tblPr firstRow="1" bandRow="1">
                <a:tableStyleId>{17292A2E-F333-43FB-9621-5CBBE7FDCDCB}</a:tableStyleId>
              </a:tblPr>
              <a:tblGrid>
                <a:gridCol w="3885397">
                  <a:extLst>
                    <a:ext uri="{9D8B030D-6E8A-4147-A177-3AD203B41FA5}">
                      <a16:colId xmlns:a16="http://schemas.microsoft.com/office/drawing/2014/main" val="520867064"/>
                    </a:ext>
                  </a:extLst>
                </a:gridCol>
                <a:gridCol w="7770794">
                  <a:extLst>
                    <a:ext uri="{9D8B030D-6E8A-4147-A177-3AD203B41FA5}">
                      <a16:colId xmlns:a16="http://schemas.microsoft.com/office/drawing/2014/main" val="892932090"/>
                    </a:ext>
                  </a:extLst>
                </a:gridCol>
              </a:tblGrid>
              <a:tr h="60706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solidFill>
                            <a:sysClr val="windowText" lastClr="000000"/>
                          </a:solidFill>
                        </a:rPr>
                        <a:t>Revisit</a:t>
                      </a:r>
                    </a:p>
                    <a:p>
                      <a:endParaRPr lang="en-GB" dirty="0" smtClean="0">
                        <a:solidFill>
                          <a:sysClr val="windowText" lastClr="000000"/>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u="none" strike="noStrike" cap="none" normalizeH="0" baseline="0" dirty="0" smtClean="0">
                          <a:ln>
                            <a:noFill/>
                          </a:ln>
                          <a:solidFill>
                            <a:sysClr val="windowText" lastClr="000000"/>
                          </a:solidFill>
                          <a:effectLst/>
                        </a:rPr>
                        <a:t>NC objectives</a:t>
                      </a:r>
                    </a:p>
                    <a:p>
                      <a:endParaRPr lang="en-GB" dirty="0">
                        <a:solidFill>
                          <a:sysClr val="windowText" lastClr="000000"/>
                        </a:solidFill>
                      </a:endParaRPr>
                    </a:p>
                  </a:txBody>
                  <a:tcPr/>
                </a:tc>
                <a:extLst>
                  <a:ext uri="{0D108BD9-81ED-4DB2-BD59-A6C34878D82A}">
                    <a16:rowId xmlns:a16="http://schemas.microsoft.com/office/drawing/2014/main" val="3770678768"/>
                  </a:ext>
                </a:extLst>
              </a:tr>
              <a:tr h="2851245">
                <a:tc>
                  <a:txBody>
                    <a:bodyPr/>
                    <a:lstStyle/>
                    <a:p>
                      <a:r>
                        <a:rPr lang="en-GB" dirty="0" smtClean="0">
                          <a:solidFill>
                            <a:sysClr val="windowText" lastClr="000000"/>
                          </a:solidFill>
                        </a:rPr>
                        <a:t>Children should be able to:</a:t>
                      </a:r>
                    </a:p>
                    <a:p>
                      <a:r>
                        <a:rPr lang="en-GB" dirty="0" smtClean="0">
                          <a:solidFill>
                            <a:sysClr val="windowText" lastClr="000000"/>
                          </a:solidFill>
                        </a:rPr>
                        <a:t>count up to 20;</a:t>
                      </a:r>
                    </a:p>
                    <a:p>
                      <a:r>
                        <a:rPr lang="en-GB" dirty="0" smtClean="0">
                          <a:solidFill>
                            <a:sysClr val="windowText" lastClr="000000"/>
                          </a:solidFill>
                        </a:rPr>
                        <a:t>place numbers in order</a:t>
                      </a:r>
                    </a:p>
                    <a:p>
                      <a:r>
                        <a:rPr lang="en-GB" dirty="0" smtClean="0">
                          <a:solidFill>
                            <a:sysClr val="windowText" lastClr="000000"/>
                          </a:solidFill>
                        </a:rPr>
                        <a:t>count objects accurately;</a:t>
                      </a:r>
                    </a:p>
                    <a:p>
                      <a:r>
                        <a:rPr lang="en-GB" dirty="0" smtClean="0">
                          <a:solidFill>
                            <a:sysClr val="windowText" lastClr="000000"/>
                          </a:solidFill>
                        </a:rPr>
                        <a:t>write numbers;</a:t>
                      </a:r>
                    </a:p>
                    <a:p>
                      <a:r>
                        <a:rPr lang="en-GB" dirty="0" smtClean="0">
                          <a:solidFill>
                            <a:sysClr val="windowText" lastClr="000000"/>
                          </a:solidFill>
                        </a:rPr>
                        <a:t>know what is one more and one less;</a:t>
                      </a:r>
                    </a:p>
                    <a:p>
                      <a:r>
                        <a:rPr lang="en-GB" dirty="0" smtClean="0">
                          <a:solidFill>
                            <a:sysClr val="windowText" lastClr="000000"/>
                          </a:solidFill>
                        </a:rPr>
                        <a:t>subtract one digit number from another</a:t>
                      </a:r>
                    </a:p>
                    <a:p>
                      <a:endParaRPr lang="en-GB" dirty="0" smtClean="0">
                        <a:solidFill>
                          <a:sysClr val="windowText" lastClr="000000"/>
                        </a:solidFill>
                      </a:endParaRPr>
                    </a:p>
                  </a:txBody>
                  <a:tcPr/>
                </a:tc>
                <a:tc>
                  <a:txBody>
                    <a:bodyPr/>
                    <a:lstStyle/>
                    <a:p>
                      <a:pPr marR="0" lvl="0" algn="l" defTabSz="914400" rtl="0" eaLnBrk="0" fontAlgn="base" latinLnBrk="0" hangingPunct="0">
                        <a:lnSpc>
                          <a:spcPct val="100000"/>
                        </a:lnSpc>
                        <a:spcBef>
                          <a:spcPct val="0"/>
                        </a:spcBef>
                        <a:spcAft>
                          <a:spcPct val="0"/>
                        </a:spcAft>
                        <a:buClrTx/>
                        <a:buSzTx/>
                        <a:tabLst>
                          <a:tab pos="227013" algn="l"/>
                        </a:tabLst>
                      </a:pPr>
                      <a:r>
                        <a:rPr kumimoji="0" lang="en-GB" altLang="en-US" u="none" strike="noStrike" cap="none" normalizeH="0" baseline="0" dirty="0" smtClean="0">
                          <a:ln>
                            <a:noFill/>
                          </a:ln>
                          <a:solidFill>
                            <a:sysClr val="windowText" lastClr="000000"/>
                          </a:solidFill>
                          <a:effectLst/>
                        </a:rPr>
                        <a:t>Pupils should be taught to:</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227013" algn="l"/>
                        </a:tabLst>
                      </a:pPr>
                      <a:r>
                        <a:rPr kumimoji="0" lang="en-GB" altLang="en-US" u="none" strike="noStrike" cap="none" normalizeH="0" baseline="0" dirty="0" smtClean="0">
                          <a:ln>
                            <a:noFill/>
                          </a:ln>
                          <a:solidFill>
                            <a:sysClr val="windowText" lastClr="000000"/>
                          </a:solidFill>
                          <a:effectLst/>
                        </a:rPr>
                        <a:t>read, write and interpret mathematical statements involving subtraction (–) and equals (=) signs</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227013" algn="l"/>
                        </a:tabLst>
                      </a:pPr>
                      <a:endParaRPr kumimoji="0" lang="en-GB" altLang="en-US" u="none" strike="noStrike" cap="none" normalizeH="0" baseline="0" dirty="0" smtClean="0">
                        <a:ln>
                          <a:noFill/>
                        </a:ln>
                        <a:solidFill>
                          <a:sysClr val="windowText" lastClr="000000"/>
                        </a:solidFill>
                        <a:effectLst/>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227013" algn="l"/>
                        </a:tabLst>
                      </a:pPr>
                      <a:r>
                        <a:rPr kumimoji="0" lang="en-GB" altLang="en-US" u="none" strike="noStrike" cap="none" normalizeH="0" baseline="0" dirty="0" smtClean="0">
                          <a:ln>
                            <a:noFill/>
                          </a:ln>
                          <a:solidFill>
                            <a:sysClr val="windowText" lastClr="000000"/>
                          </a:solidFill>
                          <a:effectLst/>
                        </a:rPr>
                        <a:t>represent and use number bonds and related subtraction facts within 20</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227013" algn="l"/>
                        </a:tabLst>
                      </a:pPr>
                      <a:endParaRPr kumimoji="0" lang="en-GB" altLang="en-US" u="none" strike="noStrike" cap="none" normalizeH="0" baseline="0" dirty="0" smtClean="0">
                        <a:ln>
                          <a:noFill/>
                        </a:ln>
                        <a:solidFill>
                          <a:sysClr val="windowText" lastClr="000000"/>
                        </a:solidFill>
                        <a:effectLst/>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227013" algn="l"/>
                        </a:tabLst>
                      </a:pPr>
                      <a:r>
                        <a:rPr kumimoji="0" lang="en-GB" altLang="en-US" u="none" strike="noStrike" cap="none" normalizeH="0" baseline="0" dirty="0" smtClean="0">
                          <a:ln>
                            <a:noFill/>
                          </a:ln>
                          <a:solidFill>
                            <a:sysClr val="windowText" lastClr="000000"/>
                          </a:solidFill>
                          <a:effectLst/>
                        </a:rPr>
                        <a:t>subtract one-digit and two-digit numbers to 20, including zero</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227013" algn="l"/>
                        </a:tabLst>
                      </a:pPr>
                      <a:endParaRPr kumimoji="0" lang="en-GB" altLang="en-US" u="none" strike="noStrike" cap="none" normalizeH="0" baseline="0" dirty="0" smtClean="0">
                        <a:ln>
                          <a:noFill/>
                        </a:ln>
                        <a:solidFill>
                          <a:sysClr val="windowText" lastClr="000000"/>
                        </a:solidFill>
                        <a:effectLst/>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227013" algn="l"/>
                        </a:tabLst>
                      </a:pPr>
                      <a:r>
                        <a:rPr kumimoji="0" lang="en-GB" altLang="en-US" u="none" strike="noStrike" cap="none" normalizeH="0" baseline="0" dirty="0" smtClean="0">
                          <a:ln>
                            <a:noFill/>
                          </a:ln>
                          <a:solidFill>
                            <a:sysClr val="windowText" lastClr="000000"/>
                          </a:solidFill>
                          <a:effectLst/>
                        </a:rPr>
                        <a:t>solve one-step problems that involve subtraction, using concrete objects and pictorial representations, and missing number problems such as  7 =  </a:t>
                      </a:r>
                      <a:endParaRPr kumimoji="0" lang="en-GB" altLang="en-US" sz="4800" u="none" strike="noStrike" cap="none" normalizeH="0" baseline="0" dirty="0" smtClean="0">
                        <a:ln>
                          <a:noFill/>
                        </a:ln>
                        <a:solidFill>
                          <a:sysClr val="windowText" lastClr="000000"/>
                        </a:solidFill>
                        <a:effectLst/>
                      </a:endParaRPr>
                    </a:p>
                  </a:txBody>
                  <a:tcPr/>
                </a:tc>
                <a:extLst>
                  <a:ext uri="{0D108BD9-81ED-4DB2-BD59-A6C34878D82A}">
                    <a16:rowId xmlns:a16="http://schemas.microsoft.com/office/drawing/2014/main" val="1881078693"/>
                  </a:ext>
                </a:extLst>
              </a:tr>
              <a:tr h="2199746">
                <a:tc gridSpan="2">
                  <a:txBody>
                    <a:bodyPr/>
                    <a:lstStyle/>
                    <a:p>
                      <a:r>
                        <a:rPr lang="en-GB" dirty="0" smtClean="0"/>
                        <a:t>Resources</a:t>
                      </a:r>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a:txBody>
                  <a:tcPr/>
                </a:tc>
                <a:tc hMerge="1">
                  <a:txBody>
                    <a:bodyPr/>
                    <a:lstStyle/>
                    <a:p>
                      <a:endParaRPr lang="en-GB" dirty="0"/>
                    </a:p>
                  </a:txBody>
                  <a:tcPr/>
                </a:tc>
                <a:extLst>
                  <a:ext uri="{0D108BD9-81ED-4DB2-BD59-A6C34878D82A}">
                    <a16:rowId xmlns:a16="http://schemas.microsoft.com/office/drawing/2014/main" val="1672232767"/>
                  </a:ext>
                </a:extLst>
              </a:tr>
            </a:tbl>
          </a:graphicData>
        </a:graphic>
      </p:graphicFrame>
      <p:pic>
        <p:nvPicPr>
          <p:cNvPr id="9" name="Picture 2" descr="Image result for numic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686" y="4626982"/>
            <a:ext cx="1894898" cy="141998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Image result for counte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28134" y="4438954"/>
            <a:ext cx="1922583" cy="154348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Image result for tens frame tts"/>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rcRect l="28702" t="15363" r="957" b="34322"/>
          <a:stretch/>
        </p:blipFill>
        <p:spPr bwMode="auto">
          <a:xfrm>
            <a:off x="9157557" y="4282434"/>
            <a:ext cx="2123054" cy="109728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p:cNvPicPr>
            <a:picLocks noChangeAspect="1"/>
          </p:cNvPicPr>
          <p:nvPr/>
        </p:nvPicPr>
        <p:blipFill>
          <a:blip r:embed="rId7"/>
          <a:stretch>
            <a:fillRect/>
          </a:stretch>
        </p:blipFill>
        <p:spPr>
          <a:xfrm>
            <a:off x="4742154" y="4986632"/>
            <a:ext cx="4834729" cy="700685"/>
          </a:xfrm>
          <a:prstGeom prst="rect">
            <a:avLst/>
          </a:prstGeom>
        </p:spPr>
      </p:pic>
    </p:spTree>
    <p:extLst>
      <p:ext uri="{BB962C8B-B14F-4D97-AF65-F5344CB8AC3E}">
        <p14:creationId xmlns:p14="http://schemas.microsoft.com/office/powerpoint/2010/main" val="10118296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823765232"/>
              </p:ext>
            </p:extLst>
          </p:nvPr>
        </p:nvGraphicFramePr>
        <p:xfrm>
          <a:off x="385009" y="546102"/>
          <a:ext cx="11617696" cy="5683378"/>
        </p:xfrm>
        <a:graphic>
          <a:graphicData uri="http://schemas.openxmlformats.org/drawingml/2006/table">
            <a:tbl>
              <a:tblPr firstRow="1" bandRow="1">
                <a:tableStyleId>{5940675A-B579-460E-94D1-54222C63F5DA}</a:tableStyleId>
              </a:tblPr>
              <a:tblGrid>
                <a:gridCol w="2613260">
                  <a:extLst>
                    <a:ext uri="{9D8B030D-6E8A-4147-A177-3AD203B41FA5}">
                      <a16:colId xmlns:a16="http://schemas.microsoft.com/office/drawing/2014/main" val="3199054702"/>
                    </a:ext>
                  </a:extLst>
                </a:gridCol>
                <a:gridCol w="2613260">
                  <a:extLst>
                    <a:ext uri="{9D8B030D-6E8A-4147-A177-3AD203B41FA5}">
                      <a16:colId xmlns:a16="http://schemas.microsoft.com/office/drawing/2014/main" val="2282682332"/>
                    </a:ext>
                  </a:extLst>
                </a:gridCol>
                <a:gridCol w="1482290">
                  <a:extLst>
                    <a:ext uri="{9D8B030D-6E8A-4147-A177-3AD203B41FA5}">
                      <a16:colId xmlns:a16="http://schemas.microsoft.com/office/drawing/2014/main" val="2077920090"/>
                    </a:ext>
                  </a:extLst>
                </a:gridCol>
                <a:gridCol w="4908886">
                  <a:extLst>
                    <a:ext uri="{9D8B030D-6E8A-4147-A177-3AD203B41FA5}">
                      <a16:colId xmlns:a16="http://schemas.microsoft.com/office/drawing/2014/main" val="1160396673"/>
                    </a:ext>
                  </a:extLst>
                </a:gridCol>
              </a:tblGrid>
              <a:tr h="338067">
                <a:tc gridSpan="3">
                  <a:txBody>
                    <a:bodyPr/>
                    <a:lstStyle/>
                    <a:p>
                      <a:pPr>
                        <a:lnSpc>
                          <a:spcPct val="107000"/>
                        </a:lnSpc>
                        <a:spcAft>
                          <a:spcPts val="0"/>
                        </a:spcAft>
                      </a:pPr>
                      <a:r>
                        <a:rPr lang="en-GB" sz="1800" dirty="0">
                          <a:effectLst/>
                        </a:rPr>
                        <a:t>NC </a:t>
                      </a:r>
                      <a:r>
                        <a:rPr lang="en-GB" sz="1800" dirty="0" smtClean="0">
                          <a:effectLst/>
                        </a:rPr>
                        <a:t>Objective</a:t>
                      </a:r>
                      <a:r>
                        <a:rPr lang="en-GB" sz="1800" dirty="0">
                          <a:effectLst/>
                        </a:rPr>
                        <a:t>:</a:t>
                      </a:r>
                      <a:r>
                        <a:rPr lang="en-GB" sz="1800" kern="1200" dirty="0">
                          <a:effectLst/>
                        </a:rPr>
                        <a:t> </a:t>
                      </a:r>
                      <a:r>
                        <a:rPr lang="en-GB" sz="1400" dirty="0">
                          <a:effectLst/>
                        </a:rPr>
                        <a:t>Subtract one-digit and two-digit numbers to 20, including zero</a:t>
                      </a:r>
                      <a:endParaRPr lang="en-GB" sz="14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t>Small Step:  </a:t>
                      </a:r>
                      <a:r>
                        <a:rPr lang="en-GB" sz="1400" dirty="0" smtClean="0"/>
                        <a:t>How many left - Numbers up to 10</a:t>
                      </a:r>
                      <a:endParaRPr lang="en-GB" sz="1400" dirty="0" smtClean="0">
                        <a:solidFill>
                          <a:sysClr val="windowText" lastClr="000000"/>
                        </a:solidFill>
                      </a:endParaRPr>
                    </a:p>
                  </a:txBody>
                  <a:tcPr/>
                </a:tc>
                <a:extLst>
                  <a:ext uri="{0D108BD9-81ED-4DB2-BD59-A6C34878D82A}">
                    <a16:rowId xmlns:a16="http://schemas.microsoft.com/office/drawing/2014/main" val="608378007"/>
                  </a:ext>
                </a:extLst>
              </a:tr>
              <a:tr h="455216">
                <a:tc gridSpan="4">
                  <a:txBody>
                    <a:bodyPr/>
                    <a:lstStyle/>
                    <a:p>
                      <a:r>
                        <a:rPr lang="en-GB" sz="1800" dirty="0" smtClean="0">
                          <a:effectLst/>
                        </a:rPr>
                        <a:t>Vocabulary:  </a:t>
                      </a:r>
                      <a:r>
                        <a:rPr lang="en-US" sz="1400" dirty="0" smtClean="0"/>
                        <a:t>take away less than  the difference  subtract minus  fewer  decrease</a:t>
                      </a:r>
                      <a:endParaRPr lang="en-GB" sz="2400" dirty="0" smtClean="0"/>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681866">
                <a:tc rowSpan="2">
                  <a:txBody>
                    <a:bodyPr/>
                    <a:lstStyle/>
                    <a:p>
                      <a:pPr>
                        <a:lnSpc>
                          <a:spcPct val="107000"/>
                        </a:lnSpc>
                        <a:spcAft>
                          <a:spcPts val="0"/>
                        </a:spcAft>
                      </a:pPr>
                      <a:r>
                        <a:rPr lang="en-GB" sz="1800" dirty="0" smtClean="0">
                          <a:effectLst/>
                        </a:rPr>
                        <a:t>Representations</a:t>
                      </a: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endParaRPr lang="en-US" sz="1600" dirty="0" smtClean="0"/>
                    </a:p>
                    <a:p>
                      <a:pPr algn="ctr"/>
                      <a:r>
                        <a:rPr lang="en-US" sz="1400" dirty="0" smtClean="0"/>
                        <a:t>Children to draw the concrete resources they are using and cross out the correct amount. The bar model can also be used.</a:t>
                      </a: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txBody>
                  <a:tcPr marL="68580" marR="68580" marT="0" marB="0"/>
                </a:tc>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en-GB" sz="1800" dirty="0" smtClean="0">
                          <a:effectLst/>
                        </a:rPr>
                        <a:t>Misconceptions</a:t>
                      </a:r>
                    </a:p>
                    <a:p>
                      <a:r>
                        <a:rPr lang="en-GB" sz="1800" kern="1200" dirty="0" smtClean="0">
                          <a:effectLst/>
                        </a:rPr>
                        <a:t> </a:t>
                      </a:r>
                    </a:p>
                    <a:p>
                      <a:r>
                        <a:rPr lang="en-GB" sz="1800" kern="1200" dirty="0" smtClean="0">
                          <a:effectLst/>
                        </a:rPr>
                        <a:t>  </a:t>
                      </a:r>
                    </a:p>
                    <a:p>
                      <a:r>
                        <a:rPr lang="en-GB" sz="1800" kern="1200" dirty="0" smtClean="0">
                          <a:effectLst/>
                        </a:rPr>
                        <a:t>Not realising that numbers can be counted in order forwards and backwards.</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2287561494"/>
                  </a:ext>
                </a:extLst>
              </a:tr>
              <a:tr h="552115">
                <a:tc vMerge="1">
                  <a:txBody>
                    <a:bodyPr/>
                    <a:lstStyle/>
                    <a:p>
                      <a:endParaRPr lang="en-GB"/>
                    </a:p>
                  </a:txBody>
                  <a:tcPr/>
                </a:tc>
                <a:tc vMerge="1">
                  <a:txBody>
                    <a:bodyPr/>
                    <a:lstStyle/>
                    <a:p>
                      <a:endParaRPr lang="en-GB"/>
                    </a:p>
                  </a:txBody>
                  <a:tcPr/>
                </a:tc>
                <a:tc rowSpan="2"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altLang="en-US" sz="1400" u="none" strike="noStrike" cap="none" normalizeH="0" baseline="0" dirty="0" smtClean="0">
                          <a:ln>
                            <a:noFill/>
                          </a:ln>
                          <a:effectLst/>
                        </a:rPr>
                        <a:t>solve one-step problems that involve addition and subtraction, using concrete objects and pictorial representations, and missing number problems such as  7 =</a:t>
                      </a:r>
                      <a:r>
                        <a:rPr kumimoji="0" lang="en-GB" altLang="en-US" sz="1400" u="none" strike="noStrike" cap="none" normalizeH="0" dirty="0" smtClean="0">
                          <a:ln>
                            <a:noFill/>
                          </a:ln>
                          <a:effectLst/>
                        </a:rPr>
                        <a:t> </a:t>
                      </a:r>
                      <a:r>
                        <a:rPr kumimoji="0" lang="en-GB" altLang="en-US" sz="1400" u="none" strike="noStrike" cap="none" normalizeH="0" baseline="0" dirty="0" smtClean="0">
                          <a:ln>
                            <a:noFill/>
                          </a:ln>
                          <a:effectLst/>
                        </a:rPr>
                        <a:t>?  - 9  </a:t>
                      </a:r>
                      <a:endParaRPr kumimoji="0" lang="en-GB" altLang="en-US" sz="3200" u="none" strike="noStrike" cap="none" normalizeH="0" baseline="0" dirty="0" smtClean="0">
                        <a:ln>
                          <a:noFill/>
                        </a:ln>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extLst>
                  <a:ext uri="{0D108BD9-81ED-4DB2-BD59-A6C34878D82A}">
                    <a16:rowId xmlns:a16="http://schemas.microsoft.com/office/drawing/2014/main" val="667277784"/>
                  </a:ext>
                </a:extLst>
              </a:tr>
              <a:tr h="2038780">
                <a:tc>
                  <a:txBody>
                    <a:bodyPr/>
                    <a:lstStyle/>
                    <a:p>
                      <a:pPr>
                        <a:lnSpc>
                          <a:spcPct val="107000"/>
                        </a:lnSpc>
                        <a:spcAft>
                          <a:spcPts val="0"/>
                        </a:spcAft>
                      </a:pPr>
                      <a:endParaRPr lang="en-GB" sz="1400" dirty="0" smtClean="0">
                        <a:effectLst/>
                      </a:endParaRPr>
                    </a:p>
                    <a:p>
                      <a:pPr marL="0" marR="0" lvl="0" indent="0" algn="l" defTabSz="914400" rtl="0" eaLnBrk="1" fontAlgn="auto" latinLnBrk="0" hangingPunct="1">
                        <a:lnSpc>
                          <a:spcPct val="107000"/>
                        </a:lnSpc>
                        <a:spcBef>
                          <a:spcPts val="0"/>
                        </a:spcBef>
                        <a:spcAft>
                          <a:spcPts val="0"/>
                        </a:spcAft>
                        <a:buClrTx/>
                        <a:buSzTx/>
                        <a:buFontTx/>
                        <a:buNone/>
                        <a:tabLst/>
                        <a:defRPr/>
                      </a:pPr>
                      <a:endParaRPr lang="en-US" sz="1400" dirty="0" smtClean="0"/>
                    </a:p>
                    <a:p>
                      <a:pPr marL="0" marR="0" lvl="0" indent="0" algn="l" defTabSz="914400" rtl="0" eaLnBrk="1" fontAlgn="auto" latinLnBrk="0" hangingPunct="1">
                        <a:lnSpc>
                          <a:spcPct val="107000"/>
                        </a:lnSpc>
                        <a:spcBef>
                          <a:spcPts val="0"/>
                        </a:spcBef>
                        <a:spcAft>
                          <a:spcPts val="0"/>
                        </a:spcAft>
                        <a:buClrTx/>
                        <a:buSzTx/>
                        <a:buFontTx/>
                        <a:buNone/>
                        <a:tabLst/>
                        <a:defRPr/>
                      </a:pPr>
                      <a:endParaRPr lang="en-US" sz="1400" dirty="0" smtClean="0"/>
                    </a:p>
                    <a:p>
                      <a:pPr marL="0" marR="0" lvl="0" indent="0" algn="l" defTabSz="914400" rtl="0" eaLnBrk="1" fontAlgn="auto" latinLnBrk="0" hangingPunct="1">
                        <a:lnSpc>
                          <a:spcPct val="107000"/>
                        </a:lnSpc>
                        <a:spcBef>
                          <a:spcPts val="0"/>
                        </a:spcBef>
                        <a:spcAft>
                          <a:spcPts val="0"/>
                        </a:spcAft>
                        <a:buClrTx/>
                        <a:buSzTx/>
                        <a:buFontTx/>
                        <a:buNone/>
                        <a:tabLst/>
                        <a:defRPr/>
                      </a:pPr>
                      <a:endParaRPr lang="en-US" sz="1400" dirty="0" smtClean="0"/>
                    </a:p>
                    <a:p>
                      <a:pPr marL="0" marR="0" lvl="0" indent="0" algn="l" defTabSz="914400" rtl="0" eaLnBrk="1" fontAlgn="auto" latinLnBrk="0" hangingPunct="1">
                        <a:lnSpc>
                          <a:spcPct val="107000"/>
                        </a:lnSpc>
                        <a:spcBef>
                          <a:spcPts val="0"/>
                        </a:spcBef>
                        <a:spcAft>
                          <a:spcPts val="0"/>
                        </a:spcAft>
                        <a:buClrTx/>
                        <a:buSzTx/>
                        <a:buFontTx/>
                        <a:buNone/>
                        <a:tabLst/>
                        <a:defRPr/>
                      </a:pPr>
                      <a:r>
                        <a:rPr lang="en-US" sz="1400" dirty="0" smtClean="0"/>
                        <a:t>Physically taking away and removing objects from a whole (ten frames, Numicon, cubes and other items such as beanbags could be used). </a:t>
                      </a:r>
                      <a:endParaRPr lang="en-US" sz="1400" dirty="0" smtClean="0">
                        <a:solidFill>
                          <a:schemeClr val="tx1"/>
                        </a:solidFill>
                      </a:endParaRPr>
                    </a:p>
                  </a:txBody>
                  <a:tcPr marL="68580" marR="68580" marT="0" marB="0"/>
                </a:tc>
                <a:tc>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929182821"/>
                  </a:ext>
                </a:extLst>
              </a:tr>
            </a:tbl>
          </a:graphicData>
        </a:graphic>
      </p:graphicFrame>
      <p:pic>
        <p:nvPicPr>
          <p:cNvPr id="12" name="Picture 11"/>
          <p:cNvPicPr>
            <a:picLocks noChangeAspect="1"/>
          </p:cNvPicPr>
          <p:nvPr/>
        </p:nvPicPr>
        <p:blipFill>
          <a:blip r:embed="rId3"/>
          <a:stretch>
            <a:fillRect/>
          </a:stretch>
        </p:blipFill>
        <p:spPr>
          <a:xfrm>
            <a:off x="720283" y="4259683"/>
            <a:ext cx="1920497" cy="717774"/>
          </a:xfrm>
          <a:prstGeom prst="rect">
            <a:avLst/>
          </a:prstGeom>
        </p:spPr>
      </p:pic>
      <p:pic>
        <p:nvPicPr>
          <p:cNvPr id="14" name="Picture 13"/>
          <p:cNvPicPr>
            <a:picLocks noChangeAspect="1"/>
          </p:cNvPicPr>
          <p:nvPr/>
        </p:nvPicPr>
        <p:blipFill>
          <a:blip r:embed="rId4"/>
          <a:stretch>
            <a:fillRect/>
          </a:stretch>
        </p:blipFill>
        <p:spPr>
          <a:xfrm>
            <a:off x="1175762" y="1798546"/>
            <a:ext cx="1009540" cy="846560"/>
          </a:xfrm>
          <a:prstGeom prst="rect">
            <a:avLst/>
          </a:prstGeom>
        </p:spPr>
      </p:pic>
      <p:pic>
        <p:nvPicPr>
          <p:cNvPr id="16" name="Picture 15"/>
          <p:cNvPicPr>
            <a:picLocks noChangeAspect="1"/>
          </p:cNvPicPr>
          <p:nvPr/>
        </p:nvPicPr>
        <p:blipFill rotWithShape="1">
          <a:blip r:embed="rId5"/>
          <a:srcRect b="69881"/>
          <a:stretch/>
        </p:blipFill>
        <p:spPr>
          <a:xfrm>
            <a:off x="3434735" y="4618570"/>
            <a:ext cx="1864193" cy="1211471"/>
          </a:xfrm>
          <a:prstGeom prst="rect">
            <a:avLst/>
          </a:prstGeom>
        </p:spPr>
      </p:pic>
      <p:pic>
        <p:nvPicPr>
          <p:cNvPr id="18" name="Picture 17"/>
          <p:cNvPicPr>
            <a:picLocks noChangeAspect="1"/>
          </p:cNvPicPr>
          <p:nvPr/>
        </p:nvPicPr>
        <p:blipFill rotWithShape="1">
          <a:blip r:embed="rId5"/>
          <a:srcRect t="28914"/>
          <a:stretch/>
        </p:blipFill>
        <p:spPr>
          <a:xfrm>
            <a:off x="3302622" y="1904148"/>
            <a:ext cx="1928928" cy="1481917"/>
          </a:xfrm>
          <a:prstGeom prst="rect">
            <a:avLst/>
          </a:prstGeom>
        </p:spPr>
      </p:pic>
    </p:spTree>
    <p:extLst>
      <p:ext uri="{BB962C8B-B14F-4D97-AF65-F5344CB8AC3E}">
        <p14:creationId xmlns:p14="http://schemas.microsoft.com/office/powerpoint/2010/main" val="9758226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4132829140"/>
              </p:ext>
            </p:extLst>
          </p:nvPr>
        </p:nvGraphicFramePr>
        <p:xfrm>
          <a:off x="385009" y="546101"/>
          <a:ext cx="11617696" cy="5895932"/>
        </p:xfrm>
        <a:graphic>
          <a:graphicData uri="http://schemas.openxmlformats.org/drawingml/2006/table">
            <a:tbl>
              <a:tblPr firstRow="1" bandRow="1">
                <a:tableStyleId>{5940675A-B579-460E-94D1-54222C63F5DA}</a:tableStyleId>
              </a:tblPr>
              <a:tblGrid>
                <a:gridCol w="2050182">
                  <a:extLst>
                    <a:ext uri="{9D8B030D-6E8A-4147-A177-3AD203B41FA5}">
                      <a16:colId xmlns:a16="http://schemas.microsoft.com/office/drawing/2014/main" val="3199054702"/>
                    </a:ext>
                  </a:extLst>
                </a:gridCol>
                <a:gridCol w="2050181">
                  <a:extLst>
                    <a:ext uri="{9D8B030D-6E8A-4147-A177-3AD203B41FA5}">
                      <a16:colId xmlns:a16="http://schemas.microsoft.com/office/drawing/2014/main" val="3987232421"/>
                    </a:ext>
                  </a:extLst>
                </a:gridCol>
                <a:gridCol w="2050182">
                  <a:extLst>
                    <a:ext uri="{9D8B030D-6E8A-4147-A177-3AD203B41FA5}">
                      <a16:colId xmlns:a16="http://schemas.microsoft.com/office/drawing/2014/main" val="3138795568"/>
                    </a:ext>
                  </a:extLst>
                </a:gridCol>
                <a:gridCol w="558265">
                  <a:extLst>
                    <a:ext uri="{9D8B030D-6E8A-4147-A177-3AD203B41FA5}">
                      <a16:colId xmlns:a16="http://schemas.microsoft.com/office/drawing/2014/main" val="2077920090"/>
                    </a:ext>
                  </a:extLst>
                </a:gridCol>
                <a:gridCol w="4908886">
                  <a:extLst>
                    <a:ext uri="{9D8B030D-6E8A-4147-A177-3AD203B41FA5}">
                      <a16:colId xmlns:a16="http://schemas.microsoft.com/office/drawing/2014/main" val="1160396673"/>
                    </a:ext>
                  </a:extLst>
                </a:gridCol>
              </a:tblGrid>
              <a:tr h="338431">
                <a:tc gridSpan="4">
                  <a:txBody>
                    <a:bodyPr/>
                    <a:lstStyle/>
                    <a:p>
                      <a:pPr>
                        <a:lnSpc>
                          <a:spcPct val="107000"/>
                        </a:lnSpc>
                        <a:spcAft>
                          <a:spcPts val="0"/>
                        </a:spcAft>
                      </a:pPr>
                      <a:r>
                        <a:rPr lang="en-GB" sz="1800" dirty="0">
                          <a:effectLst/>
                        </a:rPr>
                        <a:t>NC </a:t>
                      </a:r>
                      <a:r>
                        <a:rPr lang="en-GB" sz="1800" dirty="0" smtClean="0">
                          <a:effectLst/>
                        </a:rPr>
                        <a:t>Objective</a:t>
                      </a:r>
                      <a:r>
                        <a:rPr lang="en-GB" sz="1800" dirty="0">
                          <a:effectLst/>
                        </a:rPr>
                        <a:t>:</a:t>
                      </a:r>
                      <a:r>
                        <a:rPr lang="en-GB" sz="1800" kern="1200" dirty="0">
                          <a:effectLst/>
                        </a:rPr>
                        <a:t> </a:t>
                      </a:r>
                      <a:r>
                        <a:rPr lang="en-GB" sz="1400" dirty="0">
                          <a:effectLst/>
                        </a:rPr>
                        <a:t>Subtract one-digit and two-digit numbers to 20, including zero</a:t>
                      </a:r>
                      <a:endParaRPr lang="en-GB" sz="14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t>Small Step:  </a:t>
                      </a:r>
                      <a:r>
                        <a:rPr lang="en-GB" sz="1400" dirty="0" smtClean="0"/>
                        <a:t>Counting </a:t>
                      </a:r>
                      <a:r>
                        <a:rPr lang="en-GB" sz="1400" smtClean="0"/>
                        <a:t>back – numbers up to 10</a:t>
                      </a:r>
                      <a:endParaRPr lang="en-GB" sz="1400" dirty="0" smtClean="0">
                        <a:solidFill>
                          <a:sysClr val="windowText" lastClr="000000"/>
                        </a:solidFill>
                      </a:endParaRPr>
                    </a:p>
                  </a:txBody>
                  <a:tcPr/>
                </a:tc>
                <a:extLst>
                  <a:ext uri="{0D108BD9-81ED-4DB2-BD59-A6C34878D82A}">
                    <a16:rowId xmlns:a16="http://schemas.microsoft.com/office/drawing/2014/main" val="608378007"/>
                  </a:ext>
                </a:extLst>
              </a:tr>
              <a:tr h="465050">
                <a:tc gridSpan="5">
                  <a:txBody>
                    <a:bodyPr/>
                    <a:lstStyle/>
                    <a:p>
                      <a:r>
                        <a:rPr lang="en-GB" sz="1800" dirty="0" smtClean="0">
                          <a:effectLst/>
                        </a:rPr>
                        <a:t>Vocabulary:  </a:t>
                      </a:r>
                      <a:r>
                        <a:rPr lang="en-US" sz="1400" dirty="0" smtClean="0"/>
                        <a:t>take away less than  the difference  subtract minus  fewer  decrease</a:t>
                      </a:r>
                      <a:endParaRPr lang="en-GB" sz="2400" dirty="0" smtClean="0"/>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2806278">
                <a:tc>
                  <a:txBody>
                    <a:bodyPr/>
                    <a:lstStyle/>
                    <a:p>
                      <a:pPr>
                        <a:lnSpc>
                          <a:spcPct val="107000"/>
                        </a:lnSpc>
                        <a:spcAft>
                          <a:spcPts val="0"/>
                        </a:spcAft>
                      </a:pPr>
                      <a:r>
                        <a:rPr lang="en-GB" sz="1800" dirty="0" smtClean="0">
                          <a:effectLst/>
                        </a:rPr>
                        <a:t>Representations</a:t>
                      </a: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en-GB" sz="1800" dirty="0" smtClean="0">
                          <a:effectLst/>
                        </a:rPr>
                        <a:t>Misconceptions</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400" kern="1200" dirty="0" smtClean="0">
                          <a:effectLst/>
                        </a:rPr>
                        <a:t>Not realising that numbers can be counted in order forwards and backwards.</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2287561494"/>
                  </a:ext>
                </a:extLst>
              </a:tr>
              <a:tr h="1994682">
                <a:tc>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altLang="en-US" sz="1400" u="none" strike="noStrike" cap="none" normalizeH="0" baseline="0" dirty="0" smtClean="0">
                          <a:ln>
                            <a:noFill/>
                          </a:ln>
                          <a:effectLst/>
                        </a:rPr>
                        <a:t>solve one-step problems that involve addition and subtraction, using concrete objects and pictorial representations, and missing number problems such as  7 =</a:t>
                      </a:r>
                      <a:r>
                        <a:rPr kumimoji="0" lang="en-GB" altLang="en-US" sz="1400" u="none" strike="noStrike" cap="none" normalizeH="0" dirty="0" smtClean="0">
                          <a:ln>
                            <a:noFill/>
                          </a:ln>
                          <a:effectLst/>
                        </a:rPr>
                        <a:t> </a:t>
                      </a:r>
                      <a:r>
                        <a:rPr kumimoji="0" lang="en-GB" altLang="en-US" sz="1400" u="none" strike="noStrike" cap="none" normalizeH="0" baseline="0" dirty="0" smtClean="0">
                          <a:ln>
                            <a:noFill/>
                          </a:ln>
                          <a:effectLst/>
                        </a:rPr>
                        <a:t>?  - 9  </a:t>
                      </a: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3303134102"/>
                  </a:ext>
                </a:extLst>
              </a:tr>
            </a:tbl>
          </a:graphicData>
        </a:graphic>
      </p:graphicFrame>
      <p:grpSp>
        <p:nvGrpSpPr>
          <p:cNvPr id="20" name="Group 19"/>
          <p:cNvGrpSpPr/>
          <p:nvPr/>
        </p:nvGrpSpPr>
        <p:grpSpPr>
          <a:xfrm>
            <a:off x="4492599" y="1590132"/>
            <a:ext cx="1912408" cy="2117249"/>
            <a:chOff x="4311544" y="-2281001"/>
            <a:chExt cx="3131127" cy="2883552"/>
          </a:xfrm>
        </p:grpSpPr>
        <p:sp>
          <p:nvSpPr>
            <p:cNvPr id="23" name="Rectangle 22"/>
            <p:cNvSpPr/>
            <p:nvPr/>
          </p:nvSpPr>
          <p:spPr>
            <a:xfrm>
              <a:off x="4311544" y="-2281001"/>
              <a:ext cx="3131127" cy="880260"/>
            </a:xfrm>
            <a:prstGeom prst="rect">
              <a:avLst/>
            </a:prstGeom>
          </p:spPr>
          <p:txBody>
            <a:bodyPr wrap="square">
              <a:spAutoFit/>
            </a:bodyPr>
            <a:lstStyle/>
            <a:p>
              <a:pPr algn="ctr"/>
              <a:r>
                <a:rPr lang="en-US" sz="1200" dirty="0">
                  <a:solidFill>
                    <a:srgbClr val="000000"/>
                  </a:solidFill>
                  <a:latin typeface="Bariol"/>
                </a:rPr>
                <a:t>Counting back (using number lines or number tracks) children start with 6 and count back 2. 	</a:t>
              </a:r>
            </a:p>
          </p:txBody>
        </p:sp>
        <p:pic>
          <p:nvPicPr>
            <p:cNvPr id="24" name="Picture 23"/>
            <p:cNvPicPr>
              <a:picLocks noChangeAspect="1"/>
            </p:cNvPicPr>
            <p:nvPr/>
          </p:nvPicPr>
          <p:blipFill>
            <a:blip r:embed="rId3"/>
            <a:stretch>
              <a:fillRect/>
            </a:stretch>
          </p:blipFill>
          <p:spPr>
            <a:xfrm>
              <a:off x="4987424" y="-674588"/>
              <a:ext cx="1949317" cy="1277139"/>
            </a:xfrm>
            <a:prstGeom prst="rect">
              <a:avLst/>
            </a:prstGeom>
          </p:spPr>
        </p:pic>
      </p:grpSp>
      <p:grpSp>
        <p:nvGrpSpPr>
          <p:cNvPr id="28" name="Group 27"/>
          <p:cNvGrpSpPr/>
          <p:nvPr/>
        </p:nvGrpSpPr>
        <p:grpSpPr>
          <a:xfrm>
            <a:off x="295363" y="1853948"/>
            <a:ext cx="2264958" cy="1208926"/>
            <a:chOff x="5973568" y="240829"/>
            <a:chExt cx="3131127" cy="1943965"/>
          </a:xfrm>
        </p:grpSpPr>
        <p:sp>
          <p:nvSpPr>
            <p:cNvPr id="33" name="Rectangle 32"/>
            <p:cNvSpPr/>
            <p:nvPr/>
          </p:nvSpPr>
          <p:spPr>
            <a:xfrm>
              <a:off x="5973568" y="240829"/>
              <a:ext cx="3131127" cy="276999"/>
            </a:xfrm>
            <a:prstGeom prst="rect">
              <a:avLst/>
            </a:prstGeom>
          </p:spPr>
          <p:txBody>
            <a:bodyPr wrap="square">
              <a:spAutoFit/>
            </a:bodyPr>
            <a:lstStyle/>
            <a:p>
              <a:pPr algn="ctr"/>
              <a:r>
                <a:rPr lang="en-US" sz="1200" dirty="0" smtClean="0">
                  <a:solidFill>
                    <a:srgbClr val="000000"/>
                  </a:solidFill>
                  <a:latin typeface="Bariol"/>
                </a:rPr>
                <a:t>         Counting back</a:t>
              </a:r>
              <a:r>
                <a:rPr lang="en-US" sz="1200" dirty="0">
                  <a:solidFill>
                    <a:srgbClr val="000000"/>
                  </a:solidFill>
                  <a:latin typeface="Bariol"/>
                </a:rPr>
                <a:t>	</a:t>
              </a:r>
            </a:p>
          </p:txBody>
        </p:sp>
        <p:pic>
          <p:nvPicPr>
            <p:cNvPr id="30" name="Picture 29"/>
            <p:cNvPicPr>
              <a:picLocks noChangeAspect="1"/>
            </p:cNvPicPr>
            <p:nvPr/>
          </p:nvPicPr>
          <p:blipFill rotWithShape="1">
            <a:blip r:embed="rId4"/>
            <a:srcRect l="1" t="33569" r="59096" b="19668"/>
            <a:stretch/>
          </p:blipFill>
          <p:spPr>
            <a:xfrm>
              <a:off x="6358751" y="1523854"/>
              <a:ext cx="2286485" cy="378838"/>
            </a:xfrm>
            <a:prstGeom prst="rect">
              <a:avLst/>
            </a:prstGeom>
          </p:spPr>
        </p:pic>
        <p:sp>
          <p:nvSpPr>
            <p:cNvPr id="31" name="Circular Arrow 30"/>
            <p:cNvSpPr/>
            <p:nvPr/>
          </p:nvSpPr>
          <p:spPr>
            <a:xfrm flipH="1">
              <a:off x="7499926" y="782355"/>
              <a:ext cx="1145309" cy="1402439"/>
            </a:xfrm>
            <a:prstGeom prst="circularArrow">
              <a:avLst>
                <a:gd name="adj1" fmla="val 12500"/>
                <a:gd name="adj2" fmla="val 1142319"/>
                <a:gd name="adj3" fmla="val 20457681"/>
                <a:gd name="adj4" fmla="val 11001788"/>
                <a:gd name="adj5" fmla="val 125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pic>
        <p:nvPicPr>
          <p:cNvPr id="36" name="Picture 35"/>
          <p:cNvPicPr>
            <a:picLocks noChangeAspect="1"/>
          </p:cNvPicPr>
          <p:nvPr/>
        </p:nvPicPr>
        <p:blipFill>
          <a:blip r:embed="rId5"/>
          <a:stretch>
            <a:fillRect/>
          </a:stretch>
        </p:blipFill>
        <p:spPr>
          <a:xfrm>
            <a:off x="3089903" y="1619149"/>
            <a:ext cx="873114" cy="814121"/>
          </a:xfrm>
          <a:prstGeom prst="rect">
            <a:avLst/>
          </a:prstGeom>
        </p:spPr>
      </p:pic>
      <p:grpSp>
        <p:nvGrpSpPr>
          <p:cNvPr id="7" name="Group 6"/>
          <p:cNvGrpSpPr/>
          <p:nvPr/>
        </p:nvGrpSpPr>
        <p:grpSpPr>
          <a:xfrm>
            <a:off x="2261364" y="4570603"/>
            <a:ext cx="2231235" cy="1099442"/>
            <a:chOff x="228240" y="5740910"/>
            <a:chExt cx="2753145" cy="1207710"/>
          </a:xfrm>
        </p:grpSpPr>
        <p:sp>
          <p:nvSpPr>
            <p:cNvPr id="27" name="Rectangle 26"/>
            <p:cNvSpPr/>
            <p:nvPr/>
          </p:nvSpPr>
          <p:spPr>
            <a:xfrm>
              <a:off x="228240" y="6627112"/>
              <a:ext cx="2753145" cy="321508"/>
            </a:xfrm>
            <a:prstGeom prst="rect">
              <a:avLst/>
            </a:prstGeom>
          </p:spPr>
          <p:txBody>
            <a:bodyPr wrap="square">
              <a:spAutoFit/>
            </a:bodyPr>
            <a:lstStyle/>
            <a:p>
              <a:pPr algn="ctr"/>
              <a:r>
                <a:rPr lang="en-US" sz="1200" dirty="0">
                  <a:solidFill>
                    <a:srgbClr val="000000"/>
                  </a:solidFill>
                  <a:latin typeface="Bariol"/>
                </a:rPr>
                <a:t>Counting back </a:t>
              </a:r>
              <a:r>
                <a:rPr lang="en-US" sz="1200" dirty="0" smtClean="0">
                  <a:solidFill>
                    <a:srgbClr val="000000"/>
                  </a:solidFill>
                  <a:latin typeface="Bariol"/>
                </a:rPr>
                <a:t>continuing to partition the subtrahend</a:t>
              </a:r>
              <a:r>
                <a:rPr lang="en-US" sz="1200" dirty="0">
                  <a:solidFill>
                    <a:srgbClr val="000000"/>
                  </a:solidFill>
                  <a:latin typeface="Bariol"/>
                </a:rPr>
                <a:t>	</a:t>
              </a:r>
            </a:p>
          </p:txBody>
        </p:sp>
        <p:sp>
          <p:nvSpPr>
            <p:cNvPr id="39" name="Circular Arrow 38"/>
            <p:cNvSpPr/>
            <p:nvPr/>
          </p:nvSpPr>
          <p:spPr>
            <a:xfrm flipH="1">
              <a:off x="1878728" y="5789771"/>
              <a:ext cx="314036" cy="751919"/>
            </a:xfrm>
            <a:prstGeom prst="circularArrow">
              <a:avLst>
                <a:gd name="adj1" fmla="val 12500"/>
                <a:gd name="adj2" fmla="val 1142319"/>
                <a:gd name="adj3" fmla="val 20457681"/>
                <a:gd name="adj4" fmla="val 11001788"/>
                <a:gd name="adj5" fmla="val 125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0" name="Circular Arrow 39"/>
            <p:cNvSpPr/>
            <p:nvPr/>
          </p:nvSpPr>
          <p:spPr>
            <a:xfrm flipH="1">
              <a:off x="2043411" y="5740910"/>
              <a:ext cx="779934" cy="829583"/>
            </a:xfrm>
            <a:prstGeom prst="circularArrow">
              <a:avLst>
                <a:gd name="adj1" fmla="val 12500"/>
                <a:gd name="adj2" fmla="val 1142319"/>
                <a:gd name="adj3" fmla="val 20457681"/>
                <a:gd name="adj4" fmla="val 11001788"/>
                <a:gd name="adj5" fmla="val 125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41" name="Picture 40"/>
            <p:cNvPicPr>
              <a:picLocks noChangeAspect="1"/>
            </p:cNvPicPr>
            <p:nvPr/>
          </p:nvPicPr>
          <p:blipFill rotWithShape="1">
            <a:blip r:embed="rId4"/>
            <a:srcRect t="33569" r="30801" b="16868"/>
            <a:stretch/>
          </p:blipFill>
          <p:spPr>
            <a:xfrm>
              <a:off x="422049" y="6218342"/>
              <a:ext cx="2431741" cy="252417"/>
            </a:xfrm>
            <a:prstGeom prst="rect">
              <a:avLst/>
            </a:prstGeom>
          </p:spPr>
        </p:pic>
      </p:grpSp>
      <p:pic>
        <p:nvPicPr>
          <p:cNvPr id="43" name="Picture 42"/>
          <p:cNvPicPr>
            <a:picLocks noChangeAspect="1"/>
          </p:cNvPicPr>
          <p:nvPr/>
        </p:nvPicPr>
        <p:blipFill>
          <a:blip r:embed="rId6"/>
          <a:stretch>
            <a:fillRect/>
          </a:stretch>
        </p:blipFill>
        <p:spPr>
          <a:xfrm>
            <a:off x="4877609" y="4615084"/>
            <a:ext cx="993443" cy="1189333"/>
          </a:xfrm>
          <a:prstGeom prst="rect">
            <a:avLst/>
          </a:prstGeom>
        </p:spPr>
      </p:pic>
      <p:sp>
        <p:nvSpPr>
          <p:cNvPr id="8" name="Rectangle 7"/>
          <p:cNvSpPr/>
          <p:nvPr/>
        </p:nvSpPr>
        <p:spPr>
          <a:xfrm>
            <a:off x="2426734" y="2460841"/>
            <a:ext cx="2049570" cy="1477328"/>
          </a:xfrm>
          <a:prstGeom prst="rect">
            <a:avLst/>
          </a:prstGeom>
        </p:spPr>
        <p:txBody>
          <a:bodyPr wrap="square">
            <a:spAutoFit/>
          </a:bodyPr>
          <a:lstStyle/>
          <a:p>
            <a:pPr algn="ctr"/>
            <a:r>
              <a:rPr lang="en-US" dirty="0"/>
              <a:t>Children to present the ten frame pictorially and discuss what they did to make 10.</a:t>
            </a:r>
          </a:p>
        </p:txBody>
      </p:sp>
      <p:grpSp>
        <p:nvGrpSpPr>
          <p:cNvPr id="10" name="Group 9"/>
          <p:cNvGrpSpPr/>
          <p:nvPr/>
        </p:nvGrpSpPr>
        <p:grpSpPr>
          <a:xfrm>
            <a:off x="264944" y="4526764"/>
            <a:ext cx="2229741" cy="1492704"/>
            <a:chOff x="225314" y="3543697"/>
            <a:chExt cx="2229741" cy="1492704"/>
          </a:xfrm>
        </p:grpSpPr>
        <p:pic>
          <p:nvPicPr>
            <p:cNvPr id="38" name="Picture 37"/>
            <p:cNvPicPr>
              <a:picLocks noChangeAspect="1"/>
            </p:cNvPicPr>
            <p:nvPr/>
          </p:nvPicPr>
          <p:blipFill>
            <a:blip r:embed="rId7"/>
            <a:stretch>
              <a:fillRect/>
            </a:stretch>
          </p:blipFill>
          <p:spPr>
            <a:xfrm>
              <a:off x="422049" y="3543697"/>
              <a:ext cx="1972014" cy="556189"/>
            </a:xfrm>
            <a:prstGeom prst="rect">
              <a:avLst/>
            </a:prstGeom>
          </p:spPr>
        </p:pic>
        <p:sp>
          <p:nvSpPr>
            <p:cNvPr id="9" name="Rectangle 8"/>
            <p:cNvSpPr/>
            <p:nvPr/>
          </p:nvSpPr>
          <p:spPr>
            <a:xfrm>
              <a:off x="225314" y="4174627"/>
              <a:ext cx="2229741" cy="861774"/>
            </a:xfrm>
            <a:prstGeom prst="rect">
              <a:avLst/>
            </a:prstGeom>
          </p:spPr>
          <p:txBody>
            <a:bodyPr wrap="square">
              <a:spAutoFit/>
            </a:bodyPr>
            <a:lstStyle/>
            <a:p>
              <a:pPr algn="ctr"/>
              <a:r>
                <a:rPr lang="en-US" sz="1600" dirty="0">
                  <a:solidFill>
                    <a:srgbClr val="000000"/>
                  </a:solidFill>
                  <a:latin typeface="Bariol"/>
                </a:rPr>
                <a:t>Making 10 using ten frames. </a:t>
              </a:r>
            </a:p>
            <a:p>
              <a:pPr algn="ctr"/>
              <a:r>
                <a:rPr lang="en-GB" dirty="0">
                  <a:solidFill>
                    <a:srgbClr val="000000"/>
                  </a:solidFill>
                  <a:latin typeface="Bariol"/>
                </a:rPr>
                <a:t>    14 – 5 </a:t>
              </a:r>
              <a:endParaRPr lang="en-GB" dirty="0"/>
            </a:p>
          </p:txBody>
        </p:sp>
      </p:grpSp>
    </p:spTree>
    <p:extLst>
      <p:ext uri="{BB962C8B-B14F-4D97-AF65-F5344CB8AC3E}">
        <p14:creationId xmlns:p14="http://schemas.microsoft.com/office/powerpoint/2010/main" val="17611077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636005306"/>
              </p:ext>
            </p:extLst>
          </p:nvPr>
        </p:nvGraphicFramePr>
        <p:xfrm>
          <a:off x="385009" y="546103"/>
          <a:ext cx="11617697" cy="5409395"/>
        </p:xfrm>
        <a:graphic>
          <a:graphicData uri="http://schemas.openxmlformats.org/drawingml/2006/table">
            <a:tbl>
              <a:tblPr firstRow="1" bandRow="1">
                <a:tableStyleId>{5940675A-B579-460E-94D1-54222C63F5DA}</a:tableStyleId>
              </a:tblPr>
              <a:tblGrid>
                <a:gridCol w="3075273">
                  <a:extLst>
                    <a:ext uri="{9D8B030D-6E8A-4147-A177-3AD203B41FA5}">
                      <a16:colId xmlns:a16="http://schemas.microsoft.com/office/drawing/2014/main" val="3199054702"/>
                    </a:ext>
                  </a:extLst>
                </a:gridCol>
                <a:gridCol w="3075273">
                  <a:extLst>
                    <a:ext uri="{9D8B030D-6E8A-4147-A177-3AD203B41FA5}">
                      <a16:colId xmlns:a16="http://schemas.microsoft.com/office/drawing/2014/main" val="2692754008"/>
                    </a:ext>
                  </a:extLst>
                </a:gridCol>
                <a:gridCol w="558265">
                  <a:extLst>
                    <a:ext uri="{9D8B030D-6E8A-4147-A177-3AD203B41FA5}">
                      <a16:colId xmlns:a16="http://schemas.microsoft.com/office/drawing/2014/main" val="2077920090"/>
                    </a:ext>
                  </a:extLst>
                </a:gridCol>
                <a:gridCol w="4908886">
                  <a:extLst>
                    <a:ext uri="{9D8B030D-6E8A-4147-A177-3AD203B41FA5}">
                      <a16:colId xmlns:a16="http://schemas.microsoft.com/office/drawing/2014/main" val="1160396673"/>
                    </a:ext>
                  </a:extLst>
                </a:gridCol>
              </a:tblGrid>
              <a:tr h="322962">
                <a:tc gridSpan="3">
                  <a:txBody>
                    <a:bodyPr/>
                    <a:lstStyle/>
                    <a:p>
                      <a:pPr>
                        <a:lnSpc>
                          <a:spcPct val="107000"/>
                        </a:lnSpc>
                        <a:spcAft>
                          <a:spcPts val="0"/>
                        </a:spcAft>
                      </a:pPr>
                      <a:r>
                        <a:rPr lang="en-GB" sz="1800" dirty="0">
                          <a:effectLst/>
                        </a:rPr>
                        <a:t>NC </a:t>
                      </a:r>
                      <a:r>
                        <a:rPr lang="en-GB" sz="1800" dirty="0" smtClean="0">
                          <a:effectLst/>
                        </a:rPr>
                        <a:t>Objective</a:t>
                      </a:r>
                      <a:r>
                        <a:rPr lang="en-GB" sz="1800" dirty="0">
                          <a:effectLst/>
                        </a:rPr>
                        <a:t>:</a:t>
                      </a:r>
                      <a:r>
                        <a:rPr lang="en-GB" sz="1800" kern="1200" dirty="0">
                          <a:effectLst/>
                        </a:rPr>
                        <a:t> </a:t>
                      </a:r>
                      <a:r>
                        <a:rPr lang="en-GB" sz="1400" dirty="0">
                          <a:effectLst/>
                        </a:rPr>
                        <a:t>Subtract one-digit and two-digit numbers to 20, including zero</a:t>
                      </a:r>
                      <a:endParaRPr lang="en-GB" sz="14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t>Small Step:  </a:t>
                      </a:r>
                      <a:r>
                        <a:rPr lang="en-GB" sz="1400" dirty="0" smtClean="0"/>
                        <a:t>Finding the difference – numbers up to 10</a:t>
                      </a:r>
                      <a:endParaRPr lang="en-GB" sz="1400" dirty="0" smtClean="0">
                        <a:solidFill>
                          <a:sysClr val="windowText" lastClr="000000"/>
                        </a:solidFill>
                      </a:endParaRPr>
                    </a:p>
                  </a:txBody>
                  <a:tcPr/>
                </a:tc>
                <a:extLst>
                  <a:ext uri="{0D108BD9-81ED-4DB2-BD59-A6C34878D82A}">
                    <a16:rowId xmlns:a16="http://schemas.microsoft.com/office/drawing/2014/main" val="608378007"/>
                  </a:ext>
                </a:extLst>
              </a:tr>
              <a:tr h="434878">
                <a:tc gridSpan="4">
                  <a:txBody>
                    <a:bodyPr/>
                    <a:lstStyle/>
                    <a:p>
                      <a:r>
                        <a:rPr lang="en-GB" sz="1800" dirty="0" smtClean="0">
                          <a:effectLst/>
                        </a:rPr>
                        <a:t>Vocabulary:  </a:t>
                      </a:r>
                      <a:r>
                        <a:rPr lang="en-US" sz="1400" dirty="0" smtClean="0"/>
                        <a:t>take away less than  the difference  subtract minus  fewer  decrease</a:t>
                      </a:r>
                      <a:endParaRPr lang="en-GB" sz="2400" dirty="0" smtClean="0"/>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206582">
                <a:tc rowSpan="2">
                  <a:txBody>
                    <a:bodyPr/>
                    <a:lstStyle/>
                    <a:p>
                      <a:pPr>
                        <a:lnSpc>
                          <a:spcPct val="107000"/>
                        </a:lnSpc>
                        <a:spcAft>
                          <a:spcPts val="0"/>
                        </a:spcAft>
                      </a:pPr>
                      <a:r>
                        <a:rPr lang="en-GB" sz="1800" dirty="0" smtClean="0">
                          <a:effectLst/>
                        </a:rPr>
                        <a:t>Representations</a:t>
                      </a: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txBody>
                  <a:tcPr marL="68580" marR="68580" marT="0" marB="0"/>
                </a:tc>
                <a:tc rowSpan="2">
                  <a:txBody>
                    <a:bodyPr/>
                    <a:lstStyle/>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r>
                        <a:rPr lang="en-US" sz="1400" u="none" strike="noStrike" baseline="0" dirty="0" smtClean="0"/>
                        <a:t>Finding the difference (using cubes, Numicon or Cuisenaire rods, other objects can also be used).   Calculate the difference between 8 and 5. </a:t>
                      </a:r>
                      <a:endParaRPr lang="en-US" sz="1600" u="none" strike="noStrike" baseline="0" dirty="0" smtClean="0"/>
                    </a:p>
                  </a:txBody>
                  <a:tcPr marL="68580" marR="68580" marT="0" marB="0"/>
                </a:tc>
                <a:tc gridSpan="2">
                  <a:txBody>
                    <a:bodyPr/>
                    <a:lstStyle/>
                    <a:p>
                      <a:pPr>
                        <a:lnSpc>
                          <a:spcPct val="107000"/>
                        </a:lnSpc>
                        <a:spcAft>
                          <a:spcPts val="0"/>
                        </a:spcAft>
                      </a:pPr>
                      <a:r>
                        <a:rPr lang="en-GB" sz="1800" dirty="0" smtClean="0">
                          <a:effectLst/>
                        </a:rPr>
                        <a:t>Misconceptions</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400" kern="1200" dirty="0" smtClean="0">
                          <a:effectLst/>
                        </a:rPr>
                        <a:t>Pupils might not understand the concept of ‘finding a difference’. This is largely due to the fact that they can count on or back and are unsure which method to choose.</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2287561494"/>
                  </a:ext>
                </a:extLst>
              </a:tr>
              <a:tr h="1508145">
                <a:tc vMerge="1">
                  <a:txBody>
                    <a:bodyPr/>
                    <a:lstStyle/>
                    <a:p>
                      <a:endParaRPr lang="en-GB"/>
                    </a:p>
                  </a:txBody>
                  <a:tcPr/>
                </a:tc>
                <a:tc vMerge="1">
                  <a:txBody>
                    <a:bodyPr/>
                    <a:lstStyle/>
                    <a:p>
                      <a:endParaRPr lang="en-GB"/>
                    </a:p>
                  </a:txBody>
                  <a:tcPr/>
                </a:tc>
                <a:tc rowSpan="2"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altLang="en-US" sz="1400" u="none" strike="noStrike" cap="none" normalizeH="0" baseline="0" dirty="0" smtClean="0">
                          <a:ln>
                            <a:noFill/>
                          </a:ln>
                          <a:effectLst/>
                        </a:rPr>
                        <a:t>solve one-step problems that involve addition and subtraction, using concrete objects and pictorial representations, and missing number problems such as  7 =</a:t>
                      </a:r>
                      <a:r>
                        <a:rPr kumimoji="0" lang="en-GB" altLang="en-US" sz="1400" u="none" strike="noStrike" cap="none" normalizeH="0" dirty="0" smtClean="0">
                          <a:ln>
                            <a:noFill/>
                          </a:ln>
                          <a:effectLst/>
                        </a:rPr>
                        <a:t> </a:t>
                      </a:r>
                      <a:r>
                        <a:rPr kumimoji="0" lang="en-GB" altLang="en-US" sz="1400" u="none" strike="noStrike" cap="none" normalizeH="0" baseline="0" dirty="0" smtClean="0">
                          <a:ln>
                            <a:noFill/>
                          </a:ln>
                          <a:effectLst/>
                        </a:rPr>
                        <a:t>?  - 9  </a:t>
                      </a:r>
                      <a:endParaRPr kumimoji="0" lang="en-GB" altLang="en-US" sz="3200" u="none" strike="noStrike" cap="none" normalizeH="0" baseline="0" dirty="0" smtClean="0">
                        <a:ln>
                          <a:noFill/>
                        </a:ln>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extLst>
                  <a:ext uri="{0D108BD9-81ED-4DB2-BD59-A6C34878D82A}">
                    <a16:rowId xmlns:a16="http://schemas.microsoft.com/office/drawing/2014/main" val="667277784"/>
                  </a:ext>
                </a:extLst>
              </a:tr>
              <a:tr h="1532580">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endParaRPr lang="en-US" sz="1400" dirty="0" smtClean="0"/>
                    </a:p>
                    <a:p>
                      <a:pPr marL="0" marR="0" lvl="0" indent="0" algn="l" defTabSz="914400" rtl="0" eaLnBrk="1" fontAlgn="auto" latinLnBrk="0" hangingPunct="1">
                        <a:lnSpc>
                          <a:spcPct val="107000"/>
                        </a:lnSpc>
                        <a:spcBef>
                          <a:spcPts val="0"/>
                        </a:spcBef>
                        <a:spcAft>
                          <a:spcPts val="0"/>
                        </a:spcAft>
                        <a:buClrTx/>
                        <a:buSzTx/>
                        <a:buFontTx/>
                        <a:buNone/>
                        <a:tabLst/>
                        <a:defRPr/>
                      </a:pPr>
                      <a:endParaRPr lang="en-US" sz="1400" dirty="0" smtClean="0"/>
                    </a:p>
                    <a:p>
                      <a:pPr marL="0" marR="0" lvl="0" indent="0" algn="l" defTabSz="914400" rtl="0" eaLnBrk="1" fontAlgn="auto" latinLnBrk="0" hangingPunct="1">
                        <a:lnSpc>
                          <a:spcPct val="107000"/>
                        </a:lnSpc>
                        <a:spcBef>
                          <a:spcPts val="0"/>
                        </a:spcBef>
                        <a:spcAft>
                          <a:spcPts val="0"/>
                        </a:spcAft>
                        <a:buClrTx/>
                        <a:buSzTx/>
                        <a:buFontTx/>
                        <a:buNone/>
                        <a:tabLst/>
                        <a:defRPr/>
                      </a:pPr>
                      <a:endParaRPr lang="en-US" sz="1400" dirty="0" smtClean="0"/>
                    </a:p>
                    <a:p>
                      <a:pPr marL="0" marR="0" lvl="0" indent="0" algn="l" defTabSz="914400" rtl="0" eaLnBrk="1" fontAlgn="auto" latinLnBrk="0" hangingPunct="1">
                        <a:lnSpc>
                          <a:spcPct val="107000"/>
                        </a:lnSpc>
                        <a:spcBef>
                          <a:spcPts val="0"/>
                        </a:spcBef>
                        <a:spcAft>
                          <a:spcPts val="0"/>
                        </a:spcAft>
                        <a:buClrTx/>
                        <a:buSzTx/>
                        <a:buFontTx/>
                        <a:buNone/>
                        <a:tabLst/>
                        <a:defRPr/>
                      </a:pPr>
                      <a:endParaRPr lang="en-US" sz="1400" dirty="0" smtClean="0"/>
                    </a:p>
                    <a:p>
                      <a:pPr marL="0" marR="0" lvl="0" indent="0" algn="ctr" defTabSz="914400" rtl="0" eaLnBrk="1" fontAlgn="auto" latinLnBrk="0" hangingPunct="1">
                        <a:lnSpc>
                          <a:spcPct val="107000"/>
                        </a:lnSpc>
                        <a:spcBef>
                          <a:spcPts val="0"/>
                        </a:spcBef>
                        <a:spcAft>
                          <a:spcPts val="0"/>
                        </a:spcAft>
                        <a:buClrTx/>
                        <a:buSzTx/>
                        <a:buFontTx/>
                        <a:buNone/>
                        <a:tabLst/>
                        <a:defRPr/>
                      </a:pPr>
                      <a:r>
                        <a:rPr lang="en-US" sz="1400" dirty="0" smtClean="0"/>
                        <a:t>Children to draw the cubes/other concrete objects which they have used or use the bar model to illustrate what they need to calculate. </a:t>
                      </a:r>
                    </a:p>
                  </a:txBody>
                  <a:tcPr marL="68580" marR="68580" marT="0" marB="0"/>
                </a:tc>
                <a:tc>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1679945545"/>
                  </a:ext>
                </a:extLst>
              </a:tr>
            </a:tbl>
          </a:graphicData>
        </a:graphic>
      </p:graphicFrame>
      <p:pic>
        <p:nvPicPr>
          <p:cNvPr id="47" name="Picture 46"/>
          <p:cNvPicPr>
            <a:picLocks noChangeAspect="1"/>
          </p:cNvPicPr>
          <p:nvPr/>
        </p:nvPicPr>
        <p:blipFill>
          <a:blip r:embed="rId3"/>
          <a:stretch>
            <a:fillRect/>
          </a:stretch>
        </p:blipFill>
        <p:spPr>
          <a:xfrm>
            <a:off x="3801528" y="1556988"/>
            <a:ext cx="2279645" cy="935675"/>
          </a:xfrm>
          <a:prstGeom prst="rect">
            <a:avLst/>
          </a:prstGeom>
        </p:spPr>
      </p:pic>
      <p:pic>
        <p:nvPicPr>
          <p:cNvPr id="52" name="Picture 51"/>
          <p:cNvPicPr>
            <a:picLocks noChangeAspect="1"/>
          </p:cNvPicPr>
          <p:nvPr/>
        </p:nvPicPr>
        <p:blipFill rotWithShape="1">
          <a:blip r:embed="rId4"/>
          <a:srcRect b="57241"/>
          <a:stretch/>
        </p:blipFill>
        <p:spPr>
          <a:xfrm>
            <a:off x="554166" y="4269000"/>
            <a:ext cx="2587251" cy="775285"/>
          </a:xfrm>
          <a:prstGeom prst="rect">
            <a:avLst/>
          </a:prstGeom>
        </p:spPr>
      </p:pic>
      <p:pic>
        <p:nvPicPr>
          <p:cNvPr id="54" name="Picture 53"/>
          <p:cNvPicPr>
            <a:picLocks noChangeAspect="1"/>
          </p:cNvPicPr>
          <p:nvPr/>
        </p:nvPicPr>
        <p:blipFill rotWithShape="1">
          <a:blip r:embed="rId4"/>
          <a:srcRect t="43138"/>
          <a:stretch/>
        </p:blipFill>
        <p:spPr>
          <a:xfrm>
            <a:off x="724493" y="1831028"/>
            <a:ext cx="2246598" cy="895241"/>
          </a:xfrm>
          <a:prstGeom prst="rect">
            <a:avLst/>
          </a:prstGeom>
        </p:spPr>
      </p:pic>
      <p:pic>
        <p:nvPicPr>
          <p:cNvPr id="55" name="Picture 54"/>
          <p:cNvPicPr>
            <a:picLocks noChangeAspect="1"/>
          </p:cNvPicPr>
          <p:nvPr/>
        </p:nvPicPr>
        <p:blipFill>
          <a:blip r:embed="rId5"/>
          <a:stretch>
            <a:fillRect/>
          </a:stretch>
        </p:blipFill>
        <p:spPr>
          <a:xfrm>
            <a:off x="3826795" y="4222862"/>
            <a:ext cx="2367062" cy="1642845"/>
          </a:xfrm>
          <a:prstGeom prst="rect">
            <a:avLst/>
          </a:prstGeom>
        </p:spPr>
      </p:pic>
    </p:spTree>
    <p:extLst>
      <p:ext uri="{BB962C8B-B14F-4D97-AF65-F5344CB8AC3E}">
        <p14:creationId xmlns:p14="http://schemas.microsoft.com/office/powerpoint/2010/main" val="7624026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41351" y="915544"/>
            <a:ext cx="9107055" cy="1107996"/>
          </a:xfrm>
          <a:prstGeom prst="rect">
            <a:avLst/>
          </a:prstGeom>
          <a:noFill/>
        </p:spPr>
        <p:txBody>
          <a:bodyPr wrap="square" rtlCol="0">
            <a:spAutoFit/>
          </a:bodyPr>
          <a:lstStyle/>
          <a:p>
            <a:pPr algn="ctr"/>
            <a:r>
              <a:rPr lang="en-GB" sz="6600" dirty="0" smtClean="0"/>
              <a:t>Y2</a:t>
            </a:r>
          </a:p>
        </p:txBody>
      </p:sp>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6" name="Picture 5">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spTree>
    <p:extLst>
      <p:ext uri="{BB962C8B-B14F-4D97-AF65-F5344CB8AC3E}">
        <p14:creationId xmlns:p14="http://schemas.microsoft.com/office/powerpoint/2010/main" val="39325576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7" name="Picture 6">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1335061849"/>
              </p:ext>
            </p:extLst>
          </p:nvPr>
        </p:nvGraphicFramePr>
        <p:xfrm>
          <a:off x="267902" y="349290"/>
          <a:ext cx="11656191" cy="6644640"/>
        </p:xfrm>
        <a:graphic>
          <a:graphicData uri="http://schemas.openxmlformats.org/drawingml/2006/table">
            <a:tbl>
              <a:tblPr firstRow="1" bandRow="1">
                <a:tableStyleId>{17292A2E-F333-43FB-9621-5CBBE7FDCDCB}</a:tableStyleId>
              </a:tblPr>
              <a:tblGrid>
                <a:gridCol w="2629302">
                  <a:extLst>
                    <a:ext uri="{9D8B030D-6E8A-4147-A177-3AD203B41FA5}">
                      <a16:colId xmlns:a16="http://schemas.microsoft.com/office/drawing/2014/main" val="520867064"/>
                    </a:ext>
                  </a:extLst>
                </a:gridCol>
                <a:gridCol w="9026889">
                  <a:extLst>
                    <a:ext uri="{9D8B030D-6E8A-4147-A177-3AD203B41FA5}">
                      <a16:colId xmlns:a16="http://schemas.microsoft.com/office/drawing/2014/main" val="892932090"/>
                    </a:ext>
                  </a:extLst>
                </a:gridCol>
              </a:tblGrid>
              <a:tr h="5937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solidFill>
                            <a:sysClr val="windowText" lastClr="000000"/>
                          </a:solidFill>
                        </a:rPr>
                        <a:t>Revisit</a:t>
                      </a:r>
                    </a:p>
                    <a:p>
                      <a:endParaRPr lang="en-GB" dirty="0" smtClean="0">
                        <a:solidFill>
                          <a:sysClr val="windowText" lastClr="000000"/>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u="none" strike="noStrike" cap="none" normalizeH="0" baseline="0" dirty="0" smtClean="0">
                          <a:ln>
                            <a:noFill/>
                          </a:ln>
                          <a:solidFill>
                            <a:sysClr val="windowText" lastClr="000000"/>
                          </a:solidFill>
                          <a:effectLst/>
                        </a:rPr>
                        <a:t>NC objectives</a:t>
                      </a:r>
                    </a:p>
                    <a:p>
                      <a:endParaRPr lang="en-GB" dirty="0">
                        <a:solidFill>
                          <a:sysClr val="windowText" lastClr="000000"/>
                        </a:solidFill>
                      </a:endParaRPr>
                    </a:p>
                  </a:txBody>
                  <a:tcPr/>
                </a:tc>
                <a:extLst>
                  <a:ext uri="{0D108BD9-81ED-4DB2-BD59-A6C34878D82A}">
                    <a16:rowId xmlns:a16="http://schemas.microsoft.com/office/drawing/2014/main" val="3770678768"/>
                  </a:ext>
                </a:extLst>
              </a:tr>
              <a:tr h="3702860">
                <a:tc>
                  <a:txBody>
                    <a:bodyPr/>
                    <a:lstStyle/>
                    <a:p>
                      <a:r>
                        <a:rPr lang="en-GB" dirty="0" smtClean="0"/>
                        <a:t>Children should be able to:</a:t>
                      </a:r>
                    </a:p>
                    <a:p>
                      <a:r>
                        <a:rPr lang="en-GB" dirty="0" smtClean="0"/>
                        <a:t>Understand PV of numbers;</a:t>
                      </a:r>
                    </a:p>
                    <a:p>
                      <a:r>
                        <a:rPr lang="en-GB" dirty="0" smtClean="0"/>
                        <a:t>Use of number track</a:t>
                      </a:r>
                    </a:p>
                    <a:p>
                      <a:r>
                        <a:rPr lang="en-GB" dirty="0" smtClean="0"/>
                        <a:t>subtract one digit number from another mentally from and within 20;</a:t>
                      </a:r>
                    </a:p>
                    <a:p>
                      <a:endParaRPr lang="en-GB" dirty="0" smtClean="0">
                        <a:solidFill>
                          <a:sysClr val="windowText" lastClr="000000"/>
                        </a:solidFill>
                      </a:endParaRPr>
                    </a:p>
                  </a:txBody>
                  <a:tcPr/>
                </a:tc>
                <a:tc>
                  <a:txBody>
                    <a:bodyPr/>
                    <a:lstStyle/>
                    <a:p>
                      <a:pPr>
                        <a:spcBef>
                          <a:spcPts val="600"/>
                        </a:spcBef>
                        <a:spcAft>
                          <a:spcPts val="600"/>
                        </a:spcAft>
                      </a:pPr>
                      <a:r>
                        <a:rPr lang="en-GB" sz="1600" b="0" dirty="0" smtClean="0">
                          <a:solidFill>
                            <a:schemeClr val="tx1"/>
                          </a:solidFill>
                          <a:effectLst/>
                        </a:rPr>
                        <a:t>Pupils should be taught to:</a:t>
                      </a:r>
                    </a:p>
                    <a:p>
                      <a:pPr marL="342900" lvl="0" indent="-342900">
                        <a:lnSpc>
                          <a:spcPct val="120000"/>
                        </a:lnSpc>
                        <a:spcAft>
                          <a:spcPts val="300"/>
                        </a:spcAft>
                        <a:buClr>
                          <a:srgbClr val="104F75"/>
                        </a:buClr>
                        <a:buFont typeface="Wingdings" panose="05000000000000000000" pitchFamily="2" charset="2"/>
                        <a:buChar char=""/>
                        <a:tabLst>
                          <a:tab pos="226695" algn="l"/>
                        </a:tabLst>
                      </a:pPr>
                      <a:r>
                        <a:rPr lang="en-GB" sz="1600" b="0" dirty="0" smtClean="0">
                          <a:solidFill>
                            <a:schemeClr val="tx1"/>
                          </a:solidFill>
                          <a:effectLst/>
                        </a:rPr>
                        <a:t>solve problems with subtraction:</a:t>
                      </a:r>
                    </a:p>
                    <a:p>
                      <a:pPr marL="586740" indent="-226695">
                        <a:lnSpc>
                          <a:spcPct val="120000"/>
                        </a:lnSpc>
                        <a:spcAft>
                          <a:spcPts val="300"/>
                        </a:spcAft>
                        <a:tabLst>
                          <a:tab pos="586740" algn="l"/>
                          <a:tab pos="457200" algn="l"/>
                        </a:tabLst>
                      </a:pPr>
                      <a:r>
                        <a:rPr lang="en-GB" sz="1600" b="0" dirty="0" smtClean="0">
                          <a:solidFill>
                            <a:schemeClr val="tx1"/>
                          </a:solidFill>
                          <a:effectLst/>
                        </a:rPr>
                        <a:t>using concrete objects and pictorial representations, including those involving numbers, quantities and measures</a:t>
                      </a:r>
                    </a:p>
                    <a:p>
                      <a:pPr marL="586740" indent="-226695">
                        <a:lnSpc>
                          <a:spcPct val="120000"/>
                        </a:lnSpc>
                        <a:spcAft>
                          <a:spcPts val="600"/>
                        </a:spcAft>
                        <a:tabLst>
                          <a:tab pos="586740" algn="l"/>
                          <a:tab pos="457200" algn="l"/>
                        </a:tabLst>
                      </a:pPr>
                      <a:r>
                        <a:rPr lang="en-GB" sz="1600" b="0" dirty="0" smtClean="0">
                          <a:solidFill>
                            <a:schemeClr val="tx1"/>
                          </a:solidFill>
                          <a:effectLst/>
                        </a:rPr>
                        <a:t>applying their increasing knowledge of mental and written methods</a:t>
                      </a:r>
                    </a:p>
                    <a:p>
                      <a:pPr marL="342900" lvl="0" indent="-342900">
                        <a:lnSpc>
                          <a:spcPct val="120000"/>
                        </a:lnSpc>
                        <a:spcAft>
                          <a:spcPts val="600"/>
                        </a:spcAft>
                        <a:buClr>
                          <a:srgbClr val="104F75"/>
                        </a:buClr>
                        <a:buFont typeface="Wingdings" panose="05000000000000000000" pitchFamily="2" charset="2"/>
                        <a:buChar char=""/>
                        <a:tabLst>
                          <a:tab pos="226695" algn="l"/>
                        </a:tabLst>
                      </a:pPr>
                      <a:r>
                        <a:rPr lang="en-GB" sz="1600" b="0" dirty="0" smtClean="0">
                          <a:solidFill>
                            <a:schemeClr val="tx1"/>
                          </a:solidFill>
                          <a:effectLst/>
                        </a:rPr>
                        <a:t>recall and use subtraction facts to 20 fluently, and derive and use related facts up to 100</a:t>
                      </a:r>
                    </a:p>
                    <a:p>
                      <a:pPr marL="342900" lvl="0" indent="-342900">
                        <a:lnSpc>
                          <a:spcPct val="120000"/>
                        </a:lnSpc>
                        <a:spcAft>
                          <a:spcPts val="300"/>
                        </a:spcAft>
                        <a:buClr>
                          <a:srgbClr val="104F75"/>
                        </a:buClr>
                        <a:buFont typeface="Wingdings" panose="05000000000000000000" pitchFamily="2" charset="2"/>
                        <a:buChar char=""/>
                        <a:tabLst>
                          <a:tab pos="226695" algn="l"/>
                        </a:tabLst>
                      </a:pPr>
                      <a:r>
                        <a:rPr lang="en-GB" sz="1600" b="0" dirty="0" smtClean="0">
                          <a:solidFill>
                            <a:schemeClr val="tx1"/>
                          </a:solidFill>
                          <a:effectLst/>
                        </a:rPr>
                        <a:t>subtract numbers using concrete objects, pictorial representations, and mentally, including:</a:t>
                      </a:r>
                    </a:p>
                    <a:p>
                      <a:pPr marL="342900" lvl="0" indent="-342900">
                        <a:lnSpc>
                          <a:spcPct val="120000"/>
                        </a:lnSpc>
                        <a:spcAft>
                          <a:spcPts val="300"/>
                        </a:spcAft>
                        <a:buClr>
                          <a:srgbClr val="104F75"/>
                        </a:buClr>
                        <a:buFont typeface="Wingdings" panose="05000000000000000000" pitchFamily="2" charset="2"/>
                        <a:buChar char=""/>
                        <a:tabLst>
                          <a:tab pos="586740" algn="l"/>
                        </a:tabLst>
                      </a:pPr>
                      <a:r>
                        <a:rPr lang="en-GB" sz="1600" b="0" dirty="0" smtClean="0">
                          <a:solidFill>
                            <a:schemeClr val="tx1"/>
                          </a:solidFill>
                          <a:effectLst/>
                        </a:rPr>
                        <a:t>a two-digit number and ones</a:t>
                      </a:r>
                    </a:p>
                    <a:p>
                      <a:pPr marL="342900" lvl="0" indent="-342900">
                        <a:lnSpc>
                          <a:spcPct val="120000"/>
                        </a:lnSpc>
                        <a:spcAft>
                          <a:spcPts val="300"/>
                        </a:spcAft>
                        <a:buClr>
                          <a:srgbClr val="104F75"/>
                        </a:buClr>
                        <a:buFont typeface="Wingdings" panose="05000000000000000000" pitchFamily="2" charset="2"/>
                        <a:buChar char=""/>
                        <a:tabLst>
                          <a:tab pos="586740" algn="l"/>
                        </a:tabLst>
                      </a:pPr>
                      <a:r>
                        <a:rPr lang="en-GB" sz="1600" b="0" dirty="0" smtClean="0">
                          <a:solidFill>
                            <a:schemeClr val="tx1"/>
                          </a:solidFill>
                          <a:effectLst/>
                        </a:rPr>
                        <a:t>a two-digit number and tens</a:t>
                      </a:r>
                    </a:p>
                    <a:p>
                      <a:pPr marL="342900" lvl="0" indent="-342900">
                        <a:lnSpc>
                          <a:spcPct val="120000"/>
                        </a:lnSpc>
                        <a:spcAft>
                          <a:spcPts val="300"/>
                        </a:spcAft>
                        <a:buClr>
                          <a:srgbClr val="104F75"/>
                        </a:buClr>
                        <a:buFont typeface="Wingdings" panose="05000000000000000000" pitchFamily="2" charset="2"/>
                        <a:buChar char=""/>
                        <a:tabLst>
                          <a:tab pos="586740" algn="l"/>
                        </a:tabLst>
                      </a:pPr>
                      <a:r>
                        <a:rPr lang="en-GB" sz="1600" b="0" dirty="0" smtClean="0">
                          <a:solidFill>
                            <a:schemeClr val="tx1"/>
                          </a:solidFill>
                          <a:effectLst/>
                        </a:rPr>
                        <a:t>two two-digit numbers</a:t>
                      </a:r>
                    </a:p>
                    <a:p>
                      <a:pPr marL="342900" lvl="0" indent="-342900">
                        <a:lnSpc>
                          <a:spcPct val="120000"/>
                        </a:lnSpc>
                        <a:spcAft>
                          <a:spcPts val="600"/>
                        </a:spcAft>
                        <a:buClr>
                          <a:srgbClr val="104F75"/>
                        </a:buClr>
                        <a:buFont typeface="Wingdings" panose="05000000000000000000" pitchFamily="2" charset="2"/>
                        <a:buChar char=""/>
                        <a:tabLst>
                          <a:tab pos="586740" algn="l"/>
                        </a:tabLst>
                      </a:pPr>
                      <a:r>
                        <a:rPr lang="en-GB" sz="1600" b="0" dirty="0" smtClean="0">
                          <a:solidFill>
                            <a:schemeClr val="tx1"/>
                          </a:solidFill>
                          <a:effectLst/>
                        </a:rPr>
                        <a:t>adding three one-digit numbers</a:t>
                      </a:r>
                      <a:r>
                        <a:rPr kumimoji="0" lang="en-GB" altLang="en-US" sz="1600" u="none" strike="noStrike" cap="none" normalizeH="0" baseline="0" dirty="0" smtClean="0">
                          <a:ln>
                            <a:noFill/>
                          </a:ln>
                          <a:solidFill>
                            <a:sysClr val="windowText" lastClr="000000"/>
                          </a:solidFill>
                          <a:effectLst/>
                        </a:rPr>
                        <a:t> </a:t>
                      </a:r>
                      <a:endParaRPr kumimoji="0" lang="en-GB" altLang="en-US" sz="4800" u="none" strike="noStrike" cap="none" normalizeH="0" baseline="0" dirty="0" smtClean="0">
                        <a:ln>
                          <a:noFill/>
                        </a:ln>
                        <a:solidFill>
                          <a:sysClr val="windowText" lastClr="000000"/>
                        </a:solidFill>
                        <a:effectLst/>
                      </a:endParaRPr>
                    </a:p>
                  </a:txBody>
                  <a:tcPr/>
                </a:tc>
                <a:extLst>
                  <a:ext uri="{0D108BD9-81ED-4DB2-BD59-A6C34878D82A}">
                    <a16:rowId xmlns:a16="http://schemas.microsoft.com/office/drawing/2014/main" val="1881078693"/>
                  </a:ext>
                </a:extLst>
              </a:tr>
              <a:tr h="2120633">
                <a:tc gridSpan="2">
                  <a:txBody>
                    <a:bodyPr/>
                    <a:lstStyle/>
                    <a:p>
                      <a:r>
                        <a:rPr lang="en-GB" dirty="0" smtClean="0"/>
                        <a:t>Resources</a:t>
                      </a:r>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a:txBody>
                  <a:tcPr/>
                </a:tc>
                <a:tc hMerge="1">
                  <a:txBody>
                    <a:bodyPr/>
                    <a:lstStyle/>
                    <a:p>
                      <a:endParaRPr lang="en-GB" dirty="0"/>
                    </a:p>
                  </a:txBody>
                  <a:tcPr/>
                </a:tc>
                <a:extLst>
                  <a:ext uri="{0D108BD9-81ED-4DB2-BD59-A6C34878D82A}">
                    <a16:rowId xmlns:a16="http://schemas.microsoft.com/office/drawing/2014/main" val="1672232767"/>
                  </a:ext>
                </a:extLst>
              </a:tr>
            </a:tbl>
          </a:graphicData>
        </a:graphic>
      </p:graphicFrame>
      <p:pic>
        <p:nvPicPr>
          <p:cNvPr id="9" name="Picture 2" descr="Image result for numic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1990" y="5044285"/>
            <a:ext cx="1553618" cy="116424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Image result for counte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6371" y="5044285"/>
            <a:ext cx="1578958" cy="1267615"/>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Image result for tens frame tts"/>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rcRect l="28702" t="15363" r="957" b="34322"/>
          <a:stretch/>
        </p:blipFill>
        <p:spPr bwMode="auto">
          <a:xfrm>
            <a:off x="4155543" y="5366090"/>
            <a:ext cx="2123054" cy="109728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p:cNvPicPr>
            <a:picLocks noChangeAspect="1"/>
          </p:cNvPicPr>
          <p:nvPr/>
        </p:nvPicPr>
        <p:blipFill>
          <a:blip r:embed="rId7"/>
          <a:stretch>
            <a:fillRect/>
          </a:stretch>
        </p:blipFill>
        <p:spPr>
          <a:xfrm>
            <a:off x="4188876" y="4679030"/>
            <a:ext cx="4834729" cy="700685"/>
          </a:xfrm>
          <a:prstGeom prst="rect">
            <a:avLst/>
          </a:prstGeom>
        </p:spPr>
      </p:pic>
      <p:pic>
        <p:nvPicPr>
          <p:cNvPr id="2" name="Picture 1"/>
          <p:cNvPicPr>
            <a:picLocks noChangeAspect="1"/>
          </p:cNvPicPr>
          <p:nvPr/>
        </p:nvPicPr>
        <p:blipFill>
          <a:blip r:embed="rId8"/>
          <a:stretch>
            <a:fillRect/>
          </a:stretch>
        </p:blipFill>
        <p:spPr>
          <a:xfrm>
            <a:off x="6143798" y="5275115"/>
            <a:ext cx="1467154" cy="1068845"/>
          </a:xfrm>
          <a:prstGeom prst="rect">
            <a:avLst/>
          </a:prstGeom>
        </p:spPr>
      </p:pic>
      <p:pic>
        <p:nvPicPr>
          <p:cNvPr id="3" name="Picture 2"/>
          <p:cNvPicPr>
            <a:picLocks noChangeAspect="1"/>
          </p:cNvPicPr>
          <p:nvPr/>
        </p:nvPicPr>
        <p:blipFill>
          <a:blip r:embed="rId9"/>
          <a:stretch>
            <a:fillRect/>
          </a:stretch>
        </p:blipFill>
        <p:spPr>
          <a:xfrm>
            <a:off x="7755331" y="5377947"/>
            <a:ext cx="2057368" cy="898057"/>
          </a:xfrm>
          <a:prstGeom prst="rect">
            <a:avLst/>
          </a:prstGeom>
        </p:spPr>
      </p:pic>
    </p:spTree>
    <p:extLst>
      <p:ext uri="{BB962C8B-B14F-4D97-AF65-F5344CB8AC3E}">
        <p14:creationId xmlns:p14="http://schemas.microsoft.com/office/powerpoint/2010/main" val="204730697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898389467"/>
              </p:ext>
            </p:extLst>
          </p:nvPr>
        </p:nvGraphicFramePr>
        <p:xfrm>
          <a:off x="2032000" y="719666"/>
          <a:ext cx="8128000" cy="2219960"/>
        </p:xfrm>
        <a:graphic>
          <a:graphicData uri="http://schemas.openxmlformats.org/drawingml/2006/table">
            <a:tbl>
              <a:tblPr firstRow="1" bandRow="1">
                <a:tableStyleId>{912C8C85-51F0-491E-9774-3900AFEF0FD7}</a:tableStyleId>
              </a:tblPr>
              <a:tblGrid>
                <a:gridCol w="8128000">
                  <a:extLst>
                    <a:ext uri="{9D8B030D-6E8A-4147-A177-3AD203B41FA5}">
                      <a16:colId xmlns:a16="http://schemas.microsoft.com/office/drawing/2014/main" val="1994348585"/>
                    </a:ext>
                  </a:extLst>
                </a:gridCol>
              </a:tblGrid>
              <a:tr h="370840">
                <a:tc>
                  <a:txBody>
                    <a:bodyPr/>
                    <a:lstStyle/>
                    <a:p>
                      <a:r>
                        <a:rPr lang="en-GB" dirty="0" smtClean="0"/>
                        <a:t>Proposed teaching sequence</a:t>
                      </a:r>
                      <a:endParaRPr lang="en-GB" dirty="0"/>
                    </a:p>
                  </a:txBody>
                  <a:tcPr/>
                </a:tc>
                <a:extLst>
                  <a:ext uri="{0D108BD9-81ED-4DB2-BD59-A6C34878D82A}">
                    <a16:rowId xmlns:a16="http://schemas.microsoft.com/office/drawing/2014/main" val="1791402378"/>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Ten less</a:t>
                      </a:r>
                    </a:p>
                  </a:txBody>
                  <a:tcPr/>
                </a:tc>
                <a:extLst>
                  <a:ext uri="{0D108BD9-81ED-4DB2-BD59-A6C34878D82A}">
                    <a16:rowId xmlns:a16="http://schemas.microsoft.com/office/drawing/2014/main" val="95522083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Subtract multiple of 10</a:t>
                      </a:r>
                    </a:p>
                  </a:txBody>
                  <a:tcPr/>
                </a:tc>
                <a:extLst>
                  <a:ext uri="{0D108BD9-81ED-4DB2-BD59-A6C34878D82A}">
                    <a16:rowId xmlns:a16="http://schemas.microsoft.com/office/drawing/2014/main" val="166725168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TO – O no exchanging</a:t>
                      </a:r>
                    </a:p>
                  </a:txBody>
                  <a:tcPr/>
                </a:tc>
                <a:extLst>
                  <a:ext uri="{0D108BD9-81ED-4DB2-BD59-A6C34878D82A}">
                    <a16:rowId xmlns:a16="http://schemas.microsoft.com/office/drawing/2014/main" val="2914519239"/>
                  </a:ext>
                </a:extLst>
              </a:tr>
              <a:tr h="370840">
                <a:tc>
                  <a:txBody>
                    <a:bodyPr/>
                    <a:lstStyle/>
                    <a:p>
                      <a:r>
                        <a:rPr lang="en-GB" dirty="0" smtClean="0"/>
                        <a:t>TO – TO no exchanging</a:t>
                      </a:r>
                      <a:endParaRPr lang="en-GB" dirty="0"/>
                    </a:p>
                  </a:txBody>
                  <a:tcPr/>
                </a:tc>
                <a:extLst>
                  <a:ext uri="{0D108BD9-81ED-4DB2-BD59-A6C34878D82A}">
                    <a16:rowId xmlns:a16="http://schemas.microsoft.com/office/drawing/2014/main" val="92890922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TO – TO </a:t>
                      </a:r>
                      <a:r>
                        <a:rPr lang="en-GB" baseline="0" dirty="0" smtClean="0"/>
                        <a:t>exchanging</a:t>
                      </a:r>
                      <a:endParaRPr lang="en-GB" dirty="0" smtClean="0"/>
                    </a:p>
                  </a:txBody>
                  <a:tcPr/>
                </a:tc>
                <a:extLst>
                  <a:ext uri="{0D108BD9-81ED-4DB2-BD59-A6C34878D82A}">
                    <a16:rowId xmlns:a16="http://schemas.microsoft.com/office/drawing/2014/main" val="1200390067"/>
                  </a:ext>
                </a:extLst>
              </a:tr>
            </a:tbl>
          </a:graphicData>
        </a:graphic>
      </p:graphicFrame>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spTree>
    <p:extLst>
      <p:ext uri="{BB962C8B-B14F-4D97-AF65-F5344CB8AC3E}">
        <p14:creationId xmlns:p14="http://schemas.microsoft.com/office/powerpoint/2010/main" val="129801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639697513"/>
              </p:ext>
            </p:extLst>
          </p:nvPr>
        </p:nvGraphicFramePr>
        <p:xfrm>
          <a:off x="385009" y="546101"/>
          <a:ext cx="11617696" cy="5973484"/>
        </p:xfrm>
        <a:graphic>
          <a:graphicData uri="http://schemas.openxmlformats.org/drawingml/2006/table">
            <a:tbl>
              <a:tblPr firstRow="1" bandRow="1">
                <a:tableStyleId>{5940675A-B579-460E-94D1-54222C63F5DA}</a:tableStyleId>
              </a:tblPr>
              <a:tblGrid>
                <a:gridCol w="2613260">
                  <a:extLst>
                    <a:ext uri="{9D8B030D-6E8A-4147-A177-3AD203B41FA5}">
                      <a16:colId xmlns:a16="http://schemas.microsoft.com/office/drawing/2014/main" val="3199054702"/>
                    </a:ext>
                  </a:extLst>
                </a:gridCol>
                <a:gridCol w="2613260">
                  <a:extLst>
                    <a:ext uri="{9D8B030D-6E8A-4147-A177-3AD203B41FA5}">
                      <a16:colId xmlns:a16="http://schemas.microsoft.com/office/drawing/2014/main" val="1362159582"/>
                    </a:ext>
                  </a:extLst>
                </a:gridCol>
                <a:gridCol w="3965608">
                  <a:extLst>
                    <a:ext uri="{9D8B030D-6E8A-4147-A177-3AD203B41FA5}">
                      <a16:colId xmlns:a16="http://schemas.microsoft.com/office/drawing/2014/main" val="2077920090"/>
                    </a:ext>
                  </a:extLst>
                </a:gridCol>
                <a:gridCol w="2425568">
                  <a:extLst>
                    <a:ext uri="{9D8B030D-6E8A-4147-A177-3AD203B41FA5}">
                      <a16:colId xmlns:a16="http://schemas.microsoft.com/office/drawing/2014/main" val="1095501432"/>
                    </a:ext>
                  </a:extLst>
                </a:gridCol>
              </a:tblGrid>
              <a:tr h="1114625">
                <a:tc gridSpan="3">
                  <a:txBody>
                    <a:bodyPr/>
                    <a:lstStyle/>
                    <a:p>
                      <a:pPr marL="342900" lvl="0" indent="-342900">
                        <a:lnSpc>
                          <a:spcPct val="120000"/>
                        </a:lnSpc>
                        <a:spcAft>
                          <a:spcPts val="300"/>
                        </a:spcAft>
                        <a:buClr>
                          <a:srgbClr val="104F75"/>
                        </a:buClr>
                        <a:buFont typeface="Wingdings" panose="05000000000000000000" pitchFamily="2" charset="2"/>
                        <a:buChar char=""/>
                        <a:tabLst>
                          <a:tab pos="226695" algn="l"/>
                        </a:tabLst>
                      </a:pPr>
                      <a:r>
                        <a:rPr lang="en-GB" sz="1800" dirty="0">
                          <a:effectLst/>
                        </a:rPr>
                        <a:t>NC </a:t>
                      </a:r>
                      <a:r>
                        <a:rPr lang="en-GB" sz="1800" dirty="0" smtClean="0">
                          <a:effectLst/>
                        </a:rPr>
                        <a:t>Objective: </a:t>
                      </a:r>
                      <a:r>
                        <a:rPr lang="en-GB" sz="1400" dirty="0" smtClean="0">
                          <a:effectLst/>
                        </a:rPr>
                        <a:t>solve problems with subtraction:</a:t>
                      </a:r>
                    </a:p>
                    <a:p>
                      <a:pPr marL="586740" indent="-226695">
                        <a:lnSpc>
                          <a:spcPct val="120000"/>
                        </a:lnSpc>
                        <a:spcAft>
                          <a:spcPts val="300"/>
                        </a:spcAft>
                        <a:tabLst>
                          <a:tab pos="586740" algn="l"/>
                          <a:tab pos="457200" algn="l"/>
                        </a:tabLst>
                      </a:pPr>
                      <a:r>
                        <a:rPr lang="en-GB" sz="1400" dirty="0" smtClean="0">
                          <a:effectLst/>
                        </a:rPr>
                        <a:t>using concrete objects and pictorial representations, including those involving numbers, quantities and measures</a:t>
                      </a:r>
                    </a:p>
                    <a:p>
                      <a:pPr marL="586740" indent="-226695">
                        <a:lnSpc>
                          <a:spcPct val="120000"/>
                        </a:lnSpc>
                        <a:spcAft>
                          <a:spcPts val="600"/>
                        </a:spcAft>
                        <a:tabLst>
                          <a:tab pos="586740" algn="l"/>
                          <a:tab pos="457200" algn="l"/>
                        </a:tabLst>
                      </a:pPr>
                      <a:r>
                        <a:rPr lang="en-GB" sz="1400" dirty="0" smtClean="0">
                          <a:effectLst/>
                        </a:rPr>
                        <a:t>applying their increasing knowledge of mental and written methods</a:t>
                      </a:r>
                    </a:p>
                    <a:p>
                      <a:pPr marL="342900" lvl="0" indent="-342900">
                        <a:lnSpc>
                          <a:spcPct val="120000"/>
                        </a:lnSpc>
                        <a:spcAft>
                          <a:spcPts val="600"/>
                        </a:spcAft>
                        <a:buClr>
                          <a:srgbClr val="104F75"/>
                        </a:buClr>
                        <a:buFont typeface="Wingdings" panose="05000000000000000000" pitchFamily="2" charset="2"/>
                        <a:buChar char=""/>
                        <a:tabLst>
                          <a:tab pos="226695" algn="l"/>
                        </a:tabLst>
                      </a:pPr>
                      <a:r>
                        <a:rPr lang="en-GB" sz="1400" dirty="0" smtClean="0">
                          <a:effectLst/>
                        </a:rPr>
                        <a:t>recall and use subtraction facts to 20 fluently</a:t>
                      </a:r>
                      <a:endParaRPr lang="en-GB" sz="1400" b="0" dirty="0" smtClean="0">
                        <a:solidFill>
                          <a:schemeClr val="tx1"/>
                        </a:solidFill>
                        <a:effectLst/>
                      </a:endParaRP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t>Small Step:  Ten Less</a:t>
                      </a:r>
                      <a:endParaRPr lang="en-GB" sz="2400" b="0" dirty="0" smtClean="0">
                        <a:solidFill>
                          <a:sysClr val="windowText" lastClr="000000"/>
                        </a:solidFill>
                      </a:endParaRPr>
                    </a:p>
                  </a:txBody>
                  <a:tcPr/>
                </a:tc>
                <a:extLst>
                  <a:ext uri="{0D108BD9-81ED-4DB2-BD59-A6C34878D82A}">
                    <a16:rowId xmlns:a16="http://schemas.microsoft.com/office/drawing/2014/main" val="608378007"/>
                  </a:ext>
                </a:extLst>
              </a:tr>
              <a:tr h="448286">
                <a:tc gridSpan="4">
                  <a:txBody>
                    <a:bodyPr/>
                    <a:lstStyle/>
                    <a:p>
                      <a:r>
                        <a:rPr lang="en-GB" sz="1800" dirty="0" smtClean="0">
                          <a:effectLst/>
                        </a:rPr>
                        <a:t>Vocabulary:  </a:t>
                      </a:r>
                      <a:r>
                        <a:rPr lang="en-US" sz="1400" dirty="0" smtClean="0"/>
                        <a:t>take away less than  the difference  subtract minus  fewer  decrease</a:t>
                      </a:r>
                      <a:endParaRPr lang="en-GB" sz="2400" dirty="0" smtClean="0"/>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2101444">
                <a:tc>
                  <a:txBody>
                    <a:bodyPr/>
                    <a:lstStyle/>
                    <a:p>
                      <a:pPr>
                        <a:lnSpc>
                          <a:spcPct val="107000"/>
                        </a:lnSpc>
                        <a:spcAft>
                          <a:spcPts val="0"/>
                        </a:spcAft>
                      </a:pPr>
                      <a:r>
                        <a:rPr lang="en-GB" sz="1800" dirty="0" smtClean="0">
                          <a:effectLst/>
                        </a:rPr>
                        <a:t>Representations</a:t>
                      </a:r>
                    </a:p>
                    <a:p>
                      <a:pPr marL="0" marR="0" lvl="0" indent="0" algn="l" defTabSz="914400" rtl="0" eaLnBrk="1" fontAlgn="auto" latinLnBrk="0" hangingPunct="1">
                        <a:lnSpc>
                          <a:spcPct val="107000"/>
                        </a:lnSpc>
                        <a:spcBef>
                          <a:spcPts val="0"/>
                        </a:spcBef>
                        <a:spcAft>
                          <a:spcPts val="0"/>
                        </a:spcAft>
                        <a:buClrTx/>
                        <a:buSzTx/>
                        <a:buFontTx/>
                        <a:buNone/>
                        <a:tabLst/>
                        <a:defRPr/>
                      </a:pPr>
                      <a:endParaRPr lang="en-GB" sz="1400" dirty="0" smtClean="0"/>
                    </a:p>
                    <a:p>
                      <a:pPr marL="0" marR="0" lvl="0" indent="0" algn="l" defTabSz="914400" rtl="0" eaLnBrk="1" fontAlgn="auto" latinLnBrk="0" hangingPunct="1">
                        <a:lnSpc>
                          <a:spcPct val="107000"/>
                        </a:lnSpc>
                        <a:spcBef>
                          <a:spcPts val="0"/>
                        </a:spcBef>
                        <a:spcAft>
                          <a:spcPts val="0"/>
                        </a:spcAft>
                        <a:buClrTx/>
                        <a:buSzTx/>
                        <a:buFontTx/>
                        <a:buNone/>
                        <a:tabLst/>
                        <a:defRPr/>
                      </a:pPr>
                      <a:endParaRPr lang="en-GB" sz="1400" dirty="0" smtClean="0"/>
                    </a:p>
                    <a:p>
                      <a:pPr marL="0" marR="0" lvl="0" indent="0" algn="l" defTabSz="914400" rtl="0" eaLnBrk="1" fontAlgn="auto" latinLnBrk="0" hangingPunct="1">
                        <a:lnSpc>
                          <a:spcPct val="107000"/>
                        </a:lnSpc>
                        <a:spcBef>
                          <a:spcPts val="0"/>
                        </a:spcBef>
                        <a:spcAft>
                          <a:spcPts val="0"/>
                        </a:spcAft>
                        <a:buClrTx/>
                        <a:buSzTx/>
                        <a:buFontTx/>
                        <a:buNone/>
                        <a:tabLst/>
                        <a:defRPr/>
                      </a:pPr>
                      <a:endParaRPr lang="en-GB" sz="1400" dirty="0" smtClean="0"/>
                    </a:p>
                    <a:p>
                      <a:pPr marL="0" marR="0" lvl="0" indent="0" algn="l" defTabSz="914400" rtl="0" eaLnBrk="1" fontAlgn="auto" latinLnBrk="0" hangingPunct="1">
                        <a:lnSpc>
                          <a:spcPct val="107000"/>
                        </a:lnSpc>
                        <a:spcBef>
                          <a:spcPts val="0"/>
                        </a:spcBef>
                        <a:spcAft>
                          <a:spcPts val="0"/>
                        </a:spcAft>
                        <a:buClrTx/>
                        <a:buSzTx/>
                        <a:buFontTx/>
                        <a:buNone/>
                        <a:tabLst/>
                        <a:defRPr/>
                      </a:pPr>
                      <a:endParaRPr lang="en-GB" sz="1400" dirty="0" smtClean="0"/>
                    </a:p>
                    <a:p>
                      <a:pPr marL="0" marR="0" lvl="0" indent="0" algn="l" defTabSz="914400" rtl="0" eaLnBrk="1" fontAlgn="auto" latinLnBrk="0" hangingPunct="1">
                        <a:lnSpc>
                          <a:spcPct val="107000"/>
                        </a:lnSpc>
                        <a:spcBef>
                          <a:spcPts val="0"/>
                        </a:spcBef>
                        <a:spcAft>
                          <a:spcPts val="0"/>
                        </a:spcAft>
                        <a:buClrTx/>
                        <a:buSzTx/>
                        <a:buFontTx/>
                        <a:buNone/>
                        <a:tabLst/>
                        <a:defRPr/>
                      </a:pPr>
                      <a:endParaRPr lang="en-GB" sz="1400" dirty="0" smtClean="0"/>
                    </a:p>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t>Use base 10 to physically take away</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gridSpan="2">
                  <a:txBody>
                    <a:bodyPr/>
                    <a:lstStyle/>
                    <a:p>
                      <a:pPr>
                        <a:lnSpc>
                          <a:spcPct val="107000"/>
                        </a:lnSpc>
                        <a:spcAft>
                          <a:spcPts val="0"/>
                        </a:spcAft>
                      </a:pPr>
                      <a:r>
                        <a:rPr lang="en-GB" sz="1800" dirty="0" smtClean="0">
                          <a:effectLst/>
                        </a:rPr>
                        <a:t>Misconceptions</a:t>
                      </a:r>
                    </a:p>
                    <a:p>
                      <a:r>
                        <a:rPr lang="en-GB" sz="1800" kern="1200" dirty="0" smtClean="0">
                          <a:effectLst/>
                        </a:rPr>
                        <a:t>Subtractions involving zeros cannot be done.</a:t>
                      </a:r>
                    </a:p>
                    <a:p>
                      <a:r>
                        <a:rPr lang="en-GB" sz="1800" kern="1200" dirty="0" smtClean="0">
                          <a:effectLst/>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extLst>
                  <a:ext uri="{0D108BD9-81ED-4DB2-BD59-A6C34878D82A}">
                    <a16:rowId xmlns:a16="http://schemas.microsoft.com/office/drawing/2014/main" val="2287561494"/>
                  </a:ext>
                </a:extLst>
              </a:tr>
              <a:tr h="345293">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241762803"/>
                  </a:ext>
                </a:extLst>
              </a:tr>
              <a:tr h="1756151">
                <a:tc vMerge="1">
                  <a:txBody>
                    <a:bodyPr/>
                    <a:lstStyle/>
                    <a:p>
                      <a:endParaRPr lang="en-GB"/>
                    </a:p>
                  </a:txBody>
                  <a:tcPr/>
                </a:tc>
                <a:tc vMerge="1">
                  <a:txBody>
                    <a:bodyPr/>
                    <a:lstStyle/>
                    <a:p>
                      <a:endParaRPr lang="en-GB"/>
                    </a:p>
                  </a:txBody>
                  <a:tcPr/>
                </a:tc>
                <a:tc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r>
                        <a:rPr lang="en-GB" sz="1400" dirty="0" smtClean="0">
                          <a:effectLst/>
                        </a:rPr>
                        <a:t>Children</a:t>
                      </a:r>
                      <a:r>
                        <a:rPr lang="en-GB" sz="1400" baseline="0" dirty="0" smtClean="0">
                          <a:effectLst/>
                        </a:rPr>
                        <a:t> can mentally subtract 10 from </a:t>
                      </a:r>
                    </a:p>
                    <a:p>
                      <a:pPr>
                        <a:lnSpc>
                          <a:spcPct val="107000"/>
                        </a:lnSpc>
                        <a:spcAft>
                          <a:spcPts val="0"/>
                        </a:spcAft>
                      </a:pPr>
                      <a:r>
                        <a:rPr lang="en-GB" sz="1400" baseline="0" dirty="0" smtClean="0">
                          <a:effectLst/>
                        </a:rPr>
                        <a:t>any two digit number</a:t>
                      </a:r>
                      <a:endParaRPr lang="en-GB" sz="1400" dirty="0" smtClean="0">
                        <a:effectLst/>
                      </a:endParaRPr>
                    </a:p>
                  </a:txBody>
                  <a:tcPr marL="68580" marR="68580" marT="0" marB="0"/>
                </a:tc>
                <a:tc hMerge="1">
                  <a:txBody>
                    <a:bodyPr/>
                    <a:lstStyle/>
                    <a:p>
                      <a:endParaRPr lang="en-GB"/>
                    </a:p>
                  </a:txBody>
                  <a:tcPr/>
                </a:tc>
                <a:extLst>
                  <a:ext uri="{0D108BD9-81ED-4DB2-BD59-A6C34878D82A}">
                    <a16:rowId xmlns:a16="http://schemas.microsoft.com/office/drawing/2014/main" val="667277784"/>
                  </a:ext>
                </a:extLst>
              </a:tr>
            </a:tbl>
          </a:graphicData>
        </a:graphic>
      </p:graphicFrame>
      <p:pic>
        <p:nvPicPr>
          <p:cNvPr id="22" name="Picture 21"/>
          <p:cNvPicPr>
            <a:picLocks noChangeAspect="1"/>
          </p:cNvPicPr>
          <p:nvPr/>
        </p:nvPicPr>
        <p:blipFill>
          <a:blip r:embed="rId3"/>
          <a:stretch>
            <a:fillRect/>
          </a:stretch>
        </p:blipFill>
        <p:spPr>
          <a:xfrm>
            <a:off x="1019145" y="2735850"/>
            <a:ext cx="1456099" cy="923870"/>
          </a:xfrm>
          <a:prstGeom prst="rect">
            <a:avLst/>
          </a:prstGeom>
        </p:spPr>
      </p:pic>
      <p:pic>
        <p:nvPicPr>
          <p:cNvPr id="25" name="Picture 24"/>
          <p:cNvPicPr>
            <a:picLocks noChangeAspect="1"/>
          </p:cNvPicPr>
          <p:nvPr/>
        </p:nvPicPr>
        <p:blipFill>
          <a:blip r:embed="rId4"/>
          <a:stretch>
            <a:fillRect/>
          </a:stretch>
        </p:blipFill>
        <p:spPr>
          <a:xfrm>
            <a:off x="3681614" y="2481459"/>
            <a:ext cx="1013148" cy="852647"/>
          </a:xfrm>
          <a:prstGeom prst="rect">
            <a:avLst/>
          </a:prstGeom>
        </p:spPr>
      </p:pic>
      <p:sp>
        <p:nvSpPr>
          <p:cNvPr id="6" name="Rectangle 5"/>
          <p:cNvSpPr/>
          <p:nvPr/>
        </p:nvSpPr>
        <p:spPr>
          <a:xfrm>
            <a:off x="3163814" y="2767352"/>
            <a:ext cx="2025385" cy="1384995"/>
          </a:xfrm>
          <a:prstGeom prst="rect">
            <a:avLst/>
          </a:prstGeom>
        </p:spPr>
        <p:txBody>
          <a:bodyPr wrap="square">
            <a:spAutoFit/>
          </a:bodyPr>
          <a:lstStyle/>
          <a:p>
            <a:pPr algn="ctr"/>
            <a:endParaRPr lang="en-GB" sz="1400" dirty="0" smtClean="0"/>
          </a:p>
          <a:p>
            <a:pPr algn="ctr"/>
            <a:endParaRPr lang="en-GB" sz="1400" dirty="0"/>
          </a:p>
          <a:p>
            <a:pPr algn="ctr"/>
            <a:endParaRPr lang="en-GB" sz="1400" dirty="0" smtClean="0"/>
          </a:p>
          <a:p>
            <a:pPr algn="ctr"/>
            <a:endParaRPr lang="en-GB" sz="1400" dirty="0"/>
          </a:p>
          <a:p>
            <a:pPr algn="ctr"/>
            <a:r>
              <a:rPr lang="en-GB" sz="1400" dirty="0" smtClean="0"/>
              <a:t>Use </a:t>
            </a:r>
            <a:r>
              <a:rPr lang="en-GB" sz="1400" dirty="0"/>
              <a:t>base 10 picture to cross out correct amount</a:t>
            </a:r>
          </a:p>
        </p:txBody>
      </p:sp>
      <p:pic>
        <p:nvPicPr>
          <p:cNvPr id="1026" name="Picture 2" descr="Image result for 100 square"/>
          <p:cNvPicPr>
            <a:picLocks noChangeAspect="1" noChangeArrowheads="1"/>
          </p:cNvPicPr>
          <p:nvPr/>
        </p:nvPicPr>
        <p:blipFill rotWithShape="1">
          <a:blip r:embed="rId5">
            <a:extLst>
              <a:ext uri="{28A0092B-C50C-407E-A947-70E740481C1C}">
                <a14:useLocalDpi xmlns:a14="http://schemas.microsoft.com/office/drawing/2010/main" val="0"/>
              </a:ext>
            </a:extLst>
          </a:blip>
          <a:srcRect l="12295" t="9662" r="12117" b="7349"/>
          <a:stretch/>
        </p:blipFill>
        <p:spPr bwMode="auto">
          <a:xfrm>
            <a:off x="806466" y="4580782"/>
            <a:ext cx="1661156" cy="1407985"/>
          </a:xfrm>
          <a:prstGeom prst="rect">
            <a:avLst/>
          </a:prstGeom>
          <a:noFill/>
          <a:extLst>
            <a:ext uri="{909E8E84-426E-40DD-AFC4-6F175D3DCCD1}">
              <a14:hiddenFill xmlns:a14="http://schemas.microsoft.com/office/drawing/2010/main">
                <a:solidFill>
                  <a:srgbClr val="FFFFFF"/>
                </a:solidFill>
              </a14:hiddenFill>
            </a:ext>
          </a:extLst>
        </p:spPr>
      </p:pic>
      <p:sp>
        <p:nvSpPr>
          <p:cNvPr id="28" name="Rectangle 27"/>
          <p:cNvSpPr/>
          <p:nvPr/>
        </p:nvSpPr>
        <p:spPr>
          <a:xfrm>
            <a:off x="3146042" y="4931151"/>
            <a:ext cx="1592551" cy="2622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48</a:t>
            </a:r>
            <a:endParaRPr lang="en-GB" dirty="0"/>
          </a:p>
        </p:txBody>
      </p:sp>
      <p:sp>
        <p:nvSpPr>
          <p:cNvPr id="29" name="Rectangle 28"/>
          <p:cNvSpPr/>
          <p:nvPr/>
        </p:nvSpPr>
        <p:spPr>
          <a:xfrm>
            <a:off x="3140033" y="5216422"/>
            <a:ext cx="486978" cy="262281"/>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1</a:t>
            </a:r>
            <a:r>
              <a:rPr lang="en-GB" dirty="0" smtClean="0"/>
              <a:t>0</a:t>
            </a:r>
            <a:endParaRPr lang="en-GB" dirty="0"/>
          </a:p>
        </p:txBody>
      </p:sp>
      <p:sp>
        <p:nvSpPr>
          <p:cNvPr id="30" name="Rectangle 29"/>
          <p:cNvSpPr/>
          <p:nvPr/>
        </p:nvSpPr>
        <p:spPr>
          <a:xfrm>
            <a:off x="3627011" y="5214403"/>
            <a:ext cx="1098992" cy="2643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t>
            </a:r>
            <a:endParaRPr lang="en-GB" dirty="0"/>
          </a:p>
        </p:txBody>
      </p:sp>
    </p:spTree>
    <p:extLst>
      <p:ext uri="{BB962C8B-B14F-4D97-AF65-F5344CB8AC3E}">
        <p14:creationId xmlns:p14="http://schemas.microsoft.com/office/powerpoint/2010/main" val="92758771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626785780"/>
              </p:ext>
            </p:extLst>
          </p:nvPr>
        </p:nvGraphicFramePr>
        <p:xfrm>
          <a:off x="385009" y="546101"/>
          <a:ext cx="11617696" cy="5885028"/>
        </p:xfrm>
        <a:graphic>
          <a:graphicData uri="http://schemas.openxmlformats.org/drawingml/2006/table">
            <a:tbl>
              <a:tblPr firstRow="1" bandRow="1">
                <a:tableStyleId>{5940675A-B579-460E-94D1-54222C63F5DA}</a:tableStyleId>
              </a:tblPr>
              <a:tblGrid>
                <a:gridCol w="2613260">
                  <a:extLst>
                    <a:ext uri="{9D8B030D-6E8A-4147-A177-3AD203B41FA5}">
                      <a16:colId xmlns:a16="http://schemas.microsoft.com/office/drawing/2014/main" val="3199054702"/>
                    </a:ext>
                  </a:extLst>
                </a:gridCol>
                <a:gridCol w="2613260">
                  <a:extLst>
                    <a:ext uri="{9D8B030D-6E8A-4147-A177-3AD203B41FA5}">
                      <a16:colId xmlns:a16="http://schemas.microsoft.com/office/drawing/2014/main" val="350796787"/>
                    </a:ext>
                  </a:extLst>
                </a:gridCol>
                <a:gridCol w="1482290">
                  <a:extLst>
                    <a:ext uri="{9D8B030D-6E8A-4147-A177-3AD203B41FA5}">
                      <a16:colId xmlns:a16="http://schemas.microsoft.com/office/drawing/2014/main" val="2077920090"/>
                    </a:ext>
                  </a:extLst>
                </a:gridCol>
                <a:gridCol w="4908886">
                  <a:extLst>
                    <a:ext uri="{9D8B030D-6E8A-4147-A177-3AD203B41FA5}">
                      <a16:colId xmlns:a16="http://schemas.microsoft.com/office/drawing/2014/main" val="1160396673"/>
                    </a:ext>
                  </a:extLst>
                </a:gridCol>
              </a:tblGrid>
              <a:tr h="370840">
                <a:tc gridSpan="3">
                  <a:txBody>
                    <a:bodyPr/>
                    <a:lstStyle/>
                    <a:p>
                      <a:pPr marL="586740" indent="-226695">
                        <a:lnSpc>
                          <a:spcPct val="120000"/>
                        </a:lnSpc>
                        <a:spcAft>
                          <a:spcPts val="300"/>
                        </a:spcAft>
                        <a:tabLst>
                          <a:tab pos="586740" algn="l"/>
                          <a:tab pos="457200" algn="l"/>
                        </a:tabLst>
                      </a:pPr>
                      <a:r>
                        <a:rPr lang="en-GB" sz="1800" dirty="0">
                          <a:effectLst/>
                        </a:rPr>
                        <a:t>NC </a:t>
                      </a:r>
                      <a:r>
                        <a:rPr lang="en-GB" sz="1800" dirty="0" smtClean="0">
                          <a:effectLst/>
                        </a:rPr>
                        <a:t>Objective</a:t>
                      </a:r>
                      <a:r>
                        <a:rPr lang="en-GB" sz="1800" dirty="0">
                          <a:effectLst/>
                        </a:rPr>
                        <a:t>:</a:t>
                      </a:r>
                      <a:r>
                        <a:rPr lang="en-GB" sz="1800" kern="1200" dirty="0">
                          <a:effectLst/>
                        </a:rPr>
                        <a:t> </a:t>
                      </a:r>
                      <a:r>
                        <a:rPr lang="en-GB" sz="1400" dirty="0" smtClean="0">
                          <a:effectLst/>
                        </a:rPr>
                        <a:t>using concrete objects and pictorial representations, including those involving numbers, quantities and measures applying their increasing knowledge of mental and written methods</a:t>
                      </a:r>
                      <a:endParaRPr lang="en-GB" sz="1400" b="0" dirty="0" smtClean="0">
                        <a:solidFill>
                          <a:schemeClr val="tx1"/>
                        </a:solidFill>
                        <a:effectLst/>
                      </a:endParaRP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t>Small Step:  Subtract multiple of 10</a:t>
                      </a:r>
                      <a:endParaRPr lang="en-GB" sz="1800" b="0" dirty="0" smtClean="0">
                        <a:solidFill>
                          <a:sysClr val="windowText" lastClr="000000"/>
                        </a:solidFill>
                      </a:endParaRPr>
                    </a:p>
                  </a:txBody>
                  <a:tcPr/>
                </a:tc>
                <a:extLst>
                  <a:ext uri="{0D108BD9-81ED-4DB2-BD59-A6C34878D82A}">
                    <a16:rowId xmlns:a16="http://schemas.microsoft.com/office/drawing/2014/main" val="608378007"/>
                  </a:ext>
                </a:extLst>
              </a:tr>
              <a:tr h="370840">
                <a:tc gridSpan="4">
                  <a:txBody>
                    <a:bodyPr/>
                    <a:lstStyle/>
                    <a:p>
                      <a:r>
                        <a:rPr lang="en-GB" sz="1800" dirty="0" smtClean="0">
                          <a:effectLst/>
                        </a:rPr>
                        <a:t>Vocabulary:  </a:t>
                      </a:r>
                      <a:r>
                        <a:rPr lang="en-US" sz="1400" dirty="0" smtClean="0"/>
                        <a:t>take away less than  the difference  subtract minus  fewer  decrease</a:t>
                      </a:r>
                      <a:endParaRPr lang="en-GB" sz="2400" dirty="0" smtClean="0"/>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438993">
                <a:tc>
                  <a:txBody>
                    <a:bodyPr/>
                    <a:lstStyle/>
                    <a:p>
                      <a:pPr>
                        <a:lnSpc>
                          <a:spcPct val="107000"/>
                        </a:lnSpc>
                        <a:spcAft>
                          <a:spcPts val="0"/>
                        </a:spcAft>
                      </a:pPr>
                      <a:r>
                        <a:rPr lang="en-GB" sz="1800" dirty="0" smtClean="0">
                          <a:effectLst/>
                        </a:rPr>
                        <a:t>Representations</a:t>
                      </a: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gridSpan="2">
                  <a:txBody>
                    <a:bodyPr/>
                    <a:lstStyle/>
                    <a:p>
                      <a:pPr>
                        <a:lnSpc>
                          <a:spcPct val="107000"/>
                        </a:lnSpc>
                        <a:spcAft>
                          <a:spcPts val="0"/>
                        </a:spcAft>
                      </a:pPr>
                      <a:r>
                        <a:rPr lang="en-GB" sz="1800" dirty="0" smtClean="0">
                          <a:effectLst/>
                        </a:rPr>
                        <a:t>Misconceptions</a:t>
                      </a:r>
                    </a:p>
                    <a:p>
                      <a:pPr>
                        <a:lnSpc>
                          <a:spcPct val="107000"/>
                        </a:lnSpc>
                        <a:spcAft>
                          <a:spcPts val="0"/>
                        </a:spcAft>
                      </a:pPr>
                      <a:endParaRPr lang="en-GB" sz="1400" dirty="0" smtClean="0">
                        <a:effectLst/>
                      </a:endParaRPr>
                    </a:p>
                    <a:p>
                      <a:pPr>
                        <a:lnSpc>
                          <a:spcPct val="107000"/>
                        </a:lnSpc>
                        <a:spcAft>
                          <a:spcPts val="0"/>
                        </a:spcAft>
                      </a:pPr>
                      <a:r>
                        <a:rPr lang="en-GB" sz="1400" dirty="0" smtClean="0">
                          <a:effectLst/>
                        </a:rPr>
                        <a:t>Pupils not</a:t>
                      </a:r>
                      <a:r>
                        <a:rPr lang="en-GB" sz="1400" baseline="0" dirty="0" smtClean="0">
                          <a:effectLst/>
                        </a:rPr>
                        <a:t> understanding the value of each digit in a number</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extLst>
                  <a:ext uri="{0D108BD9-81ED-4DB2-BD59-A6C34878D82A}">
                    <a16:rowId xmlns:a16="http://schemas.microsoft.com/office/drawing/2014/main" val="2287561494"/>
                  </a:ext>
                </a:extLst>
              </a:tr>
              <a:tr h="529945">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2591826307"/>
                  </a:ext>
                </a:extLst>
              </a:tr>
              <a:tr h="909047">
                <a:tc vMerge="1">
                  <a:txBody>
                    <a:bodyPr/>
                    <a:lstStyle/>
                    <a:p>
                      <a:endParaRPr lang="en-GB"/>
                    </a:p>
                  </a:txBody>
                  <a:tcPr/>
                </a:tc>
                <a:tc vMerge="1">
                  <a:txBody>
                    <a:bodyPr/>
                    <a:lstStyle/>
                    <a:p>
                      <a:endParaRPr lang="en-GB"/>
                    </a:p>
                  </a:txBody>
                  <a:tcPr/>
                </a:tc>
                <a:tc rowSpan="2"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r>
                        <a:rPr lang="en-GB" sz="1400" dirty="0" smtClean="0">
                          <a:effectLst/>
                        </a:rPr>
                        <a:t>Children can mentally count back</a:t>
                      </a:r>
                      <a:r>
                        <a:rPr lang="en-GB" sz="1400" baseline="0" dirty="0" smtClean="0">
                          <a:effectLst/>
                        </a:rPr>
                        <a:t> in tens from any given two-digit number</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extLst>
                  <a:ext uri="{0D108BD9-81ED-4DB2-BD59-A6C34878D82A}">
                    <a16:rowId xmlns:a16="http://schemas.microsoft.com/office/drawing/2014/main" val="667277784"/>
                  </a:ext>
                </a:extLst>
              </a:tr>
              <a:tr h="1438993">
                <a:tc grid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581139627"/>
                  </a:ext>
                </a:extLst>
              </a:tr>
            </a:tbl>
          </a:graphicData>
        </a:graphic>
      </p:graphicFrame>
      <p:pic>
        <p:nvPicPr>
          <p:cNvPr id="22" name="Picture 21"/>
          <p:cNvPicPr>
            <a:picLocks noChangeAspect="1"/>
          </p:cNvPicPr>
          <p:nvPr/>
        </p:nvPicPr>
        <p:blipFill>
          <a:blip r:embed="rId3"/>
          <a:stretch>
            <a:fillRect/>
          </a:stretch>
        </p:blipFill>
        <p:spPr>
          <a:xfrm>
            <a:off x="1041565" y="2712704"/>
            <a:ext cx="1199738" cy="761213"/>
          </a:xfrm>
          <a:prstGeom prst="rect">
            <a:avLst/>
          </a:prstGeom>
        </p:spPr>
      </p:pic>
      <p:sp>
        <p:nvSpPr>
          <p:cNvPr id="23" name="TextBox 22"/>
          <p:cNvSpPr txBox="1"/>
          <p:nvPr/>
        </p:nvSpPr>
        <p:spPr>
          <a:xfrm>
            <a:off x="724429" y="2274837"/>
            <a:ext cx="1753988" cy="461665"/>
          </a:xfrm>
          <a:prstGeom prst="rect">
            <a:avLst/>
          </a:prstGeom>
          <a:noFill/>
        </p:spPr>
        <p:txBody>
          <a:bodyPr wrap="square" rtlCol="0">
            <a:spAutoFit/>
          </a:bodyPr>
          <a:lstStyle/>
          <a:p>
            <a:pPr algn="ctr"/>
            <a:r>
              <a:rPr lang="en-GB" sz="1200" dirty="0" smtClean="0"/>
              <a:t>Use base 10 to physically take away</a:t>
            </a:r>
            <a:endParaRPr lang="en-GB" sz="1600" dirty="0"/>
          </a:p>
        </p:txBody>
      </p:sp>
      <p:grpSp>
        <p:nvGrpSpPr>
          <p:cNvPr id="8" name="Group 7"/>
          <p:cNvGrpSpPr/>
          <p:nvPr/>
        </p:nvGrpSpPr>
        <p:grpSpPr>
          <a:xfrm>
            <a:off x="2939425" y="2123042"/>
            <a:ext cx="1882106" cy="1190630"/>
            <a:chOff x="3018253" y="2196834"/>
            <a:chExt cx="2217939" cy="1428296"/>
          </a:xfrm>
        </p:grpSpPr>
        <p:pic>
          <p:nvPicPr>
            <p:cNvPr id="25" name="Picture 24"/>
            <p:cNvPicPr>
              <a:picLocks noChangeAspect="1"/>
            </p:cNvPicPr>
            <p:nvPr/>
          </p:nvPicPr>
          <p:blipFill>
            <a:blip r:embed="rId4"/>
            <a:stretch>
              <a:fillRect/>
            </a:stretch>
          </p:blipFill>
          <p:spPr>
            <a:xfrm>
              <a:off x="3533568" y="2772483"/>
              <a:ext cx="1013148" cy="852647"/>
            </a:xfrm>
            <a:prstGeom prst="rect">
              <a:avLst/>
            </a:prstGeom>
          </p:spPr>
        </p:pic>
        <p:sp>
          <p:nvSpPr>
            <p:cNvPr id="6" name="Rectangle 5"/>
            <p:cNvSpPr/>
            <p:nvPr/>
          </p:nvSpPr>
          <p:spPr>
            <a:xfrm>
              <a:off x="3018253" y="2196834"/>
              <a:ext cx="2217939" cy="553820"/>
            </a:xfrm>
            <a:prstGeom prst="rect">
              <a:avLst/>
            </a:prstGeom>
          </p:spPr>
          <p:txBody>
            <a:bodyPr wrap="square">
              <a:spAutoFit/>
            </a:bodyPr>
            <a:lstStyle/>
            <a:p>
              <a:pPr algn="ctr"/>
              <a:r>
                <a:rPr lang="en-GB" sz="1200" dirty="0"/>
                <a:t>Use base 10 picture to cross out correct amount</a:t>
              </a:r>
            </a:p>
          </p:txBody>
        </p:sp>
      </p:grpSp>
      <p:pic>
        <p:nvPicPr>
          <p:cNvPr id="1026" name="Picture 2" descr="Image result for 100 square"/>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2295" t="9662" r="12117" b="7349"/>
          <a:stretch/>
        </p:blipFill>
        <p:spPr bwMode="auto">
          <a:xfrm>
            <a:off x="1041565" y="3654668"/>
            <a:ext cx="1382911" cy="1172146"/>
          </a:xfrm>
          <a:prstGeom prst="rect">
            <a:avLst/>
          </a:prstGeom>
          <a:noFill/>
          <a:extLst>
            <a:ext uri="{909E8E84-426E-40DD-AFC4-6F175D3DCCD1}">
              <a14:hiddenFill xmlns:a14="http://schemas.microsoft.com/office/drawing/2010/main">
                <a:solidFill>
                  <a:srgbClr val="FFFFFF"/>
                </a:solidFill>
              </a14:hiddenFill>
            </a:ext>
          </a:extLst>
        </p:spPr>
      </p:pic>
      <p:grpSp>
        <p:nvGrpSpPr>
          <p:cNvPr id="9" name="Group 8"/>
          <p:cNvGrpSpPr/>
          <p:nvPr/>
        </p:nvGrpSpPr>
        <p:grpSpPr>
          <a:xfrm>
            <a:off x="3146419" y="3791946"/>
            <a:ext cx="2180068" cy="771179"/>
            <a:chOff x="3188159" y="4430637"/>
            <a:chExt cx="1598560" cy="547552"/>
          </a:xfrm>
        </p:grpSpPr>
        <p:sp>
          <p:nvSpPr>
            <p:cNvPr id="28" name="Rectangle 27"/>
            <p:cNvSpPr/>
            <p:nvPr/>
          </p:nvSpPr>
          <p:spPr>
            <a:xfrm>
              <a:off x="3194168" y="4430637"/>
              <a:ext cx="1592551" cy="2622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48</a:t>
              </a:r>
              <a:endParaRPr lang="en-GB" dirty="0"/>
            </a:p>
          </p:txBody>
        </p:sp>
        <p:sp>
          <p:nvSpPr>
            <p:cNvPr id="29" name="Rectangle 28"/>
            <p:cNvSpPr/>
            <p:nvPr/>
          </p:nvSpPr>
          <p:spPr>
            <a:xfrm>
              <a:off x="3188159" y="4715908"/>
              <a:ext cx="486978" cy="262281"/>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20</a:t>
              </a:r>
              <a:endParaRPr lang="en-GB" dirty="0"/>
            </a:p>
          </p:txBody>
        </p:sp>
        <p:sp>
          <p:nvSpPr>
            <p:cNvPr id="30" name="Rectangle 29"/>
            <p:cNvSpPr/>
            <p:nvPr/>
          </p:nvSpPr>
          <p:spPr>
            <a:xfrm>
              <a:off x="3675137" y="4713889"/>
              <a:ext cx="1098992" cy="2643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t>
              </a:r>
              <a:endParaRPr lang="en-GB" dirty="0"/>
            </a:p>
          </p:txBody>
        </p:sp>
      </p:grpSp>
      <p:pic>
        <p:nvPicPr>
          <p:cNvPr id="18" name="Picture 17"/>
          <p:cNvPicPr>
            <a:picLocks noChangeAspect="1"/>
          </p:cNvPicPr>
          <p:nvPr/>
        </p:nvPicPr>
        <p:blipFill>
          <a:blip r:embed="rId6"/>
          <a:stretch>
            <a:fillRect/>
          </a:stretch>
        </p:blipFill>
        <p:spPr>
          <a:xfrm>
            <a:off x="1246501" y="5228691"/>
            <a:ext cx="3799835" cy="943452"/>
          </a:xfrm>
          <a:prstGeom prst="rect">
            <a:avLst/>
          </a:prstGeom>
        </p:spPr>
      </p:pic>
    </p:spTree>
    <p:extLst>
      <p:ext uri="{BB962C8B-B14F-4D97-AF65-F5344CB8AC3E}">
        <p14:creationId xmlns:p14="http://schemas.microsoft.com/office/powerpoint/2010/main" val="62996772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309029198"/>
              </p:ext>
            </p:extLst>
          </p:nvPr>
        </p:nvGraphicFramePr>
        <p:xfrm>
          <a:off x="385009" y="546101"/>
          <a:ext cx="11617696" cy="6279871"/>
        </p:xfrm>
        <a:graphic>
          <a:graphicData uri="http://schemas.openxmlformats.org/drawingml/2006/table">
            <a:tbl>
              <a:tblPr firstRow="1" bandRow="1">
                <a:tableStyleId>{5940675A-B579-460E-94D1-54222C63F5DA}</a:tableStyleId>
              </a:tblPr>
              <a:tblGrid>
                <a:gridCol w="2613260">
                  <a:extLst>
                    <a:ext uri="{9D8B030D-6E8A-4147-A177-3AD203B41FA5}">
                      <a16:colId xmlns:a16="http://schemas.microsoft.com/office/drawing/2014/main" val="3199054702"/>
                    </a:ext>
                  </a:extLst>
                </a:gridCol>
                <a:gridCol w="2613260">
                  <a:extLst>
                    <a:ext uri="{9D8B030D-6E8A-4147-A177-3AD203B41FA5}">
                      <a16:colId xmlns:a16="http://schemas.microsoft.com/office/drawing/2014/main" val="3802542678"/>
                    </a:ext>
                  </a:extLst>
                </a:gridCol>
                <a:gridCol w="1482290">
                  <a:extLst>
                    <a:ext uri="{9D8B030D-6E8A-4147-A177-3AD203B41FA5}">
                      <a16:colId xmlns:a16="http://schemas.microsoft.com/office/drawing/2014/main" val="2077920090"/>
                    </a:ext>
                  </a:extLst>
                </a:gridCol>
                <a:gridCol w="4908886">
                  <a:extLst>
                    <a:ext uri="{9D8B030D-6E8A-4147-A177-3AD203B41FA5}">
                      <a16:colId xmlns:a16="http://schemas.microsoft.com/office/drawing/2014/main" val="1160396673"/>
                    </a:ext>
                  </a:extLst>
                </a:gridCol>
              </a:tblGrid>
              <a:tr h="813162">
                <a:tc gridSpan="3">
                  <a:txBody>
                    <a:bodyPr/>
                    <a:lstStyle/>
                    <a:p>
                      <a:pPr marL="586740" indent="-226695">
                        <a:lnSpc>
                          <a:spcPct val="120000"/>
                        </a:lnSpc>
                        <a:spcAft>
                          <a:spcPts val="300"/>
                        </a:spcAft>
                        <a:tabLst>
                          <a:tab pos="586740" algn="l"/>
                          <a:tab pos="457200" algn="l"/>
                        </a:tabLst>
                      </a:pPr>
                      <a:r>
                        <a:rPr lang="en-GB" sz="1800" dirty="0">
                          <a:effectLst/>
                        </a:rPr>
                        <a:t>NC </a:t>
                      </a:r>
                      <a:r>
                        <a:rPr lang="en-GB" sz="1800" dirty="0" smtClean="0">
                          <a:effectLst/>
                        </a:rPr>
                        <a:t>Objective</a:t>
                      </a:r>
                      <a:r>
                        <a:rPr lang="en-GB" sz="1800" dirty="0">
                          <a:effectLst/>
                        </a:rPr>
                        <a:t>:</a:t>
                      </a:r>
                      <a:r>
                        <a:rPr lang="en-GB" sz="1800" kern="1200" dirty="0">
                          <a:effectLst/>
                        </a:rPr>
                        <a:t> </a:t>
                      </a:r>
                      <a:r>
                        <a:rPr lang="en-GB" sz="1400" dirty="0" smtClean="0">
                          <a:effectLst/>
                        </a:rPr>
                        <a:t>using concrete objects and pictorial representations, including those involving numbers, quantities and measures applying their increasing knowledge of mental and written methods</a:t>
                      </a:r>
                      <a:endParaRPr lang="en-GB" sz="1400" b="0" dirty="0" smtClean="0">
                        <a:solidFill>
                          <a:schemeClr val="tx1"/>
                        </a:solidFill>
                        <a:effectLst/>
                      </a:endParaRP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t>Small Step:  </a:t>
                      </a:r>
                      <a:r>
                        <a:rPr kumimoji="0" lang="en-GB" sz="1800" u="none" strike="noStrike" kern="1200" cap="none" spc="0" normalizeH="0" baseline="0" noProof="0" dirty="0" smtClean="0">
                          <a:ln>
                            <a:noFill/>
                          </a:ln>
                          <a:effectLst/>
                          <a:uLnTx/>
                          <a:uFillTx/>
                        </a:rPr>
                        <a:t>TO – O no exchanging</a:t>
                      </a:r>
                      <a:endParaRPr kumimoji="0" lang="en-GB" sz="1800" b="0" i="0" u="none" strike="noStrike" kern="1200" cap="none" spc="0" normalizeH="0" baseline="0" noProof="0" dirty="0" smtClean="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608378007"/>
                  </a:ext>
                </a:extLst>
              </a:tr>
              <a:tr h="485823">
                <a:tc gridSpan="4">
                  <a:txBody>
                    <a:bodyPr/>
                    <a:lstStyle/>
                    <a:p>
                      <a:r>
                        <a:rPr lang="en-GB" sz="1800" dirty="0" smtClean="0">
                          <a:effectLst/>
                        </a:rPr>
                        <a:t>Vocabulary:  </a:t>
                      </a:r>
                      <a:r>
                        <a:rPr lang="en-US" sz="1400" dirty="0" smtClean="0"/>
                        <a:t>take away less than  the difference  subtract minus  fewer  decrease</a:t>
                      </a:r>
                      <a:endParaRPr lang="en-GB" sz="2400" dirty="0" smtClean="0"/>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818565">
                <a:tc>
                  <a:txBody>
                    <a:bodyPr/>
                    <a:lstStyle/>
                    <a:p>
                      <a:pPr>
                        <a:lnSpc>
                          <a:spcPct val="107000"/>
                        </a:lnSpc>
                        <a:spcAft>
                          <a:spcPts val="0"/>
                        </a:spcAft>
                      </a:pPr>
                      <a:r>
                        <a:rPr lang="en-GB" sz="1800" dirty="0" smtClean="0">
                          <a:effectLst/>
                        </a:rPr>
                        <a:t>Representations</a:t>
                      </a: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txBody>
                  <a:tcPr marL="68580" marR="68580" marT="0" marB="0"/>
                </a:tc>
                <a:tc>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gridSpan="2">
                  <a:txBody>
                    <a:bodyPr/>
                    <a:lstStyle/>
                    <a:p>
                      <a:pPr>
                        <a:lnSpc>
                          <a:spcPct val="107000"/>
                        </a:lnSpc>
                        <a:spcAft>
                          <a:spcPts val="0"/>
                        </a:spcAft>
                      </a:pPr>
                      <a:r>
                        <a:rPr lang="en-GB" sz="1800" dirty="0" smtClean="0">
                          <a:effectLst/>
                        </a:rPr>
                        <a:t>Misconceptions</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600" kern="1200" dirty="0" smtClean="0">
                          <a:effectLst/>
                        </a:rPr>
                        <a:t>Pupils sometimes begin subtracting with the left hand column first.</a:t>
                      </a:r>
                    </a:p>
                    <a:p>
                      <a:endParaRPr lang="en-GB" sz="1200" kern="12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extLst>
                  <a:ext uri="{0D108BD9-81ED-4DB2-BD59-A6C34878D82A}">
                    <a16:rowId xmlns:a16="http://schemas.microsoft.com/office/drawing/2014/main" val="2287561494"/>
                  </a:ext>
                </a:extLst>
              </a:tr>
              <a:tr h="468223">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3711060830"/>
                  </a:ext>
                </a:extLst>
              </a:tr>
              <a:tr h="1019299">
                <a:tc vMerge="1">
                  <a:txBody>
                    <a:bodyPr/>
                    <a:lstStyle/>
                    <a:p>
                      <a:endParaRPr lang="en-GB"/>
                    </a:p>
                  </a:txBody>
                  <a:tcPr/>
                </a:tc>
                <a:tc vMerge="1">
                  <a:txBody>
                    <a:bodyPr/>
                    <a:lstStyle/>
                    <a:p>
                      <a:endParaRPr lang="en-GB"/>
                    </a:p>
                  </a:txBody>
                  <a:tcPr/>
                </a:tc>
                <a:tc rowSpan="2"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1400" dirty="0" smtClean="0">
                          <a:effectLst/>
                        </a:rPr>
                        <a:t>Children can set questions out in a formal column and subtract without use of fingers i.e. by making use of knowledge of known facts and place value.</a:t>
                      </a: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extLst>
                  <a:ext uri="{0D108BD9-81ED-4DB2-BD59-A6C34878D82A}">
                    <a16:rowId xmlns:a16="http://schemas.microsoft.com/office/drawing/2014/main" val="667277784"/>
                  </a:ext>
                </a:extLst>
              </a:tr>
              <a:tr h="1471009">
                <a:tc grid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359585511"/>
                  </a:ext>
                </a:extLst>
              </a:tr>
            </a:tbl>
          </a:graphicData>
        </a:graphic>
      </p:graphicFrame>
      <p:pic>
        <p:nvPicPr>
          <p:cNvPr id="22" name="Picture 21"/>
          <p:cNvPicPr>
            <a:picLocks noChangeAspect="1"/>
          </p:cNvPicPr>
          <p:nvPr/>
        </p:nvPicPr>
        <p:blipFill>
          <a:blip r:embed="rId3"/>
          <a:stretch>
            <a:fillRect/>
          </a:stretch>
        </p:blipFill>
        <p:spPr>
          <a:xfrm>
            <a:off x="1041565" y="2712704"/>
            <a:ext cx="1199738" cy="761213"/>
          </a:xfrm>
          <a:prstGeom prst="rect">
            <a:avLst/>
          </a:prstGeom>
        </p:spPr>
      </p:pic>
      <p:sp>
        <p:nvSpPr>
          <p:cNvPr id="23" name="TextBox 22"/>
          <p:cNvSpPr txBox="1"/>
          <p:nvPr/>
        </p:nvSpPr>
        <p:spPr>
          <a:xfrm>
            <a:off x="724429" y="2274837"/>
            <a:ext cx="1753988" cy="461665"/>
          </a:xfrm>
          <a:prstGeom prst="rect">
            <a:avLst/>
          </a:prstGeom>
          <a:noFill/>
        </p:spPr>
        <p:txBody>
          <a:bodyPr wrap="square" rtlCol="0">
            <a:spAutoFit/>
          </a:bodyPr>
          <a:lstStyle/>
          <a:p>
            <a:pPr algn="ctr"/>
            <a:r>
              <a:rPr lang="en-GB" sz="1200" dirty="0" smtClean="0"/>
              <a:t>Use base 10 to physically take away</a:t>
            </a:r>
            <a:endParaRPr lang="en-GB" sz="1600" dirty="0"/>
          </a:p>
        </p:txBody>
      </p:sp>
      <p:grpSp>
        <p:nvGrpSpPr>
          <p:cNvPr id="8" name="Group 7"/>
          <p:cNvGrpSpPr/>
          <p:nvPr/>
        </p:nvGrpSpPr>
        <p:grpSpPr>
          <a:xfrm>
            <a:off x="2734761" y="2244777"/>
            <a:ext cx="1882106" cy="1190630"/>
            <a:chOff x="3018253" y="2196834"/>
            <a:chExt cx="2217939" cy="1428296"/>
          </a:xfrm>
        </p:grpSpPr>
        <p:pic>
          <p:nvPicPr>
            <p:cNvPr id="25" name="Picture 24"/>
            <p:cNvPicPr>
              <a:picLocks noChangeAspect="1"/>
            </p:cNvPicPr>
            <p:nvPr/>
          </p:nvPicPr>
          <p:blipFill>
            <a:blip r:embed="rId4"/>
            <a:stretch>
              <a:fillRect/>
            </a:stretch>
          </p:blipFill>
          <p:spPr>
            <a:xfrm>
              <a:off x="3533568" y="2772483"/>
              <a:ext cx="1013148" cy="852647"/>
            </a:xfrm>
            <a:prstGeom prst="rect">
              <a:avLst/>
            </a:prstGeom>
          </p:spPr>
        </p:pic>
        <p:sp>
          <p:nvSpPr>
            <p:cNvPr id="6" name="Rectangle 5"/>
            <p:cNvSpPr/>
            <p:nvPr/>
          </p:nvSpPr>
          <p:spPr>
            <a:xfrm>
              <a:off x="3018253" y="2196834"/>
              <a:ext cx="2217939" cy="553820"/>
            </a:xfrm>
            <a:prstGeom prst="rect">
              <a:avLst/>
            </a:prstGeom>
          </p:spPr>
          <p:txBody>
            <a:bodyPr wrap="square">
              <a:spAutoFit/>
            </a:bodyPr>
            <a:lstStyle/>
            <a:p>
              <a:pPr algn="ctr"/>
              <a:r>
                <a:rPr lang="en-GB" sz="1200" dirty="0"/>
                <a:t>Use base 10 picture to cross out correct amount</a:t>
              </a:r>
            </a:p>
          </p:txBody>
        </p:sp>
      </p:grpSp>
      <p:grpSp>
        <p:nvGrpSpPr>
          <p:cNvPr id="9" name="Group 8"/>
          <p:cNvGrpSpPr/>
          <p:nvPr/>
        </p:nvGrpSpPr>
        <p:grpSpPr>
          <a:xfrm>
            <a:off x="3172049" y="4015854"/>
            <a:ext cx="2240794" cy="778528"/>
            <a:chOff x="3188159" y="4430637"/>
            <a:chExt cx="1598560" cy="547552"/>
          </a:xfrm>
        </p:grpSpPr>
        <p:sp>
          <p:nvSpPr>
            <p:cNvPr id="28" name="Rectangle 27"/>
            <p:cNvSpPr/>
            <p:nvPr/>
          </p:nvSpPr>
          <p:spPr>
            <a:xfrm>
              <a:off x="3194168" y="4430637"/>
              <a:ext cx="1592551" cy="2622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48</a:t>
              </a:r>
              <a:endParaRPr lang="en-GB" dirty="0"/>
            </a:p>
          </p:txBody>
        </p:sp>
        <p:sp>
          <p:nvSpPr>
            <p:cNvPr id="29" name="Rectangle 28"/>
            <p:cNvSpPr/>
            <p:nvPr/>
          </p:nvSpPr>
          <p:spPr>
            <a:xfrm>
              <a:off x="3188159" y="4712146"/>
              <a:ext cx="486978" cy="266043"/>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7</a:t>
              </a:r>
            </a:p>
          </p:txBody>
        </p:sp>
        <p:sp>
          <p:nvSpPr>
            <p:cNvPr id="30" name="Rectangle 29"/>
            <p:cNvSpPr/>
            <p:nvPr/>
          </p:nvSpPr>
          <p:spPr>
            <a:xfrm>
              <a:off x="3675137" y="4713889"/>
              <a:ext cx="1098992" cy="2643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t>
              </a:r>
              <a:endParaRPr lang="en-GB" dirty="0"/>
            </a:p>
          </p:txBody>
        </p:sp>
      </p:grpSp>
      <p:pic>
        <p:nvPicPr>
          <p:cNvPr id="32" name="Picture 31"/>
          <p:cNvPicPr>
            <a:picLocks noChangeAspect="1"/>
          </p:cNvPicPr>
          <p:nvPr/>
        </p:nvPicPr>
        <p:blipFill>
          <a:blip r:embed="rId5"/>
          <a:stretch>
            <a:fillRect/>
          </a:stretch>
        </p:blipFill>
        <p:spPr>
          <a:xfrm>
            <a:off x="1041565" y="3875131"/>
            <a:ext cx="1277191" cy="1265325"/>
          </a:xfrm>
          <a:prstGeom prst="rect">
            <a:avLst/>
          </a:prstGeom>
        </p:spPr>
      </p:pic>
      <p:pic>
        <p:nvPicPr>
          <p:cNvPr id="33" name="Picture 32"/>
          <p:cNvPicPr>
            <a:picLocks noChangeAspect="1"/>
          </p:cNvPicPr>
          <p:nvPr/>
        </p:nvPicPr>
        <p:blipFill rotWithShape="1">
          <a:blip r:embed="rId6"/>
          <a:srcRect l="1" t="33569" r="59096" b="19668"/>
          <a:stretch/>
        </p:blipFill>
        <p:spPr>
          <a:xfrm>
            <a:off x="2478417" y="6151845"/>
            <a:ext cx="2382889" cy="378838"/>
          </a:xfrm>
          <a:prstGeom prst="rect">
            <a:avLst/>
          </a:prstGeom>
        </p:spPr>
      </p:pic>
      <p:sp>
        <p:nvSpPr>
          <p:cNvPr id="34" name="Circular Arrow 33"/>
          <p:cNvSpPr/>
          <p:nvPr/>
        </p:nvSpPr>
        <p:spPr>
          <a:xfrm flipH="1">
            <a:off x="2504694" y="5400292"/>
            <a:ext cx="2256572" cy="1402439"/>
          </a:xfrm>
          <a:prstGeom prst="circularArrow">
            <a:avLst>
              <a:gd name="adj1" fmla="val 12500"/>
              <a:gd name="adj2" fmla="val 1142319"/>
              <a:gd name="adj3" fmla="val 20457681"/>
              <a:gd name="adj4" fmla="val 11001788"/>
              <a:gd name="adj5" fmla="val 125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5" name="TextBox 34"/>
          <p:cNvSpPr txBox="1"/>
          <p:nvPr/>
        </p:nvSpPr>
        <p:spPr>
          <a:xfrm>
            <a:off x="923522" y="5470997"/>
            <a:ext cx="1695829" cy="1231106"/>
          </a:xfrm>
          <a:prstGeom prst="rect">
            <a:avLst/>
          </a:prstGeom>
          <a:noFill/>
        </p:spPr>
        <p:txBody>
          <a:bodyPr wrap="square" rtlCol="0">
            <a:spAutoFit/>
          </a:bodyPr>
          <a:lstStyle/>
          <a:p>
            <a:pPr algn="ctr"/>
            <a:r>
              <a:rPr lang="en-GB" sz="1400" dirty="0"/>
              <a:t>Use number line to make link between 8-7 and 18-7, 28-7 </a:t>
            </a:r>
            <a:r>
              <a:rPr lang="en-GB" sz="1400" dirty="0" err="1"/>
              <a:t>etc</a:t>
            </a:r>
            <a:endParaRPr lang="en-GB" sz="1400" dirty="0"/>
          </a:p>
          <a:p>
            <a:endParaRPr lang="en-GB" dirty="0"/>
          </a:p>
        </p:txBody>
      </p:sp>
    </p:spTree>
    <p:extLst>
      <p:ext uri="{BB962C8B-B14F-4D97-AF65-F5344CB8AC3E}">
        <p14:creationId xmlns:p14="http://schemas.microsoft.com/office/powerpoint/2010/main" val="9447509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2646647346"/>
              </p:ext>
            </p:extLst>
          </p:nvPr>
        </p:nvGraphicFramePr>
        <p:xfrm>
          <a:off x="385009" y="546101"/>
          <a:ext cx="11617696" cy="6147330"/>
        </p:xfrm>
        <a:graphic>
          <a:graphicData uri="http://schemas.openxmlformats.org/drawingml/2006/table">
            <a:tbl>
              <a:tblPr firstRow="1" bandRow="1">
                <a:tableStyleId>{5940675A-B579-460E-94D1-54222C63F5DA}</a:tableStyleId>
              </a:tblPr>
              <a:tblGrid>
                <a:gridCol w="2613260">
                  <a:extLst>
                    <a:ext uri="{9D8B030D-6E8A-4147-A177-3AD203B41FA5}">
                      <a16:colId xmlns:a16="http://schemas.microsoft.com/office/drawing/2014/main" val="3199054702"/>
                    </a:ext>
                  </a:extLst>
                </a:gridCol>
                <a:gridCol w="2613260">
                  <a:extLst>
                    <a:ext uri="{9D8B030D-6E8A-4147-A177-3AD203B41FA5}">
                      <a16:colId xmlns:a16="http://schemas.microsoft.com/office/drawing/2014/main" val="2110210404"/>
                    </a:ext>
                  </a:extLst>
                </a:gridCol>
                <a:gridCol w="1482290">
                  <a:extLst>
                    <a:ext uri="{9D8B030D-6E8A-4147-A177-3AD203B41FA5}">
                      <a16:colId xmlns:a16="http://schemas.microsoft.com/office/drawing/2014/main" val="2077920090"/>
                    </a:ext>
                  </a:extLst>
                </a:gridCol>
                <a:gridCol w="4908886">
                  <a:extLst>
                    <a:ext uri="{9D8B030D-6E8A-4147-A177-3AD203B41FA5}">
                      <a16:colId xmlns:a16="http://schemas.microsoft.com/office/drawing/2014/main" val="1160396673"/>
                    </a:ext>
                  </a:extLst>
                </a:gridCol>
              </a:tblGrid>
              <a:tr h="370840">
                <a:tc gridSpan="3">
                  <a:txBody>
                    <a:bodyPr/>
                    <a:lstStyle/>
                    <a:p>
                      <a:pPr marL="586740" indent="-226695">
                        <a:lnSpc>
                          <a:spcPct val="120000"/>
                        </a:lnSpc>
                        <a:spcAft>
                          <a:spcPts val="300"/>
                        </a:spcAft>
                        <a:tabLst>
                          <a:tab pos="586740" algn="l"/>
                          <a:tab pos="457200" algn="l"/>
                        </a:tabLst>
                      </a:pPr>
                      <a:r>
                        <a:rPr lang="en-GB" sz="1800" dirty="0">
                          <a:effectLst/>
                        </a:rPr>
                        <a:t>NC </a:t>
                      </a:r>
                      <a:r>
                        <a:rPr lang="en-GB" sz="1800" dirty="0" smtClean="0">
                          <a:effectLst/>
                        </a:rPr>
                        <a:t>Objective</a:t>
                      </a:r>
                      <a:r>
                        <a:rPr lang="en-GB" sz="1800" dirty="0">
                          <a:effectLst/>
                        </a:rPr>
                        <a:t>:</a:t>
                      </a:r>
                      <a:r>
                        <a:rPr lang="en-GB" sz="1800" kern="1200" dirty="0">
                          <a:effectLst/>
                        </a:rPr>
                        <a:t> </a:t>
                      </a:r>
                      <a:r>
                        <a:rPr lang="en-GB" sz="1400" dirty="0" smtClean="0">
                          <a:effectLst/>
                        </a:rPr>
                        <a:t>using concrete objects and pictorial representations, including those involving numbers, quantities and measures applying their increasing knowledge of mental and written methods</a:t>
                      </a:r>
                      <a:endParaRPr lang="en-GB" sz="1400" b="0" dirty="0" smtClean="0">
                        <a:solidFill>
                          <a:schemeClr val="tx1"/>
                        </a:solidFill>
                        <a:effectLst/>
                      </a:endParaRP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t>Small Step:  </a:t>
                      </a:r>
                      <a:r>
                        <a:rPr kumimoji="0" lang="en-GB" sz="1800" u="none" strike="noStrike" kern="1200" cap="none" spc="0" normalizeH="0" baseline="0" noProof="0" dirty="0" smtClean="0">
                          <a:ln>
                            <a:noFill/>
                          </a:ln>
                          <a:effectLst/>
                          <a:uLnTx/>
                          <a:uFillTx/>
                        </a:rPr>
                        <a:t>TO – TO no exchanging</a:t>
                      </a:r>
                      <a:endParaRPr kumimoji="0" lang="en-GB" sz="1800" b="0" i="0" u="none" strike="noStrike" kern="1200" cap="none" spc="0" normalizeH="0" baseline="0" noProof="0" dirty="0" smtClean="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608378007"/>
                  </a:ext>
                </a:extLst>
              </a:tr>
              <a:tr h="370840">
                <a:tc gridSpan="4">
                  <a:txBody>
                    <a:bodyPr/>
                    <a:lstStyle/>
                    <a:p>
                      <a:r>
                        <a:rPr lang="en-GB" sz="1800" dirty="0" smtClean="0">
                          <a:effectLst/>
                        </a:rPr>
                        <a:t>Vocabulary:  </a:t>
                      </a:r>
                      <a:r>
                        <a:rPr lang="en-US" sz="1400" dirty="0" smtClean="0"/>
                        <a:t>take away less than  the difference  subtract minus  fewer  decrease</a:t>
                      </a:r>
                      <a:endParaRPr lang="en-GB" sz="2400" dirty="0" smtClean="0"/>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410187">
                <a:tc>
                  <a:txBody>
                    <a:bodyPr/>
                    <a:lstStyle/>
                    <a:p>
                      <a:pPr>
                        <a:lnSpc>
                          <a:spcPct val="107000"/>
                        </a:lnSpc>
                        <a:spcAft>
                          <a:spcPts val="0"/>
                        </a:spcAft>
                      </a:pPr>
                      <a:r>
                        <a:rPr lang="en-GB" sz="1800" dirty="0" smtClean="0">
                          <a:effectLst/>
                        </a:rPr>
                        <a:t>Representations</a:t>
                      </a: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gridSpan="2">
                  <a:txBody>
                    <a:bodyPr/>
                    <a:lstStyle/>
                    <a:p>
                      <a:pPr>
                        <a:lnSpc>
                          <a:spcPct val="107000"/>
                        </a:lnSpc>
                        <a:spcAft>
                          <a:spcPts val="0"/>
                        </a:spcAft>
                      </a:pPr>
                      <a:r>
                        <a:rPr lang="en-GB" sz="1800" dirty="0" smtClean="0">
                          <a:effectLst/>
                        </a:rPr>
                        <a:t>Misconceptions</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800" kern="1200" dirty="0" smtClean="0">
                          <a:effectLst/>
                        </a:rPr>
                        <a:t>Pupils sometimes begin subtracting with the left hand column first.</a:t>
                      </a:r>
                    </a:p>
                    <a:p>
                      <a:endParaRPr lang="en-GB" sz="1600" kern="1200" dirty="0" smtClean="0">
                        <a:effectLst/>
                      </a:endParaRPr>
                    </a:p>
                    <a:p>
                      <a:r>
                        <a:rPr lang="en-GB" sz="1800" kern="1200" dirty="0" smtClean="0">
                          <a:effectLst/>
                        </a:rPr>
                        <a:t>Misconceptions occur when pupils (and teachers) use inaccurate language.</a:t>
                      </a:r>
                    </a:p>
                    <a:p>
                      <a:r>
                        <a:rPr lang="en-GB" sz="1800" kern="1200" dirty="0" smtClean="0">
                          <a:effectLst/>
                        </a:rPr>
                        <a:t>e.g. 27  -</a:t>
                      </a:r>
                    </a:p>
                    <a:p>
                      <a:r>
                        <a:rPr lang="en-GB" sz="1800" kern="1200" dirty="0" smtClean="0">
                          <a:effectLst/>
                        </a:rPr>
                        <a:t>       15</a:t>
                      </a:r>
                    </a:p>
                    <a:p>
                      <a:r>
                        <a:rPr lang="en-GB" sz="1800" kern="1200" dirty="0" smtClean="0">
                          <a:effectLst/>
                        </a:rPr>
                        <a:t>When talking about 20 – 10 they may refer to it as 2 – 1.</a:t>
                      </a:r>
                      <a:endParaRPr lang="en-GB" sz="1800" kern="1200" dirty="0" smtClean="0">
                        <a:solidFill>
                          <a:schemeClr val="tx1"/>
                        </a:solidFill>
                        <a:effectLst/>
                        <a:latin typeface="+mn-lt"/>
                        <a:ea typeface="+mn-ea"/>
                        <a:cs typeface="+mn-cs"/>
                      </a:endParaRPr>
                    </a:p>
                  </a:txBody>
                  <a:tcPr marL="68580" marR="68580" marT="0" marB="0"/>
                </a:tc>
                <a:tc rowSpan="2" hMerge="1">
                  <a:txBody>
                    <a:bodyPr/>
                    <a:lstStyle/>
                    <a:p>
                      <a:endParaRPr lang="en-GB"/>
                    </a:p>
                  </a:txBody>
                  <a:tcPr/>
                </a:tc>
                <a:extLst>
                  <a:ext uri="{0D108BD9-81ED-4DB2-BD59-A6C34878D82A}">
                    <a16:rowId xmlns:a16="http://schemas.microsoft.com/office/drawing/2014/main" val="2287561494"/>
                  </a:ext>
                </a:extLst>
              </a:tr>
              <a:tr h="792247">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2813674155"/>
                  </a:ext>
                </a:extLst>
              </a:tr>
              <a:tr h="672296">
                <a:tc vMerge="1">
                  <a:txBody>
                    <a:bodyPr/>
                    <a:lstStyle/>
                    <a:p>
                      <a:endParaRPr lang="en-GB"/>
                    </a:p>
                  </a:txBody>
                  <a:tcPr/>
                </a:tc>
                <a:tc vMerge="1">
                  <a:txBody>
                    <a:bodyPr/>
                    <a:lstStyle/>
                    <a:p>
                      <a:endParaRPr lang="en-GB"/>
                    </a:p>
                  </a:txBody>
                  <a:tcPr/>
                </a:tc>
                <a:tc rowSpan="2"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r>
                        <a:rPr lang="en-GB" sz="1400" dirty="0" smtClean="0">
                          <a:effectLst/>
                        </a:rPr>
                        <a:t>Children can set questions out in a formal column and subtract without use of fingers i.e. by making use of knowledge of known facts and place value.</a:t>
                      </a: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extLst>
                  <a:ext uri="{0D108BD9-81ED-4DB2-BD59-A6C34878D82A}">
                    <a16:rowId xmlns:a16="http://schemas.microsoft.com/office/drawing/2014/main" val="667277784"/>
                  </a:ext>
                </a:extLst>
              </a:tr>
              <a:tr h="1437365">
                <a:tc grid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1825687240"/>
                  </a:ext>
                </a:extLst>
              </a:tr>
            </a:tbl>
          </a:graphicData>
        </a:graphic>
      </p:graphicFrame>
      <p:pic>
        <p:nvPicPr>
          <p:cNvPr id="22" name="Picture 21"/>
          <p:cNvPicPr>
            <a:picLocks noChangeAspect="1"/>
          </p:cNvPicPr>
          <p:nvPr/>
        </p:nvPicPr>
        <p:blipFill>
          <a:blip r:embed="rId3"/>
          <a:stretch>
            <a:fillRect/>
          </a:stretch>
        </p:blipFill>
        <p:spPr>
          <a:xfrm>
            <a:off x="1041565" y="2712704"/>
            <a:ext cx="1199738" cy="761213"/>
          </a:xfrm>
          <a:prstGeom prst="rect">
            <a:avLst/>
          </a:prstGeom>
        </p:spPr>
      </p:pic>
      <p:sp>
        <p:nvSpPr>
          <p:cNvPr id="23" name="TextBox 22"/>
          <p:cNvSpPr txBox="1"/>
          <p:nvPr/>
        </p:nvSpPr>
        <p:spPr>
          <a:xfrm>
            <a:off x="724429" y="2274837"/>
            <a:ext cx="1753988" cy="461665"/>
          </a:xfrm>
          <a:prstGeom prst="rect">
            <a:avLst/>
          </a:prstGeom>
          <a:noFill/>
        </p:spPr>
        <p:txBody>
          <a:bodyPr wrap="square" rtlCol="0">
            <a:spAutoFit/>
          </a:bodyPr>
          <a:lstStyle/>
          <a:p>
            <a:pPr algn="ctr"/>
            <a:r>
              <a:rPr lang="en-GB" sz="1200" dirty="0" smtClean="0"/>
              <a:t>Use base 10 to physically take away</a:t>
            </a:r>
            <a:endParaRPr lang="en-GB" sz="1600" dirty="0"/>
          </a:p>
        </p:txBody>
      </p:sp>
      <p:grpSp>
        <p:nvGrpSpPr>
          <p:cNvPr id="8" name="Group 7"/>
          <p:cNvGrpSpPr/>
          <p:nvPr/>
        </p:nvGrpSpPr>
        <p:grpSpPr>
          <a:xfrm>
            <a:off x="3459770" y="1902680"/>
            <a:ext cx="1882106" cy="1190630"/>
            <a:chOff x="3018253" y="2196834"/>
            <a:chExt cx="2217939" cy="1428296"/>
          </a:xfrm>
        </p:grpSpPr>
        <p:pic>
          <p:nvPicPr>
            <p:cNvPr id="25" name="Picture 24"/>
            <p:cNvPicPr>
              <a:picLocks noChangeAspect="1"/>
            </p:cNvPicPr>
            <p:nvPr/>
          </p:nvPicPr>
          <p:blipFill>
            <a:blip r:embed="rId4"/>
            <a:stretch>
              <a:fillRect/>
            </a:stretch>
          </p:blipFill>
          <p:spPr>
            <a:xfrm>
              <a:off x="3533568" y="2772483"/>
              <a:ext cx="1013148" cy="852647"/>
            </a:xfrm>
            <a:prstGeom prst="rect">
              <a:avLst/>
            </a:prstGeom>
          </p:spPr>
        </p:pic>
        <p:sp>
          <p:nvSpPr>
            <p:cNvPr id="6" name="Rectangle 5"/>
            <p:cNvSpPr/>
            <p:nvPr/>
          </p:nvSpPr>
          <p:spPr>
            <a:xfrm>
              <a:off x="3018253" y="2196834"/>
              <a:ext cx="2217939" cy="553820"/>
            </a:xfrm>
            <a:prstGeom prst="rect">
              <a:avLst/>
            </a:prstGeom>
          </p:spPr>
          <p:txBody>
            <a:bodyPr wrap="square">
              <a:spAutoFit/>
            </a:bodyPr>
            <a:lstStyle/>
            <a:p>
              <a:pPr algn="ctr"/>
              <a:r>
                <a:rPr lang="en-GB" sz="1200" dirty="0"/>
                <a:t>Use base 10 picture to cross out correct amount</a:t>
              </a:r>
            </a:p>
          </p:txBody>
        </p:sp>
      </p:grpSp>
      <p:grpSp>
        <p:nvGrpSpPr>
          <p:cNvPr id="9" name="Group 8"/>
          <p:cNvGrpSpPr/>
          <p:nvPr/>
        </p:nvGrpSpPr>
        <p:grpSpPr>
          <a:xfrm>
            <a:off x="3169562" y="4038738"/>
            <a:ext cx="2172314" cy="884427"/>
            <a:chOff x="3188159" y="4430637"/>
            <a:chExt cx="1598560" cy="547553"/>
          </a:xfrm>
        </p:grpSpPr>
        <p:sp>
          <p:nvSpPr>
            <p:cNvPr id="28" name="Rectangle 27"/>
            <p:cNvSpPr/>
            <p:nvPr/>
          </p:nvSpPr>
          <p:spPr>
            <a:xfrm>
              <a:off x="3194168" y="4430637"/>
              <a:ext cx="1592551" cy="2622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48</a:t>
              </a:r>
              <a:endParaRPr lang="en-GB" dirty="0"/>
            </a:p>
          </p:txBody>
        </p:sp>
        <p:sp>
          <p:nvSpPr>
            <p:cNvPr id="29" name="Rectangle 28"/>
            <p:cNvSpPr/>
            <p:nvPr/>
          </p:nvSpPr>
          <p:spPr>
            <a:xfrm>
              <a:off x="3188159" y="4712146"/>
              <a:ext cx="486978" cy="266044"/>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7</a:t>
              </a:r>
            </a:p>
          </p:txBody>
        </p:sp>
        <p:sp>
          <p:nvSpPr>
            <p:cNvPr id="30" name="Rectangle 29"/>
            <p:cNvSpPr/>
            <p:nvPr/>
          </p:nvSpPr>
          <p:spPr>
            <a:xfrm>
              <a:off x="3675137" y="4713889"/>
              <a:ext cx="1098992" cy="2643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t>
              </a:r>
              <a:endParaRPr lang="en-GB" dirty="0"/>
            </a:p>
          </p:txBody>
        </p:sp>
      </p:grpSp>
      <p:pic>
        <p:nvPicPr>
          <p:cNvPr id="32" name="Picture 31"/>
          <p:cNvPicPr>
            <a:picLocks noChangeAspect="1"/>
          </p:cNvPicPr>
          <p:nvPr/>
        </p:nvPicPr>
        <p:blipFill>
          <a:blip r:embed="rId5"/>
          <a:stretch>
            <a:fillRect/>
          </a:stretch>
        </p:blipFill>
        <p:spPr>
          <a:xfrm>
            <a:off x="1002838" y="3860993"/>
            <a:ext cx="1277191" cy="1265325"/>
          </a:xfrm>
          <a:prstGeom prst="rect">
            <a:avLst/>
          </a:prstGeom>
        </p:spPr>
      </p:pic>
      <p:pic>
        <p:nvPicPr>
          <p:cNvPr id="33" name="Picture 32"/>
          <p:cNvPicPr>
            <a:picLocks noChangeAspect="1"/>
          </p:cNvPicPr>
          <p:nvPr/>
        </p:nvPicPr>
        <p:blipFill rotWithShape="1">
          <a:blip r:embed="rId6"/>
          <a:srcRect l="1" t="33569" r="59096" b="19668"/>
          <a:stretch/>
        </p:blipFill>
        <p:spPr>
          <a:xfrm>
            <a:off x="1853506" y="5948540"/>
            <a:ext cx="2382889" cy="378838"/>
          </a:xfrm>
          <a:prstGeom prst="rect">
            <a:avLst/>
          </a:prstGeom>
        </p:spPr>
      </p:pic>
      <p:sp>
        <p:nvSpPr>
          <p:cNvPr id="34" name="Circular Arrow 33"/>
          <p:cNvSpPr/>
          <p:nvPr/>
        </p:nvSpPr>
        <p:spPr>
          <a:xfrm flipH="1">
            <a:off x="1916665" y="5197023"/>
            <a:ext cx="2256572" cy="1402439"/>
          </a:xfrm>
          <a:prstGeom prst="circularArrow">
            <a:avLst>
              <a:gd name="adj1" fmla="val 12500"/>
              <a:gd name="adj2" fmla="val 1142319"/>
              <a:gd name="adj3" fmla="val 20457681"/>
              <a:gd name="adj4" fmla="val 11001788"/>
              <a:gd name="adj5" fmla="val 125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5" name="TextBox 34"/>
          <p:cNvSpPr txBox="1"/>
          <p:nvPr/>
        </p:nvSpPr>
        <p:spPr>
          <a:xfrm>
            <a:off x="271343" y="5264164"/>
            <a:ext cx="1695829" cy="1231106"/>
          </a:xfrm>
          <a:prstGeom prst="rect">
            <a:avLst/>
          </a:prstGeom>
          <a:noFill/>
        </p:spPr>
        <p:txBody>
          <a:bodyPr wrap="square" rtlCol="0">
            <a:spAutoFit/>
          </a:bodyPr>
          <a:lstStyle/>
          <a:p>
            <a:pPr algn="ctr"/>
            <a:r>
              <a:rPr lang="en-GB" sz="1400" dirty="0"/>
              <a:t>Use number line to make link between 8-7 and 18-7, 28-7 </a:t>
            </a:r>
            <a:r>
              <a:rPr lang="en-GB" sz="1400" dirty="0" err="1"/>
              <a:t>etc</a:t>
            </a:r>
            <a:endParaRPr lang="en-GB" sz="1400" dirty="0"/>
          </a:p>
          <a:p>
            <a:endParaRPr lang="en-GB" dirty="0"/>
          </a:p>
        </p:txBody>
      </p:sp>
    </p:spTree>
    <p:extLst>
      <p:ext uri="{BB962C8B-B14F-4D97-AF65-F5344CB8AC3E}">
        <p14:creationId xmlns:p14="http://schemas.microsoft.com/office/powerpoint/2010/main" val="428885875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2203118905"/>
              </p:ext>
            </p:extLst>
          </p:nvPr>
        </p:nvGraphicFramePr>
        <p:xfrm>
          <a:off x="385009" y="546101"/>
          <a:ext cx="11617696" cy="5845332"/>
        </p:xfrm>
        <a:graphic>
          <a:graphicData uri="http://schemas.openxmlformats.org/drawingml/2006/table">
            <a:tbl>
              <a:tblPr firstRow="1" bandRow="1">
                <a:tableStyleId>{5940675A-B579-460E-94D1-54222C63F5DA}</a:tableStyleId>
              </a:tblPr>
              <a:tblGrid>
                <a:gridCol w="2613260">
                  <a:extLst>
                    <a:ext uri="{9D8B030D-6E8A-4147-A177-3AD203B41FA5}">
                      <a16:colId xmlns:a16="http://schemas.microsoft.com/office/drawing/2014/main" val="3199054702"/>
                    </a:ext>
                  </a:extLst>
                </a:gridCol>
                <a:gridCol w="2613260">
                  <a:extLst>
                    <a:ext uri="{9D8B030D-6E8A-4147-A177-3AD203B41FA5}">
                      <a16:colId xmlns:a16="http://schemas.microsoft.com/office/drawing/2014/main" val="1220905370"/>
                    </a:ext>
                  </a:extLst>
                </a:gridCol>
                <a:gridCol w="1482290">
                  <a:extLst>
                    <a:ext uri="{9D8B030D-6E8A-4147-A177-3AD203B41FA5}">
                      <a16:colId xmlns:a16="http://schemas.microsoft.com/office/drawing/2014/main" val="2077920090"/>
                    </a:ext>
                  </a:extLst>
                </a:gridCol>
                <a:gridCol w="4908886">
                  <a:extLst>
                    <a:ext uri="{9D8B030D-6E8A-4147-A177-3AD203B41FA5}">
                      <a16:colId xmlns:a16="http://schemas.microsoft.com/office/drawing/2014/main" val="1160396673"/>
                    </a:ext>
                  </a:extLst>
                </a:gridCol>
              </a:tblGrid>
              <a:tr h="370840">
                <a:tc gridSpan="3">
                  <a:txBody>
                    <a:bodyPr/>
                    <a:lstStyle/>
                    <a:p>
                      <a:pPr marL="586740" indent="-226695">
                        <a:lnSpc>
                          <a:spcPct val="120000"/>
                        </a:lnSpc>
                        <a:spcAft>
                          <a:spcPts val="300"/>
                        </a:spcAft>
                        <a:tabLst>
                          <a:tab pos="586740" algn="l"/>
                          <a:tab pos="457200" algn="l"/>
                        </a:tabLst>
                      </a:pPr>
                      <a:r>
                        <a:rPr lang="en-GB" sz="1800" dirty="0">
                          <a:effectLst/>
                        </a:rPr>
                        <a:t>NC </a:t>
                      </a:r>
                      <a:r>
                        <a:rPr lang="en-GB" sz="1800" dirty="0" smtClean="0">
                          <a:effectLst/>
                        </a:rPr>
                        <a:t>Objective</a:t>
                      </a:r>
                      <a:r>
                        <a:rPr lang="en-GB" sz="1800" dirty="0">
                          <a:effectLst/>
                        </a:rPr>
                        <a:t>:</a:t>
                      </a:r>
                      <a:r>
                        <a:rPr lang="en-GB" sz="1800" kern="1200" dirty="0">
                          <a:effectLst/>
                        </a:rPr>
                        <a:t> </a:t>
                      </a:r>
                      <a:r>
                        <a:rPr lang="en-GB" sz="1400" dirty="0" smtClean="0">
                          <a:effectLst/>
                        </a:rPr>
                        <a:t>using concrete objects and pictorial representations, including those involving numbers, quantities and measures applying their increasing knowledge of mental and written methods</a:t>
                      </a:r>
                      <a:endParaRPr lang="en-GB" sz="1400" b="0" dirty="0" smtClean="0">
                        <a:solidFill>
                          <a:schemeClr val="tx1"/>
                        </a:solidFill>
                        <a:effectLst/>
                      </a:endParaRP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t>Small Step:  </a:t>
                      </a:r>
                      <a:r>
                        <a:rPr kumimoji="0" lang="en-GB" sz="1800" u="none" strike="noStrike" kern="1200" cap="none" spc="0" normalizeH="0" baseline="0" noProof="0" dirty="0" smtClean="0">
                          <a:ln>
                            <a:noFill/>
                          </a:ln>
                          <a:effectLst/>
                          <a:uLnTx/>
                          <a:uFillTx/>
                        </a:rPr>
                        <a:t>TO – TO exchanging</a:t>
                      </a:r>
                      <a:endParaRPr kumimoji="0" lang="en-GB" sz="1800" b="0" i="0" u="none" strike="noStrike" kern="1200" cap="none" spc="0" normalizeH="0" baseline="0" noProof="0" dirty="0" smtClean="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608378007"/>
                  </a:ext>
                </a:extLst>
              </a:tr>
              <a:tr h="370840">
                <a:tc gridSpan="4">
                  <a:txBody>
                    <a:bodyPr/>
                    <a:lstStyle/>
                    <a:p>
                      <a:r>
                        <a:rPr lang="en-GB" sz="1800" dirty="0" smtClean="0">
                          <a:effectLst/>
                        </a:rPr>
                        <a:t>Vocabulary:  </a:t>
                      </a:r>
                      <a:r>
                        <a:rPr lang="en-US" sz="1400" dirty="0" smtClean="0"/>
                        <a:t>take away less than  the difference  subtract minus  fewer  decrease</a:t>
                      </a:r>
                      <a:endParaRPr lang="en-GB" sz="2400" dirty="0" smtClean="0"/>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516444">
                <a:tc rowSpan="3">
                  <a:txBody>
                    <a:bodyPr/>
                    <a:lstStyle/>
                    <a:p>
                      <a:pPr>
                        <a:lnSpc>
                          <a:spcPct val="107000"/>
                        </a:lnSpc>
                        <a:spcAft>
                          <a:spcPts val="0"/>
                        </a:spcAft>
                      </a:pPr>
                      <a:r>
                        <a:rPr lang="en-GB" sz="1800" dirty="0" smtClean="0">
                          <a:effectLst/>
                        </a:rPr>
                        <a:t>Representations</a:t>
                      </a: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gridSpan="2">
                  <a:txBody>
                    <a:bodyPr/>
                    <a:lstStyle/>
                    <a:p>
                      <a:pPr>
                        <a:lnSpc>
                          <a:spcPct val="107000"/>
                        </a:lnSpc>
                        <a:spcAft>
                          <a:spcPts val="0"/>
                        </a:spcAft>
                      </a:pPr>
                      <a:r>
                        <a:rPr lang="en-GB" sz="1800" dirty="0" smtClean="0">
                          <a:effectLst/>
                        </a:rPr>
                        <a:t>Misconceptions</a:t>
                      </a:r>
                    </a:p>
                    <a:p>
                      <a:r>
                        <a:rPr lang="en-GB" sz="1800" kern="1200" dirty="0" smtClean="0">
                          <a:effectLst/>
                        </a:rPr>
                        <a:t>In tens and units and other formal vertical subtraction calculations, children sometimes take the smaller unit number from the larger, regardless of whether it is part of the larger or smaller number.</a:t>
                      </a:r>
                    </a:p>
                    <a:p>
                      <a:r>
                        <a:rPr lang="en-GB" sz="1800" kern="1200" dirty="0" smtClean="0">
                          <a:effectLst/>
                        </a:rPr>
                        <a:t>e.g.  45  -</a:t>
                      </a:r>
                    </a:p>
                    <a:p>
                      <a:r>
                        <a:rPr lang="en-GB" sz="1800" kern="1200" dirty="0" smtClean="0">
                          <a:effectLst/>
                        </a:rPr>
                        <a:t>        </a:t>
                      </a:r>
                      <a:r>
                        <a:rPr lang="en-GB" sz="1800" u="sng" kern="1200" dirty="0" smtClean="0">
                          <a:effectLst/>
                        </a:rPr>
                        <a:t>37 </a:t>
                      </a:r>
                      <a:endParaRPr lang="en-GB" sz="1800" kern="1200" dirty="0" smtClean="0">
                        <a:effectLst/>
                      </a:endParaRPr>
                    </a:p>
                    <a:p>
                      <a:r>
                        <a:rPr lang="en-GB" sz="1800" kern="1200" dirty="0" smtClean="0">
                          <a:effectLst/>
                        </a:rPr>
                        <a:t>        12</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extLst>
                  <a:ext uri="{0D108BD9-81ED-4DB2-BD59-A6C34878D82A}">
                    <a16:rowId xmlns:a16="http://schemas.microsoft.com/office/drawing/2014/main" val="2287561494"/>
                  </a:ext>
                </a:extLst>
              </a:tr>
              <a:tr h="452495">
                <a:tc vMerge="1">
                  <a:txBody>
                    <a:bodyPr/>
                    <a:lstStyle/>
                    <a:p>
                      <a:endParaRPr lang="en-GB"/>
                    </a:p>
                  </a:txBody>
                  <a:tcPr/>
                </a:tc>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2968826331"/>
                  </a:ext>
                </a:extLst>
              </a:tr>
              <a:tr h="184503">
                <a:tc vMerge="1">
                  <a:txBody>
                    <a:bodyPr/>
                    <a:lstStyle/>
                    <a:p>
                      <a:endParaRPr lang="en-GB"/>
                    </a:p>
                  </a:txBody>
                  <a:tcPr/>
                </a:tc>
                <a:tc vMerge="1">
                  <a:txBody>
                    <a:bodyPr/>
                    <a:lstStyle/>
                    <a:p>
                      <a:endParaRPr lang="en-GB"/>
                    </a:p>
                  </a:txBody>
                  <a:tcPr/>
                </a:tc>
                <a:tc rowSpan="2"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extLst>
                  <a:ext uri="{0D108BD9-81ED-4DB2-BD59-A6C34878D82A}">
                    <a16:rowId xmlns:a16="http://schemas.microsoft.com/office/drawing/2014/main" val="667277784"/>
                  </a:ext>
                </a:extLst>
              </a:tr>
              <a:tr h="2153441">
                <a:tc>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4273495829"/>
                  </a:ext>
                </a:extLst>
              </a:tr>
            </a:tbl>
          </a:graphicData>
        </a:graphic>
      </p:graphicFrame>
      <p:grpSp>
        <p:nvGrpSpPr>
          <p:cNvPr id="8" name="Group 7"/>
          <p:cNvGrpSpPr/>
          <p:nvPr/>
        </p:nvGrpSpPr>
        <p:grpSpPr>
          <a:xfrm>
            <a:off x="3432352" y="1901188"/>
            <a:ext cx="1882106" cy="1258552"/>
            <a:chOff x="3653446" y="1814176"/>
            <a:chExt cx="2217939" cy="1509776"/>
          </a:xfrm>
        </p:grpSpPr>
        <p:pic>
          <p:nvPicPr>
            <p:cNvPr id="25" name="Picture 24"/>
            <p:cNvPicPr>
              <a:picLocks noChangeAspect="1"/>
            </p:cNvPicPr>
            <p:nvPr/>
          </p:nvPicPr>
          <p:blipFill>
            <a:blip r:embed="rId3"/>
            <a:stretch>
              <a:fillRect/>
            </a:stretch>
          </p:blipFill>
          <p:spPr>
            <a:xfrm>
              <a:off x="4145847" y="2471305"/>
              <a:ext cx="1013148" cy="852647"/>
            </a:xfrm>
            <a:prstGeom prst="rect">
              <a:avLst/>
            </a:prstGeom>
          </p:spPr>
        </p:pic>
        <p:sp>
          <p:nvSpPr>
            <p:cNvPr id="6" name="Rectangle 5"/>
            <p:cNvSpPr/>
            <p:nvPr/>
          </p:nvSpPr>
          <p:spPr>
            <a:xfrm>
              <a:off x="3653446" y="1814176"/>
              <a:ext cx="2217939" cy="553820"/>
            </a:xfrm>
            <a:prstGeom prst="rect">
              <a:avLst/>
            </a:prstGeom>
          </p:spPr>
          <p:txBody>
            <a:bodyPr wrap="square">
              <a:spAutoFit/>
            </a:bodyPr>
            <a:lstStyle/>
            <a:p>
              <a:pPr algn="ctr"/>
              <a:r>
                <a:rPr lang="en-GB" sz="1200" dirty="0"/>
                <a:t>Use base 10 picture to cross out correct amount</a:t>
              </a:r>
            </a:p>
          </p:txBody>
        </p:sp>
      </p:grpSp>
      <p:grpSp>
        <p:nvGrpSpPr>
          <p:cNvPr id="9" name="Group 8"/>
          <p:cNvGrpSpPr/>
          <p:nvPr/>
        </p:nvGrpSpPr>
        <p:grpSpPr>
          <a:xfrm>
            <a:off x="3325777" y="3435458"/>
            <a:ext cx="2095255" cy="732055"/>
            <a:chOff x="3188159" y="4394137"/>
            <a:chExt cx="1598560" cy="555244"/>
          </a:xfrm>
        </p:grpSpPr>
        <p:sp>
          <p:nvSpPr>
            <p:cNvPr id="28" name="Rectangle 27"/>
            <p:cNvSpPr/>
            <p:nvPr/>
          </p:nvSpPr>
          <p:spPr>
            <a:xfrm>
              <a:off x="3194168" y="4394137"/>
              <a:ext cx="1592551" cy="2622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41</a:t>
              </a:r>
              <a:endParaRPr lang="en-GB" dirty="0"/>
            </a:p>
          </p:txBody>
        </p:sp>
        <p:sp>
          <p:nvSpPr>
            <p:cNvPr id="29" name="Rectangle 28"/>
            <p:cNvSpPr/>
            <p:nvPr/>
          </p:nvSpPr>
          <p:spPr>
            <a:xfrm>
              <a:off x="3188159" y="4668343"/>
              <a:ext cx="486978" cy="281038"/>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26</a:t>
              </a:r>
              <a:endParaRPr lang="en-GB" dirty="0"/>
            </a:p>
          </p:txBody>
        </p:sp>
        <p:sp>
          <p:nvSpPr>
            <p:cNvPr id="30" name="Rectangle 29"/>
            <p:cNvSpPr/>
            <p:nvPr/>
          </p:nvSpPr>
          <p:spPr>
            <a:xfrm>
              <a:off x="3675137" y="4670085"/>
              <a:ext cx="1098992" cy="2643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t>
              </a:r>
              <a:endParaRPr lang="en-GB" dirty="0"/>
            </a:p>
          </p:txBody>
        </p:sp>
      </p:grpSp>
      <p:grpSp>
        <p:nvGrpSpPr>
          <p:cNvPr id="7" name="Group 6"/>
          <p:cNvGrpSpPr/>
          <p:nvPr/>
        </p:nvGrpSpPr>
        <p:grpSpPr>
          <a:xfrm>
            <a:off x="565696" y="4418662"/>
            <a:ext cx="2021276" cy="1684436"/>
            <a:chOff x="9522691" y="4666386"/>
            <a:chExt cx="2070452" cy="1555806"/>
          </a:xfrm>
        </p:grpSpPr>
        <p:sp>
          <p:nvSpPr>
            <p:cNvPr id="36" name="TextBox 35"/>
            <p:cNvSpPr txBox="1"/>
            <p:nvPr/>
          </p:nvSpPr>
          <p:spPr>
            <a:xfrm>
              <a:off x="9522691" y="4666386"/>
              <a:ext cx="2070452" cy="346653"/>
            </a:xfrm>
            <a:prstGeom prst="rect">
              <a:avLst/>
            </a:prstGeom>
            <a:noFill/>
          </p:spPr>
          <p:txBody>
            <a:bodyPr wrap="square" rtlCol="0">
              <a:spAutoFit/>
            </a:bodyPr>
            <a:lstStyle/>
            <a:p>
              <a:pPr lvl="0" algn="ctr"/>
              <a:endParaRPr lang="en-US" sz="1200" dirty="0">
                <a:solidFill>
                  <a:prstClr val="black"/>
                </a:solidFill>
              </a:endParaRPr>
            </a:p>
          </p:txBody>
        </p:sp>
        <p:pic>
          <p:nvPicPr>
            <p:cNvPr id="37" name="Picture 36"/>
            <p:cNvPicPr>
              <a:picLocks noChangeAspect="1"/>
            </p:cNvPicPr>
            <p:nvPr/>
          </p:nvPicPr>
          <p:blipFill>
            <a:blip r:embed="rId4"/>
            <a:stretch>
              <a:fillRect/>
            </a:stretch>
          </p:blipFill>
          <p:spPr>
            <a:xfrm>
              <a:off x="9880204" y="4802436"/>
              <a:ext cx="1441017" cy="1419756"/>
            </a:xfrm>
            <a:prstGeom prst="rect">
              <a:avLst/>
            </a:prstGeom>
          </p:spPr>
        </p:pic>
      </p:grpSp>
      <p:pic>
        <p:nvPicPr>
          <p:cNvPr id="38" name="Picture 37"/>
          <p:cNvPicPr>
            <a:picLocks noChangeAspect="1"/>
          </p:cNvPicPr>
          <p:nvPr/>
        </p:nvPicPr>
        <p:blipFill>
          <a:blip r:embed="rId5"/>
          <a:stretch>
            <a:fillRect/>
          </a:stretch>
        </p:blipFill>
        <p:spPr>
          <a:xfrm>
            <a:off x="782600" y="2844004"/>
            <a:ext cx="1605285" cy="614692"/>
          </a:xfrm>
          <a:prstGeom prst="rect">
            <a:avLst/>
          </a:prstGeom>
        </p:spPr>
      </p:pic>
      <p:sp>
        <p:nvSpPr>
          <p:cNvPr id="39" name="TextBox 38"/>
          <p:cNvSpPr txBox="1"/>
          <p:nvPr/>
        </p:nvSpPr>
        <p:spPr>
          <a:xfrm>
            <a:off x="617795" y="2227080"/>
            <a:ext cx="1969177" cy="523220"/>
          </a:xfrm>
          <a:prstGeom prst="rect">
            <a:avLst/>
          </a:prstGeom>
          <a:noFill/>
        </p:spPr>
        <p:txBody>
          <a:bodyPr wrap="square" rtlCol="0">
            <a:spAutoFit/>
          </a:bodyPr>
          <a:lstStyle/>
          <a:p>
            <a:pPr algn="ctr"/>
            <a:r>
              <a:rPr lang="en-GB" sz="1400" dirty="0" smtClean="0"/>
              <a:t>41 – 26 = 15 using base ten and regrouping</a:t>
            </a:r>
            <a:endParaRPr lang="en-GB" dirty="0"/>
          </a:p>
        </p:txBody>
      </p:sp>
      <p:grpSp>
        <p:nvGrpSpPr>
          <p:cNvPr id="11" name="Group 10"/>
          <p:cNvGrpSpPr/>
          <p:nvPr/>
        </p:nvGrpSpPr>
        <p:grpSpPr>
          <a:xfrm>
            <a:off x="2893338" y="4964837"/>
            <a:ext cx="2638570" cy="1138261"/>
            <a:chOff x="692056" y="5080794"/>
            <a:chExt cx="3886720" cy="973867"/>
          </a:xfrm>
        </p:grpSpPr>
        <p:sp>
          <p:nvSpPr>
            <p:cNvPr id="35" name="TextBox 34"/>
            <p:cNvSpPr txBox="1"/>
            <p:nvPr/>
          </p:nvSpPr>
          <p:spPr>
            <a:xfrm>
              <a:off x="692056" y="5080794"/>
              <a:ext cx="1695829" cy="584775"/>
            </a:xfrm>
            <a:prstGeom prst="rect">
              <a:avLst/>
            </a:prstGeom>
            <a:noFill/>
          </p:spPr>
          <p:txBody>
            <a:bodyPr wrap="square" rtlCol="0">
              <a:spAutoFit/>
            </a:bodyPr>
            <a:lstStyle/>
            <a:p>
              <a:pPr algn="ctr"/>
              <a:r>
                <a:rPr lang="en-GB" sz="1400" dirty="0" smtClean="0"/>
                <a:t>84 - 26</a:t>
              </a:r>
              <a:endParaRPr lang="en-GB" sz="1400" dirty="0"/>
            </a:p>
            <a:p>
              <a:endParaRPr lang="en-GB" dirty="0"/>
            </a:p>
          </p:txBody>
        </p:sp>
        <p:pic>
          <p:nvPicPr>
            <p:cNvPr id="10" name="Picture 9"/>
            <p:cNvPicPr>
              <a:picLocks noChangeAspect="1"/>
            </p:cNvPicPr>
            <p:nvPr/>
          </p:nvPicPr>
          <p:blipFill>
            <a:blip r:embed="rId6"/>
            <a:stretch>
              <a:fillRect/>
            </a:stretch>
          </p:blipFill>
          <p:spPr>
            <a:xfrm>
              <a:off x="890746" y="5335279"/>
              <a:ext cx="3688030" cy="719382"/>
            </a:xfrm>
            <a:prstGeom prst="rect">
              <a:avLst/>
            </a:prstGeom>
          </p:spPr>
        </p:pic>
      </p:grpSp>
      <p:pic>
        <p:nvPicPr>
          <p:cNvPr id="40" name="Picture 39"/>
          <p:cNvPicPr>
            <a:picLocks noChangeAspect="1"/>
          </p:cNvPicPr>
          <p:nvPr/>
        </p:nvPicPr>
        <p:blipFill>
          <a:blip r:embed="rId7"/>
          <a:stretch>
            <a:fillRect/>
          </a:stretch>
        </p:blipFill>
        <p:spPr>
          <a:xfrm>
            <a:off x="7158689" y="4131519"/>
            <a:ext cx="1610490" cy="1726041"/>
          </a:xfrm>
          <a:prstGeom prst="rect">
            <a:avLst/>
          </a:prstGeom>
        </p:spPr>
      </p:pic>
    </p:spTree>
    <p:extLst>
      <p:ext uri="{BB962C8B-B14F-4D97-AF65-F5344CB8AC3E}">
        <p14:creationId xmlns:p14="http://schemas.microsoft.com/office/powerpoint/2010/main" val="130369746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48845" y="1064276"/>
            <a:ext cx="9107055" cy="1107996"/>
          </a:xfrm>
          <a:prstGeom prst="rect">
            <a:avLst/>
          </a:prstGeom>
          <a:noFill/>
        </p:spPr>
        <p:txBody>
          <a:bodyPr wrap="square" rtlCol="0">
            <a:spAutoFit/>
          </a:bodyPr>
          <a:lstStyle/>
          <a:p>
            <a:pPr algn="ctr"/>
            <a:r>
              <a:rPr lang="en-GB" sz="6600" dirty="0" smtClean="0"/>
              <a:t>Y3</a:t>
            </a:r>
          </a:p>
        </p:txBody>
      </p:sp>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6" name="Picture 5">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spTree>
    <p:extLst>
      <p:ext uri="{BB962C8B-B14F-4D97-AF65-F5344CB8AC3E}">
        <p14:creationId xmlns:p14="http://schemas.microsoft.com/office/powerpoint/2010/main" val="294651866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7" name="Picture 6">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1167698838"/>
              </p:ext>
            </p:extLst>
          </p:nvPr>
        </p:nvGraphicFramePr>
        <p:xfrm>
          <a:off x="267902" y="349290"/>
          <a:ext cx="11656191" cy="6463573"/>
        </p:xfrm>
        <a:graphic>
          <a:graphicData uri="http://schemas.openxmlformats.org/drawingml/2006/table">
            <a:tbl>
              <a:tblPr firstRow="1" bandRow="1">
                <a:tableStyleId>{17292A2E-F333-43FB-9621-5CBBE7FDCDCB}</a:tableStyleId>
              </a:tblPr>
              <a:tblGrid>
                <a:gridCol w="2629302">
                  <a:extLst>
                    <a:ext uri="{9D8B030D-6E8A-4147-A177-3AD203B41FA5}">
                      <a16:colId xmlns:a16="http://schemas.microsoft.com/office/drawing/2014/main" val="520867064"/>
                    </a:ext>
                  </a:extLst>
                </a:gridCol>
                <a:gridCol w="9026889">
                  <a:extLst>
                    <a:ext uri="{9D8B030D-6E8A-4147-A177-3AD203B41FA5}">
                      <a16:colId xmlns:a16="http://schemas.microsoft.com/office/drawing/2014/main" val="892932090"/>
                    </a:ext>
                  </a:extLst>
                </a:gridCol>
              </a:tblGrid>
              <a:tr h="5937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solidFill>
                            <a:sysClr val="windowText" lastClr="000000"/>
                          </a:solidFill>
                        </a:rPr>
                        <a:t>Revisit</a:t>
                      </a:r>
                    </a:p>
                    <a:p>
                      <a:endParaRPr lang="en-GB" dirty="0" smtClean="0">
                        <a:solidFill>
                          <a:sysClr val="windowText" lastClr="000000"/>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u="none" strike="noStrike" cap="none" normalizeH="0" baseline="0" dirty="0" smtClean="0">
                          <a:ln>
                            <a:noFill/>
                          </a:ln>
                          <a:solidFill>
                            <a:sysClr val="windowText" lastClr="000000"/>
                          </a:solidFill>
                          <a:effectLst/>
                        </a:rPr>
                        <a:t>NC objectives</a:t>
                      </a:r>
                    </a:p>
                    <a:p>
                      <a:endParaRPr lang="en-GB" dirty="0">
                        <a:solidFill>
                          <a:sysClr val="windowText" lastClr="000000"/>
                        </a:solidFill>
                      </a:endParaRPr>
                    </a:p>
                  </a:txBody>
                  <a:tcPr/>
                </a:tc>
                <a:extLst>
                  <a:ext uri="{0D108BD9-81ED-4DB2-BD59-A6C34878D82A}">
                    <a16:rowId xmlns:a16="http://schemas.microsoft.com/office/drawing/2014/main" val="3770678768"/>
                  </a:ext>
                </a:extLst>
              </a:tr>
              <a:tr h="3702860">
                <a:tc>
                  <a:txBody>
                    <a:bodyPr/>
                    <a:lstStyle/>
                    <a:p>
                      <a:r>
                        <a:rPr lang="en-GB" dirty="0" smtClean="0"/>
                        <a:t>Children should be able to:</a:t>
                      </a:r>
                    </a:p>
                    <a:p>
                      <a:r>
                        <a:rPr lang="en-GB" dirty="0" smtClean="0"/>
                        <a:t>Understand PV of numbers;</a:t>
                      </a:r>
                    </a:p>
                    <a:p>
                      <a:r>
                        <a:rPr lang="en-GB" dirty="0" smtClean="0"/>
                        <a:t>Mentally</a:t>
                      </a:r>
                      <a:r>
                        <a:rPr lang="en-GB" baseline="0" dirty="0" smtClean="0"/>
                        <a:t> subtract a multiple of 10</a:t>
                      </a:r>
                    </a:p>
                    <a:p>
                      <a:r>
                        <a:rPr lang="en-GB" baseline="0" dirty="0" smtClean="0"/>
                        <a:t>Use formal column subtraction including exchanging for TO - TO</a:t>
                      </a:r>
                      <a:endParaRPr lang="en-GB" dirty="0" smtClean="0"/>
                    </a:p>
                    <a:p>
                      <a:endParaRPr lang="en-GB" dirty="0" smtClean="0">
                        <a:solidFill>
                          <a:sysClr val="windowText" lastClr="000000"/>
                        </a:solidFill>
                      </a:endParaRPr>
                    </a:p>
                  </a:txBody>
                  <a:tcPr/>
                </a:tc>
                <a:tc>
                  <a:txBody>
                    <a:bodyPr/>
                    <a:lstStyle/>
                    <a:p>
                      <a:pPr lvl="0"/>
                      <a:r>
                        <a:rPr lang="en-GB" sz="1600" dirty="0" smtClean="0"/>
                        <a:t>Subtract numbers mentally, including:</a:t>
                      </a:r>
                    </a:p>
                    <a:p>
                      <a:pPr lvl="0"/>
                      <a:r>
                        <a:rPr lang="en-GB" sz="1600" dirty="0" smtClean="0"/>
                        <a:t>a three-digit number and ones</a:t>
                      </a:r>
                    </a:p>
                    <a:p>
                      <a:pPr lvl="0"/>
                      <a:r>
                        <a:rPr lang="en-GB" sz="1600" dirty="0" smtClean="0"/>
                        <a:t>a three-digit number and tens</a:t>
                      </a:r>
                    </a:p>
                    <a:p>
                      <a:pPr lvl="0"/>
                      <a:r>
                        <a:rPr lang="en-GB" sz="1600" dirty="0" smtClean="0"/>
                        <a:t>a three-digit number and hundreds</a:t>
                      </a:r>
                    </a:p>
                    <a:p>
                      <a:pPr lvl="0"/>
                      <a:endParaRPr lang="en-GB" sz="1600" dirty="0" smtClean="0"/>
                    </a:p>
                    <a:p>
                      <a:pPr lvl="0"/>
                      <a:r>
                        <a:rPr lang="en-GB" sz="1600" dirty="0" smtClean="0"/>
                        <a:t>Subtract numbers with up to three digits, using formal written methods of columnar addition and subtraction</a:t>
                      </a:r>
                    </a:p>
                    <a:p>
                      <a:pPr lvl="0"/>
                      <a:endParaRPr lang="en-GB" sz="1600" dirty="0" smtClean="0"/>
                    </a:p>
                    <a:p>
                      <a:pPr lvl="0"/>
                      <a:r>
                        <a:rPr lang="en-GB" sz="1600" dirty="0" smtClean="0"/>
                        <a:t>estimate the answer to a calculation and use inverse operations to check answers</a:t>
                      </a:r>
                    </a:p>
                    <a:p>
                      <a:endParaRPr lang="en-GB" sz="1600" dirty="0" smtClean="0"/>
                    </a:p>
                    <a:p>
                      <a:r>
                        <a:rPr lang="en-GB" sz="1600" dirty="0" smtClean="0"/>
                        <a:t>solve problems, including missing number problems, using number facts, place value, and more complex subtraction.</a:t>
                      </a:r>
                      <a:endParaRPr lang="en-GB" sz="1600" dirty="0"/>
                    </a:p>
                  </a:txBody>
                  <a:tcPr/>
                </a:tc>
                <a:extLst>
                  <a:ext uri="{0D108BD9-81ED-4DB2-BD59-A6C34878D82A}">
                    <a16:rowId xmlns:a16="http://schemas.microsoft.com/office/drawing/2014/main" val="1881078693"/>
                  </a:ext>
                </a:extLst>
              </a:tr>
              <a:tr h="2120633">
                <a:tc gridSpan="2">
                  <a:txBody>
                    <a:bodyPr/>
                    <a:lstStyle/>
                    <a:p>
                      <a:r>
                        <a:rPr lang="en-GB" dirty="0" smtClean="0"/>
                        <a:t>Resources</a:t>
                      </a:r>
                    </a:p>
                    <a:p>
                      <a:endParaRPr lang="en-GB" dirty="0" smtClean="0"/>
                    </a:p>
                    <a:p>
                      <a:endParaRPr lang="en-GB" dirty="0" smtClean="0"/>
                    </a:p>
                    <a:p>
                      <a:endParaRPr lang="en-GB" dirty="0" smtClean="0"/>
                    </a:p>
                    <a:p>
                      <a:endParaRPr lang="en-GB" dirty="0" smtClean="0"/>
                    </a:p>
                    <a:p>
                      <a:endParaRPr lang="en-GB" dirty="0" smtClean="0"/>
                    </a:p>
                  </a:txBody>
                  <a:tcPr/>
                </a:tc>
                <a:tc hMerge="1">
                  <a:txBody>
                    <a:bodyPr/>
                    <a:lstStyle/>
                    <a:p>
                      <a:endParaRPr lang="en-GB" dirty="0"/>
                    </a:p>
                  </a:txBody>
                  <a:tcPr/>
                </a:tc>
                <a:extLst>
                  <a:ext uri="{0D108BD9-81ED-4DB2-BD59-A6C34878D82A}">
                    <a16:rowId xmlns:a16="http://schemas.microsoft.com/office/drawing/2014/main" val="1672232767"/>
                  </a:ext>
                </a:extLst>
              </a:tr>
            </a:tbl>
          </a:graphicData>
        </a:graphic>
      </p:graphicFrame>
      <p:pic>
        <p:nvPicPr>
          <p:cNvPr id="11" name="Picture 10"/>
          <p:cNvPicPr>
            <a:picLocks noChangeAspect="1"/>
          </p:cNvPicPr>
          <p:nvPr/>
        </p:nvPicPr>
        <p:blipFill>
          <a:blip r:embed="rId3"/>
          <a:stretch>
            <a:fillRect/>
          </a:stretch>
        </p:blipFill>
        <p:spPr>
          <a:xfrm>
            <a:off x="2598150" y="5103584"/>
            <a:ext cx="4834729" cy="700685"/>
          </a:xfrm>
          <a:prstGeom prst="rect">
            <a:avLst/>
          </a:prstGeom>
        </p:spPr>
      </p:pic>
      <p:pic>
        <p:nvPicPr>
          <p:cNvPr id="12" name="Picture 11"/>
          <p:cNvPicPr>
            <a:picLocks noChangeAspect="1"/>
          </p:cNvPicPr>
          <p:nvPr/>
        </p:nvPicPr>
        <p:blipFill>
          <a:blip r:embed="rId4"/>
          <a:stretch>
            <a:fillRect/>
          </a:stretch>
        </p:blipFill>
        <p:spPr>
          <a:xfrm>
            <a:off x="610328" y="5206256"/>
            <a:ext cx="1467154" cy="1068845"/>
          </a:xfrm>
          <a:prstGeom prst="rect">
            <a:avLst/>
          </a:prstGeom>
        </p:spPr>
      </p:pic>
      <p:pic>
        <p:nvPicPr>
          <p:cNvPr id="15" name="Picture 14"/>
          <p:cNvPicPr>
            <a:picLocks noChangeAspect="1"/>
          </p:cNvPicPr>
          <p:nvPr/>
        </p:nvPicPr>
        <p:blipFill>
          <a:blip r:embed="rId5"/>
          <a:stretch>
            <a:fillRect/>
          </a:stretch>
        </p:blipFill>
        <p:spPr>
          <a:xfrm>
            <a:off x="7755331" y="5004899"/>
            <a:ext cx="2057368" cy="898057"/>
          </a:xfrm>
          <a:prstGeom prst="rect">
            <a:avLst/>
          </a:prstGeom>
        </p:spPr>
      </p:pic>
    </p:spTree>
    <p:extLst>
      <p:ext uri="{BB962C8B-B14F-4D97-AF65-F5344CB8AC3E}">
        <p14:creationId xmlns:p14="http://schemas.microsoft.com/office/powerpoint/2010/main" val="1431201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23304514"/>
              </p:ext>
            </p:extLst>
          </p:nvPr>
        </p:nvGraphicFramePr>
        <p:xfrm>
          <a:off x="2031998" y="464820"/>
          <a:ext cx="8128000" cy="4074160"/>
        </p:xfrm>
        <a:graphic>
          <a:graphicData uri="http://schemas.openxmlformats.org/drawingml/2006/table">
            <a:tbl>
              <a:tblPr firstRow="1" bandRow="1">
                <a:tableStyleId>{912C8C85-51F0-491E-9774-3900AFEF0FD7}</a:tableStyleId>
              </a:tblPr>
              <a:tblGrid>
                <a:gridCol w="8128000">
                  <a:extLst>
                    <a:ext uri="{9D8B030D-6E8A-4147-A177-3AD203B41FA5}">
                      <a16:colId xmlns:a16="http://schemas.microsoft.com/office/drawing/2014/main" val="1994348585"/>
                    </a:ext>
                  </a:extLst>
                </a:gridCol>
              </a:tblGrid>
              <a:tr h="370840">
                <a:tc>
                  <a:txBody>
                    <a:bodyPr/>
                    <a:lstStyle/>
                    <a:p>
                      <a:r>
                        <a:rPr lang="en-GB" dirty="0" smtClean="0"/>
                        <a:t>Proposed teaching sequence</a:t>
                      </a:r>
                      <a:endParaRPr lang="en-GB" dirty="0"/>
                    </a:p>
                  </a:txBody>
                  <a:tcPr/>
                </a:tc>
                <a:extLst>
                  <a:ext uri="{0D108BD9-81ED-4DB2-BD59-A6C34878D82A}">
                    <a16:rowId xmlns:a16="http://schemas.microsoft.com/office/drawing/2014/main" val="1791402378"/>
                  </a:ext>
                </a:extLst>
              </a:tr>
              <a:tr h="370840">
                <a:tc>
                  <a:txBody>
                    <a:bodyPr/>
                    <a:lstStyle/>
                    <a:p>
                      <a:r>
                        <a:rPr lang="en-GB" dirty="0" smtClean="0"/>
                        <a:t>100</a:t>
                      </a:r>
                      <a:r>
                        <a:rPr lang="en-GB" baseline="0" dirty="0" smtClean="0"/>
                        <a:t> less</a:t>
                      </a:r>
                      <a:endParaRPr lang="en-GB" dirty="0"/>
                    </a:p>
                  </a:txBody>
                  <a:tcPr/>
                </a:tc>
                <a:extLst>
                  <a:ext uri="{0D108BD9-81ED-4DB2-BD59-A6C34878D82A}">
                    <a16:rowId xmlns:a16="http://schemas.microsoft.com/office/drawing/2014/main" val="4279424725"/>
                  </a:ext>
                </a:extLst>
              </a:tr>
              <a:tr h="370840">
                <a:tc>
                  <a:txBody>
                    <a:bodyPr/>
                    <a:lstStyle/>
                    <a:p>
                      <a:r>
                        <a:rPr lang="en-GB" dirty="0" smtClean="0"/>
                        <a:t>Subtract</a:t>
                      </a:r>
                      <a:r>
                        <a:rPr lang="en-GB" baseline="0" dirty="0" smtClean="0"/>
                        <a:t> multiples of 100</a:t>
                      </a:r>
                      <a:endParaRPr lang="en-GB" dirty="0"/>
                    </a:p>
                  </a:txBody>
                  <a:tcPr/>
                </a:tc>
                <a:extLst>
                  <a:ext uri="{0D108BD9-81ED-4DB2-BD59-A6C34878D82A}">
                    <a16:rowId xmlns:a16="http://schemas.microsoft.com/office/drawing/2014/main" val="320011721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HTO – O no exchanging</a:t>
                      </a:r>
                    </a:p>
                  </a:txBody>
                  <a:tcPr/>
                </a:tc>
                <a:extLst>
                  <a:ext uri="{0D108BD9-81ED-4DB2-BD59-A6C34878D82A}">
                    <a16:rowId xmlns:a16="http://schemas.microsoft.com/office/drawing/2014/main" val="221754627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HTO – TO no exchanging</a:t>
                      </a:r>
                    </a:p>
                  </a:txBody>
                  <a:tcPr/>
                </a:tc>
                <a:extLst>
                  <a:ext uri="{0D108BD9-81ED-4DB2-BD59-A6C34878D82A}">
                    <a16:rowId xmlns:a16="http://schemas.microsoft.com/office/drawing/2014/main" val="166725168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HTO – HTO no exchanging</a:t>
                      </a:r>
                    </a:p>
                  </a:txBody>
                  <a:tcPr/>
                </a:tc>
                <a:extLst>
                  <a:ext uri="{0D108BD9-81ED-4DB2-BD59-A6C34878D82A}">
                    <a16:rowId xmlns:a16="http://schemas.microsoft.com/office/drawing/2014/main" val="291451923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HTO – O exchanging from tens to ones column</a:t>
                      </a:r>
                    </a:p>
                  </a:txBody>
                  <a:tcPr/>
                </a:tc>
                <a:extLst>
                  <a:ext uri="{0D108BD9-81ED-4DB2-BD59-A6C34878D82A}">
                    <a16:rowId xmlns:a16="http://schemas.microsoft.com/office/drawing/2014/main" val="4016706106"/>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HTO – TO exchanging from</a:t>
                      </a:r>
                      <a:r>
                        <a:rPr lang="en-GB" baseline="0" dirty="0" smtClean="0"/>
                        <a:t> hundreds to tens column</a:t>
                      </a:r>
                      <a:endParaRPr lang="en-GB" dirty="0" smtClean="0"/>
                    </a:p>
                  </a:txBody>
                  <a:tcPr/>
                </a:tc>
                <a:extLst>
                  <a:ext uri="{0D108BD9-81ED-4DB2-BD59-A6C34878D82A}">
                    <a16:rowId xmlns:a16="http://schemas.microsoft.com/office/drawing/2014/main" val="250246908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HTO – HTO with</a:t>
                      </a:r>
                      <a:r>
                        <a:rPr lang="en-GB" baseline="0" dirty="0" smtClean="0"/>
                        <a:t> one exchange</a:t>
                      </a:r>
                      <a:endParaRPr lang="en-GB" dirty="0" smtClean="0"/>
                    </a:p>
                  </a:txBody>
                  <a:tcPr/>
                </a:tc>
                <a:extLst>
                  <a:ext uri="{0D108BD9-81ED-4DB2-BD59-A6C34878D82A}">
                    <a16:rowId xmlns:a16="http://schemas.microsoft.com/office/drawing/2014/main" val="154393575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HTO – HTO with</a:t>
                      </a:r>
                      <a:r>
                        <a:rPr lang="en-GB" baseline="0" dirty="0" smtClean="0"/>
                        <a:t> two exchanges</a:t>
                      </a:r>
                      <a:endParaRPr lang="en-GB" dirty="0" smtClean="0"/>
                    </a:p>
                  </a:txBody>
                  <a:tcPr/>
                </a:tc>
                <a:extLst>
                  <a:ext uri="{0D108BD9-81ED-4DB2-BD59-A6C34878D82A}">
                    <a16:rowId xmlns:a16="http://schemas.microsoft.com/office/drawing/2014/main" val="92890922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HTO – HTO with</a:t>
                      </a:r>
                      <a:r>
                        <a:rPr lang="en-GB" baseline="0" dirty="0" smtClean="0"/>
                        <a:t> one exchange, one number to include 0.</a:t>
                      </a:r>
                      <a:endParaRPr lang="en-GB" dirty="0" smtClean="0"/>
                    </a:p>
                  </a:txBody>
                  <a:tcPr/>
                </a:tc>
                <a:extLst>
                  <a:ext uri="{0D108BD9-81ED-4DB2-BD59-A6C34878D82A}">
                    <a16:rowId xmlns:a16="http://schemas.microsoft.com/office/drawing/2014/main" val="2947299611"/>
                  </a:ext>
                </a:extLst>
              </a:tr>
            </a:tbl>
          </a:graphicData>
        </a:graphic>
      </p:graphicFrame>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spTree>
    <p:extLst>
      <p:ext uri="{BB962C8B-B14F-4D97-AF65-F5344CB8AC3E}">
        <p14:creationId xmlns:p14="http://schemas.microsoft.com/office/powerpoint/2010/main" val="11555135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77952263"/>
              </p:ext>
            </p:extLst>
          </p:nvPr>
        </p:nvGraphicFramePr>
        <p:xfrm>
          <a:off x="287150" y="414432"/>
          <a:ext cx="11617696" cy="6105463"/>
        </p:xfrm>
        <a:graphic>
          <a:graphicData uri="http://schemas.openxmlformats.org/drawingml/2006/table">
            <a:tbl>
              <a:tblPr firstRow="1" bandRow="1">
                <a:tableStyleId>{5940675A-B579-460E-94D1-54222C63F5DA}</a:tableStyleId>
              </a:tblPr>
              <a:tblGrid>
                <a:gridCol w="2613260">
                  <a:extLst>
                    <a:ext uri="{9D8B030D-6E8A-4147-A177-3AD203B41FA5}">
                      <a16:colId xmlns:a16="http://schemas.microsoft.com/office/drawing/2014/main" val="3199054702"/>
                    </a:ext>
                  </a:extLst>
                </a:gridCol>
                <a:gridCol w="2613260">
                  <a:extLst>
                    <a:ext uri="{9D8B030D-6E8A-4147-A177-3AD203B41FA5}">
                      <a16:colId xmlns:a16="http://schemas.microsoft.com/office/drawing/2014/main" val="646296123"/>
                    </a:ext>
                  </a:extLst>
                </a:gridCol>
                <a:gridCol w="1482290">
                  <a:extLst>
                    <a:ext uri="{9D8B030D-6E8A-4147-A177-3AD203B41FA5}">
                      <a16:colId xmlns:a16="http://schemas.microsoft.com/office/drawing/2014/main" val="2077920090"/>
                    </a:ext>
                  </a:extLst>
                </a:gridCol>
                <a:gridCol w="4908886">
                  <a:extLst>
                    <a:ext uri="{9D8B030D-6E8A-4147-A177-3AD203B41FA5}">
                      <a16:colId xmlns:a16="http://schemas.microsoft.com/office/drawing/2014/main" val="1160396673"/>
                    </a:ext>
                  </a:extLst>
                </a:gridCol>
              </a:tblGrid>
              <a:tr h="370840">
                <a:tc gridSpan="3">
                  <a:txBody>
                    <a:bodyPr/>
                    <a:lstStyle/>
                    <a:p>
                      <a:pPr lvl="0"/>
                      <a:r>
                        <a:rPr lang="en-GB" sz="1800" dirty="0">
                          <a:effectLst/>
                        </a:rPr>
                        <a:t>NC </a:t>
                      </a:r>
                      <a:r>
                        <a:rPr lang="en-GB" sz="1800" dirty="0" smtClean="0">
                          <a:effectLst/>
                        </a:rPr>
                        <a:t>Objective</a:t>
                      </a:r>
                      <a:r>
                        <a:rPr lang="en-GB" sz="1800" dirty="0">
                          <a:effectLst/>
                        </a:rPr>
                        <a:t>:</a:t>
                      </a:r>
                      <a:r>
                        <a:rPr lang="en-GB" sz="1800" kern="1200" dirty="0">
                          <a:effectLst/>
                        </a:rPr>
                        <a:t> </a:t>
                      </a:r>
                      <a:r>
                        <a:rPr lang="en-GB" sz="1400" dirty="0" smtClean="0"/>
                        <a:t>Subtract numbers mentally, including:</a:t>
                      </a:r>
                    </a:p>
                    <a:p>
                      <a:pPr lvl="0"/>
                      <a:r>
                        <a:rPr lang="en-GB" sz="1400" dirty="0" smtClean="0"/>
                        <a:t>a three-digit number and ones, tens and hundreds</a:t>
                      </a:r>
                    </a:p>
                    <a:p>
                      <a:pPr marL="586740" indent="-226695">
                        <a:lnSpc>
                          <a:spcPct val="120000"/>
                        </a:lnSpc>
                        <a:spcAft>
                          <a:spcPts val="300"/>
                        </a:spcAft>
                        <a:tabLst>
                          <a:tab pos="586740" algn="l"/>
                          <a:tab pos="457200" algn="l"/>
                        </a:tabLst>
                      </a:pPr>
                      <a:endParaRPr lang="en-GB" sz="1400" b="0" dirty="0" smtClean="0">
                        <a:solidFill>
                          <a:schemeClr val="tx1"/>
                        </a:solidFill>
                        <a:effectLst/>
                      </a:endParaRP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t>Small Step:  </a:t>
                      </a:r>
                      <a:r>
                        <a:rPr kumimoji="0" lang="en-GB" sz="1800" u="none" strike="noStrike" kern="1200" cap="none" spc="0" normalizeH="0" baseline="0" noProof="0" dirty="0" smtClean="0">
                          <a:ln>
                            <a:noFill/>
                          </a:ln>
                          <a:effectLst/>
                          <a:uLnTx/>
                          <a:uFillTx/>
                        </a:rPr>
                        <a:t>100 less</a:t>
                      </a:r>
                      <a:endParaRPr kumimoji="0" lang="en-GB" sz="1800" b="0" i="0" u="none" strike="noStrike" kern="1200" cap="none" spc="0" normalizeH="0" baseline="0" noProof="0" dirty="0" smtClean="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608378007"/>
                  </a:ext>
                </a:extLst>
              </a:tr>
              <a:tr h="370840">
                <a:tc gridSpan="4">
                  <a:txBody>
                    <a:bodyPr/>
                    <a:lstStyle/>
                    <a:p>
                      <a:r>
                        <a:rPr lang="en-GB" sz="1800" dirty="0" smtClean="0">
                          <a:effectLst/>
                        </a:rPr>
                        <a:t>Vocabulary:  </a:t>
                      </a:r>
                      <a:r>
                        <a:rPr lang="en-US" sz="1400" dirty="0" smtClean="0"/>
                        <a:t>take away less than  the difference  subtract minus  fewer  decrease</a:t>
                      </a:r>
                      <a:endParaRPr lang="en-GB" sz="2400" dirty="0" smtClean="0"/>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968938">
                <a:tc>
                  <a:txBody>
                    <a:bodyPr/>
                    <a:lstStyle/>
                    <a:p>
                      <a:pPr>
                        <a:lnSpc>
                          <a:spcPct val="107000"/>
                        </a:lnSpc>
                        <a:spcAft>
                          <a:spcPts val="0"/>
                        </a:spcAft>
                      </a:pPr>
                      <a:r>
                        <a:rPr lang="en-GB" sz="1800" dirty="0" smtClean="0">
                          <a:effectLst/>
                        </a:rPr>
                        <a:t>Representations</a:t>
                      </a: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txBody>
                  <a:tcPr marL="68580" marR="68580" marT="0" marB="0"/>
                </a:tc>
                <a:tc>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en-GB" sz="1800" dirty="0" smtClean="0">
                          <a:effectLst/>
                        </a:rPr>
                        <a:t>Misconceptions</a:t>
                      </a:r>
                    </a:p>
                    <a:p>
                      <a:pPr marL="0" marR="0" lvl="0" indent="0" algn="l" defTabSz="914400" rtl="0" eaLnBrk="1" fontAlgn="auto" latinLnBrk="0" hangingPunct="1">
                        <a:lnSpc>
                          <a:spcPct val="107000"/>
                        </a:lnSpc>
                        <a:spcBef>
                          <a:spcPts val="0"/>
                        </a:spcBef>
                        <a:spcAft>
                          <a:spcPts val="0"/>
                        </a:spcAft>
                        <a:buClrTx/>
                        <a:buSzTx/>
                        <a:buFontTx/>
                        <a:buNone/>
                        <a:tabLst/>
                        <a:defRPr/>
                      </a:pPr>
                      <a:endParaRPr lang="en-GB" sz="1400" dirty="0" smtClean="0">
                        <a:effectLst/>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1400" dirty="0" smtClean="0">
                          <a:effectLst/>
                        </a:rPr>
                        <a:t>Pupils not</a:t>
                      </a:r>
                      <a:r>
                        <a:rPr lang="en-GB" sz="1400" baseline="0" dirty="0" smtClean="0">
                          <a:effectLst/>
                        </a:rPr>
                        <a:t> understanding the value of each digit in a number</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2287561494"/>
                  </a:ext>
                </a:extLst>
              </a:tr>
              <a:tr h="2890210">
                <a:tc>
                  <a:txBody>
                    <a:bodyPr/>
                    <a:lstStyle/>
                    <a:p>
                      <a:endParaRPr lang="en-GB" dirty="0"/>
                    </a:p>
                  </a:txBody>
                  <a:tcPr marL="68580" marR="68580" marT="0" marB="0"/>
                </a:tc>
                <a:tc>
                  <a:txBody>
                    <a:bodyPr/>
                    <a:lstStyle/>
                    <a:p>
                      <a:endParaRPr lang="en-GB"/>
                    </a:p>
                  </a:txBody>
                  <a:tcPr marL="68580" marR="68580" marT="0" marB="0"/>
                </a:tc>
                <a:tc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r>
                        <a:rPr lang="en-GB" sz="1400" dirty="0" smtClean="0">
                          <a:effectLst/>
                        </a:rPr>
                        <a:t>Children</a:t>
                      </a:r>
                      <a:r>
                        <a:rPr lang="en-GB" sz="1400" baseline="0" dirty="0" smtClean="0">
                          <a:effectLst/>
                        </a:rPr>
                        <a:t> can mentally subtract 100 from any three-digit number</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667277784"/>
                  </a:ext>
                </a:extLst>
              </a:tr>
            </a:tbl>
          </a:graphicData>
        </a:graphic>
      </p:graphicFrame>
      <p:sp>
        <p:nvSpPr>
          <p:cNvPr id="6" name="Rectangle 5"/>
          <p:cNvSpPr/>
          <p:nvPr/>
        </p:nvSpPr>
        <p:spPr>
          <a:xfrm>
            <a:off x="2734761" y="2244776"/>
            <a:ext cx="1882106" cy="276999"/>
          </a:xfrm>
          <a:prstGeom prst="rect">
            <a:avLst/>
          </a:prstGeom>
        </p:spPr>
        <p:txBody>
          <a:bodyPr wrap="square">
            <a:spAutoFit/>
          </a:bodyPr>
          <a:lstStyle/>
          <a:p>
            <a:pPr algn="ctr"/>
            <a:endParaRPr lang="en-GB" sz="1200" dirty="0"/>
          </a:p>
        </p:txBody>
      </p:sp>
      <p:sp>
        <p:nvSpPr>
          <p:cNvPr id="36" name="TextBox 35"/>
          <p:cNvSpPr txBox="1"/>
          <p:nvPr/>
        </p:nvSpPr>
        <p:spPr>
          <a:xfrm>
            <a:off x="743071" y="3639187"/>
            <a:ext cx="1671490" cy="276999"/>
          </a:xfrm>
          <a:prstGeom prst="rect">
            <a:avLst/>
          </a:prstGeom>
          <a:noFill/>
        </p:spPr>
        <p:txBody>
          <a:bodyPr wrap="square" rtlCol="0">
            <a:spAutoFit/>
          </a:bodyPr>
          <a:lstStyle/>
          <a:p>
            <a:pPr lvl="0" algn="ctr"/>
            <a:endParaRPr lang="en-US" sz="1200" dirty="0">
              <a:solidFill>
                <a:prstClr val="black"/>
              </a:solidFill>
            </a:endParaRPr>
          </a:p>
        </p:txBody>
      </p:sp>
      <p:pic>
        <p:nvPicPr>
          <p:cNvPr id="32" name="Picture 2" descr="Image result for base t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94181" y="2717384"/>
            <a:ext cx="1014481" cy="769169"/>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692056" y="2217558"/>
            <a:ext cx="1722505" cy="577081"/>
          </a:xfrm>
          <a:prstGeom prst="rect">
            <a:avLst/>
          </a:prstGeom>
        </p:spPr>
        <p:txBody>
          <a:bodyPr wrap="square">
            <a:spAutoFit/>
          </a:bodyPr>
          <a:lstStyle/>
          <a:p>
            <a:pPr algn="ctr"/>
            <a:r>
              <a:rPr lang="en-GB" sz="1050" dirty="0"/>
              <a:t>Use base 10 to physically take away, setting out in PV table</a:t>
            </a:r>
          </a:p>
        </p:txBody>
      </p:sp>
      <p:grpSp>
        <p:nvGrpSpPr>
          <p:cNvPr id="12" name="Group 11"/>
          <p:cNvGrpSpPr/>
          <p:nvPr/>
        </p:nvGrpSpPr>
        <p:grpSpPr>
          <a:xfrm>
            <a:off x="2943488" y="4488849"/>
            <a:ext cx="2417036" cy="1390086"/>
            <a:chOff x="6310607" y="1165088"/>
            <a:chExt cx="2510581" cy="2069686"/>
          </a:xfrm>
        </p:grpSpPr>
        <p:pic>
          <p:nvPicPr>
            <p:cNvPr id="33" name="Picture 32"/>
            <p:cNvPicPr>
              <a:picLocks noChangeAspect="1"/>
            </p:cNvPicPr>
            <p:nvPr/>
          </p:nvPicPr>
          <p:blipFill rotWithShape="1">
            <a:blip r:embed="rId4"/>
            <a:srcRect r="39943" b="8063"/>
            <a:stretch/>
          </p:blipFill>
          <p:spPr>
            <a:xfrm>
              <a:off x="6310607" y="1165088"/>
              <a:ext cx="2361449" cy="552875"/>
            </a:xfrm>
            <a:prstGeom prst="rect">
              <a:avLst/>
            </a:prstGeom>
          </p:spPr>
        </p:pic>
        <p:sp>
          <p:nvSpPr>
            <p:cNvPr id="34" name="TextBox 33"/>
            <p:cNvSpPr txBox="1"/>
            <p:nvPr/>
          </p:nvSpPr>
          <p:spPr>
            <a:xfrm>
              <a:off x="6566165" y="2272458"/>
              <a:ext cx="2105891" cy="962316"/>
            </a:xfrm>
            <a:prstGeom prst="rect">
              <a:avLst/>
            </a:prstGeom>
            <a:noFill/>
          </p:spPr>
          <p:txBody>
            <a:bodyPr wrap="square" rtlCol="0">
              <a:spAutoFit/>
            </a:bodyPr>
            <a:lstStyle/>
            <a:p>
              <a:pPr algn="ctr"/>
              <a:r>
                <a:rPr lang="en-GB" sz="1200" dirty="0" smtClean="0"/>
                <a:t>Continue to make use of blank number lines and reinforce PV</a:t>
              </a:r>
            </a:p>
            <a:p>
              <a:r>
                <a:rPr lang="en-GB" sz="1200" dirty="0" smtClean="0"/>
                <a:t>754 – 400 or  754 - 300</a:t>
              </a:r>
              <a:endParaRPr lang="en-GB" sz="1200" dirty="0"/>
            </a:p>
          </p:txBody>
        </p:sp>
        <p:sp>
          <p:nvSpPr>
            <p:cNvPr id="41" name="TextBox 40"/>
            <p:cNvSpPr txBox="1"/>
            <p:nvPr/>
          </p:nvSpPr>
          <p:spPr>
            <a:xfrm>
              <a:off x="6488090" y="1600923"/>
              <a:ext cx="2333098" cy="412421"/>
            </a:xfrm>
            <a:prstGeom prst="rect">
              <a:avLst/>
            </a:prstGeom>
            <a:noFill/>
          </p:spPr>
          <p:txBody>
            <a:bodyPr wrap="square" rtlCol="0">
              <a:spAutoFit/>
            </a:bodyPr>
            <a:lstStyle/>
            <a:p>
              <a:r>
                <a:rPr lang="en-GB" sz="1200" dirty="0" smtClean="0"/>
                <a:t>     354     454    554      654     754 </a:t>
              </a:r>
              <a:endParaRPr lang="en-GB" sz="1200" dirty="0"/>
            </a:p>
          </p:txBody>
        </p:sp>
      </p:grpSp>
      <p:sp>
        <p:nvSpPr>
          <p:cNvPr id="13" name="Rectangle 12"/>
          <p:cNvSpPr/>
          <p:nvPr/>
        </p:nvSpPr>
        <p:spPr>
          <a:xfrm>
            <a:off x="3347420" y="2044005"/>
            <a:ext cx="1894781" cy="1384995"/>
          </a:xfrm>
          <a:prstGeom prst="rect">
            <a:avLst/>
          </a:prstGeom>
        </p:spPr>
        <p:txBody>
          <a:bodyPr wrap="square">
            <a:spAutoFit/>
          </a:bodyPr>
          <a:lstStyle/>
          <a:p>
            <a:pPr algn="ctr"/>
            <a:r>
              <a:rPr lang="en-US" sz="1400" dirty="0"/>
              <a:t>Children draw their own PV table and counters to represent the number before crossing out as appropriate</a:t>
            </a:r>
          </a:p>
        </p:txBody>
      </p:sp>
      <p:grpSp>
        <p:nvGrpSpPr>
          <p:cNvPr id="7" name="Group 6"/>
          <p:cNvGrpSpPr/>
          <p:nvPr/>
        </p:nvGrpSpPr>
        <p:grpSpPr>
          <a:xfrm>
            <a:off x="455918" y="3801765"/>
            <a:ext cx="2133278" cy="2013620"/>
            <a:chOff x="501361" y="4681950"/>
            <a:chExt cx="1572317" cy="1569660"/>
          </a:xfrm>
        </p:grpSpPr>
        <p:sp>
          <p:nvSpPr>
            <p:cNvPr id="21" name="TextBox 20"/>
            <p:cNvSpPr txBox="1"/>
            <p:nvPr/>
          </p:nvSpPr>
          <p:spPr>
            <a:xfrm>
              <a:off x="501361" y="4681950"/>
              <a:ext cx="1572317" cy="1569660"/>
            </a:xfrm>
            <a:prstGeom prst="rect">
              <a:avLst/>
            </a:prstGeom>
            <a:noFill/>
          </p:spPr>
          <p:txBody>
            <a:bodyPr wrap="square" rtlCol="0">
              <a:spAutoFit/>
            </a:bodyPr>
            <a:lstStyle/>
            <a:p>
              <a:pPr algn="ctr"/>
              <a:r>
                <a:rPr lang="en-GB" sz="1400" dirty="0"/>
                <a:t>PV </a:t>
              </a:r>
              <a:r>
                <a:rPr lang="en-GB" sz="1400" dirty="0" smtClean="0"/>
                <a:t>counters set out table </a:t>
              </a:r>
              <a:r>
                <a:rPr lang="en-GB" sz="1400" dirty="0"/>
                <a:t>748 </a:t>
              </a:r>
              <a:r>
                <a:rPr lang="en-GB" sz="1400" dirty="0" smtClean="0"/>
                <a:t>–100 </a:t>
              </a:r>
              <a:r>
                <a:rPr lang="en-GB" sz="1400" dirty="0"/>
                <a:t>= ?</a:t>
              </a:r>
            </a:p>
            <a:p>
              <a:pPr algn="ctr"/>
              <a:endParaRPr lang="en-GB" dirty="0"/>
            </a:p>
            <a:p>
              <a:pPr algn="ctr"/>
              <a:endParaRPr lang="en-GB" dirty="0"/>
            </a:p>
            <a:p>
              <a:pPr algn="ctr"/>
              <a:endParaRPr lang="en-GB" dirty="0"/>
            </a:p>
          </p:txBody>
        </p:sp>
        <p:pic>
          <p:nvPicPr>
            <p:cNvPr id="22" name="Picture 21"/>
            <p:cNvPicPr>
              <a:picLocks noChangeAspect="1"/>
            </p:cNvPicPr>
            <p:nvPr/>
          </p:nvPicPr>
          <p:blipFill>
            <a:blip r:embed="rId5"/>
            <a:stretch>
              <a:fillRect/>
            </a:stretch>
          </p:blipFill>
          <p:spPr>
            <a:xfrm>
              <a:off x="582697" y="5533280"/>
              <a:ext cx="1409644" cy="670457"/>
            </a:xfrm>
            <a:prstGeom prst="rect">
              <a:avLst/>
            </a:prstGeom>
          </p:spPr>
        </p:pic>
      </p:grpSp>
    </p:spTree>
    <p:extLst>
      <p:ext uri="{BB962C8B-B14F-4D97-AF65-F5344CB8AC3E}">
        <p14:creationId xmlns:p14="http://schemas.microsoft.com/office/powerpoint/2010/main" val="140334628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2145252314"/>
              </p:ext>
            </p:extLst>
          </p:nvPr>
        </p:nvGraphicFramePr>
        <p:xfrm>
          <a:off x="385009" y="546101"/>
          <a:ext cx="11617696" cy="5896273"/>
        </p:xfrm>
        <a:graphic>
          <a:graphicData uri="http://schemas.openxmlformats.org/drawingml/2006/table">
            <a:tbl>
              <a:tblPr firstRow="1" bandRow="1">
                <a:tableStyleId>{5940675A-B579-460E-94D1-54222C63F5DA}</a:tableStyleId>
              </a:tblPr>
              <a:tblGrid>
                <a:gridCol w="2613260">
                  <a:extLst>
                    <a:ext uri="{9D8B030D-6E8A-4147-A177-3AD203B41FA5}">
                      <a16:colId xmlns:a16="http://schemas.microsoft.com/office/drawing/2014/main" val="3199054702"/>
                    </a:ext>
                  </a:extLst>
                </a:gridCol>
                <a:gridCol w="2613260">
                  <a:extLst>
                    <a:ext uri="{9D8B030D-6E8A-4147-A177-3AD203B41FA5}">
                      <a16:colId xmlns:a16="http://schemas.microsoft.com/office/drawing/2014/main" val="128044241"/>
                    </a:ext>
                  </a:extLst>
                </a:gridCol>
                <a:gridCol w="1482290">
                  <a:extLst>
                    <a:ext uri="{9D8B030D-6E8A-4147-A177-3AD203B41FA5}">
                      <a16:colId xmlns:a16="http://schemas.microsoft.com/office/drawing/2014/main" val="2077920090"/>
                    </a:ext>
                  </a:extLst>
                </a:gridCol>
                <a:gridCol w="4908886">
                  <a:extLst>
                    <a:ext uri="{9D8B030D-6E8A-4147-A177-3AD203B41FA5}">
                      <a16:colId xmlns:a16="http://schemas.microsoft.com/office/drawing/2014/main" val="1160396673"/>
                    </a:ext>
                  </a:extLst>
                </a:gridCol>
              </a:tblGrid>
              <a:tr h="370840">
                <a:tc gridSpan="3">
                  <a:txBody>
                    <a:bodyPr/>
                    <a:lstStyle/>
                    <a:p>
                      <a:pPr lvl="0"/>
                      <a:r>
                        <a:rPr lang="en-GB" sz="1800" dirty="0">
                          <a:effectLst/>
                        </a:rPr>
                        <a:t>NC </a:t>
                      </a:r>
                      <a:r>
                        <a:rPr lang="en-GB" sz="1800" dirty="0" smtClean="0">
                          <a:effectLst/>
                        </a:rPr>
                        <a:t>Objective</a:t>
                      </a:r>
                      <a:r>
                        <a:rPr lang="en-GB" sz="1800" dirty="0">
                          <a:effectLst/>
                        </a:rPr>
                        <a:t>:</a:t>
                      </a:r>
                      <a:r>
                        <a:rPr lang="en-GB" sz="1800" kern="1200" dirty="0">
                          <a:effectLst/>
                        </a:rPr>
                        <a:t> </a:t>
                      </a:r>
                      <a:r>
                        <a:rPr lang="en-GB" sz="1400" dirty="0" smtClean="0"/>
                        <a:t>Subtract numbers mentally, including:</a:t>
                      </a:r>
                    </a:p>
                    <a:p>
                      <a:pPr lvl="0"/>
                      <a:r>
                        <a:rPr lang="en-GB" sz="1400" dirty="0" smtClean="0"/>
                        <a:t>a three-digit number and ones, tens and hundreds</a:t>
                      </a:r>
                      <a:endParaRPr lang="en-GB" sz="1400" dirty="0" smtClean="0">
                        <a:solidFill>
                          <a:schemeClr val="tx1"/>
                        </a:solidFill>
                      </a:endParaRP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t>Small Step:  </a:t>
                      </a:r>
                      <a:r>
                        <a:rPr kumimoji="0" lang="en-GB" sz="1800" u="none" strike="noStrike" kern="1200" cap="none" spc="0" normalizeH="0" baseline="0" noProof="0" dirty="0" smtClean="0">
                          <a:ln>
                            <a:noFill/>
                          </a:ln>
                          <a:effectLst/>
                          <a:uLnTx/>
                          <a:uFillTx/>
                        </a:rPr>
                        <a:t>Subtract Multiples of 100</a:t>
                      </a:r>
                      <a:endParaRPr kumimoji="0" lang="en-GB" sz="1800" b="0" i="0" u="none" strike="noStrike" kern="1200" cap="none" spc="0" normalizeH="0" baseline="0" noProof="0" dirty="0" smtClean="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608378007"/>
                  </a:ext>
                </a:extLst>
              </a:tr>
              <a:tr h="370840">
                <a:tc gridSpan="4">
                  <a:txBody>
                    <a:bodyPr/>
                    <a:lstStyle/>
                    <a:p>
                      <a:r>
                        <a:rPr lang="en-GB" sz="1800" dirty="0" smtClean="0">
                          <a:effectLst/>
                        </a:rPr>
                        <a:t>Vocabulary:  </a:t>
                      </a:r>
                      <a:r>
                        <a:rPr lang="en-US" sz="1400" dirty="0" smtClean="0"/>
                        <a:t>take away less than  the difference  subtract minus  fewer  decrease</a:t>
                      </a:r>
                      <a:endParaRPr lang="en-GB" sz="2400" dirty="0" smtClean="0"/>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606253">
                <a:tc>
                  <a:txBody>
                    <a:bodyPr/>
                    <a:lstStyle/>
                    <a:p>
                      <a:pPr>
                        <a:lnSpc>
                          <a:spcPct val="107000"/>
                        </a:lnSpc>
                        <a:spcAft>
                          <a:spcPts val="0"/>
                        </a:spcAft>
                      </a:pPr>
                      <a:r>
                        <a:rPr lang="en-GB" sz="1800" dirty="0" smtClean="0">
                          <a:effectLst/>
                        </a:rPr>
                        <a:t>Representations</a:t>
                      </a: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txBody>
                  <a:tcPr marL="68580" marR="68580" marT="0" marB="0"/>
                </a:tc>
                <a:tc>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gridSpan="2">
                  <a:txBody>
                    <a:bodyPr/>
                    <a:lstStyle/>
                    <a:p>
                      <a:pPr>
                        <a:lnSpc>
                          <a:spcPct val="107000"/>
                        </a:lnSpc>
                        <a:spcAft>
                          <a:spcPts val="0"/>
                        </a:spcAft>
                      </a:pPr>
                      <a:r>
                        <a:rPr lang="en-GB" sz="1800" dirty="0" smtClean="0">
                          <a:effectLst/>
                        </a:rPr>
                        <a:t>Misconceptions</a:t>
                      </a:r>
                    </a:p>
                    <a:p>
                      <a:pPr>
                        <a:lnSpc>
                          <a:spcPct val="107000"/>
                        </a:lnSpc>
                        <a:spcAft>
                          <a:spcPts val="0"/>
                        </a:spcAft>
                      </a:pPr>
                      <a:endParaRPr lang="en-GB" sz="1400" dirty="0" smtClean="0">
                        <a:effectLst/>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1400" dirty="0" smtClean="0">
                          <a:effectLst/>
                        </a:rPr>
                        <a:t>Pupils not</a:t>
                      </a:r>
                      <a:r>
                        <a:rPr lang="en-GB" sz="1400" baseline="0" dirty="0" smtClean="0">
                          <a:effectLst/>
                        </a:rPr>
                        <a:t> understanding the value of each digit in a number</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extLst>
                  <a:ext uri="{0D108BD9-81ED-4DB2-BD59-A6C34878D82A}">
                    <a16:rowId xmlns:a16="http://schemas.microsoft.com/office/drawing/2014/main" val="2287561494"/>
                  </a:ext>
                </a:extLst>
              </a:tr>
              <a:tr h="362685">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4278031774"/>
                  </a:ext>
                </a:extLst>
              </a:tr>
              <a:tr h="1263763">
                <a:tc vMerge="1">
                  <a:txBody>
                    <a:bodyPr/>
                    <a:lstStyle/>
                    <a:p>
                      <a:endParaRPr lang="en-GB"/>
                    </a:p>
                  </a:txBody>
                  <a:tcPr/>
                </a:tc>
                <a:tc vMerge="1">
                  <a:txBody>
                    <a:bodyPr/>
                    <a:lstStyle/>
                    <a:p>
                      <a:endParaRPr lang="en-GB"/>
                    </a:p>
                  </a:txBody>
                  <a:tcPr/>
                </a:tc>
                <a:tc rowSpan="2"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1400" dirty="0" smtClean="0">
                          <a:effectLst/>
                        </a:rPr>
                        <a:t>Children can mentally count back</a:t>
                      </a:r>
                      <a:r>
                        <a:rPr lang="en-GB" sz="1400" baseline="0" dirty="0" smtClean="0">
                          <a:effectLst/>
                        </a:rPr>
                        <a:t> in hundreds from any given three-digit number</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extLst>
                  <a:ext uri="{0D108BD9-81ED-4DB2-BD59-A6C34878D82A}">
                    <a16:rowId xmlns:a16="http://schemas.microsoft.com/office/drawing/2014/main" val="667277784"/>
                  </a:ext>
                </a:extLst>
              </a:tr>
              <a:tr h="1616350">
                <a:tc grid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867950384"/>
                  </a:ext>
                </a:extLst>
              </a:tr>
            </a:tbl>
          </a:graphicData>
        </a:graphic>
      </p:graphicFrame>
      <p:sp>
        <p:nvSpPr>
          <p:cNvPr id="6" name="Rectangle 5"/>
          <p:cNvSpPr/>
          <p:nvPr/>
        </p:nvSpPr>
        <p:spPr>
          <a:xfrm>
            <a:off x="3497726" y="1674703"/>
            <a:ext cx="1882106" cy="276999"/>
          </a:xfrm>
          <a:prstGeom prst="rect">
            <a:avLst/>
          </a:prstGeom>
        </p:spPr>
        <p:txBody>
          <a:bodyPr wrap="square">
            <a:spAutoFit/>
          </a:bodyPr>
          <a:lstStyle/>
          <a:p>
            <a:pPr algn="ctr"/>
            <a:endParaRPr lang="en-GB" sz="1200" dirty="0"/>
          </a:p>
        </p:txBody>
      </p:sp>
      <p:sp>
        <p:nvSpPr>
          <p:cNvPr id="36" name="TextBox 35"/>
          <p:cNvSpPr txBox="1"/>
          <p:nvPr/>
        </p:nvSpPr>
        <p:spPr>
          <a:xfrm>
            <a:off x="743071" y="3639187"/>
            <a:ext cx="1671490" cy="276999"/>
          </a:xfrm>
          <a:prstGeom prst="rect">
            <a:avLst/>
          </a:prstGeom>
          <a:noFill/>
        </p:spPr>
        <p:txBody>
          <a:bodyPr wrap="square" rtlCol="0">
            <a:spAutoFit/>
          </a:bodyPr>
          <a:lstStyle/>
          <a:p>
            <a:pPr lvl="0" algn="ctr"/>
            <a:endParaRPr lang="en-US" sz="1200" dirty="0">
              <a:solidFill>
                <a:prstClr val="black"/>
              </a:solidFill>
            </a:endParaRPr>
          </a:p>
        </p:txBody>
      </p:sp>
      <p:pic>
        <p:nvPicPr>
          <p:cNvPr id="32" name="Picture 2" descr="Image result for base t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4021" y="2409918"/>
            <a:ext cx="1014481" cy="769169"/>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671896" y="1910092"/>
            <a:ext cx="1722505" cy="577081"/>
          </a:xfrm>
          <a:prstGeom prst="rect">
            <a:avLst/>
          </a:prstGeom>
        </p:spPr>
        <p:txBody>
          <a:bodyPr wrap="square">
            <a:spAutoFit/>
          </a:bodyPr>
          <a:lstStyle/>
          <a:p>
            <a:pPr algn="ctr"/>
            <a:r>
              <a:rPr lang="en-GB" sz="1050" dirty="0"/>
              <a:t>Use base 10 to physically take away, setting out in PV table</a:t>
            </a:r>
          </a:p>
        </p:txBody>
      </p:sp>
      <p:grpSp>
        <p:nvGrpSpPr>
          <p:cNvPr id="12" name="Group 11"/>
          <p:cNvGrpSpPr/>
          <p:nvPr/>
        </p:nvGrpSpPr>
        <p:grpSpPr>
          <a:xfrm>
            <a:off x="1094181" y="5046414"/>
            <a:ext cx="4068497" cy="1119715"/>
            <a:chOff x="6310607" y="357788"/>
            <a:chExt cx="3081233" cy="1667133"/>
          </a:xfrm>
        </p:grpSpPr>
        <p:pic>
          <p:nvPicPr>
            <p:cNvPr id="33" name="Picture 32"/>
            <p:cNvPicPr>
              <a:picLocks noChangeAspect="1"/>
            </p:cNvPicPr>
            <p:nvPr/>
          </p:nvPicPr>
          <p:blipFill rotWithShape="1">
            <a:blip r:embed="rId4"/>
            <a:srcRect r="39943" b="8063"/>
            <a:stretch/>
          </p:blipFill>
          <p:spPr>
            <a:xfrm>
              <a:off x="6310607" y="1165088"/>
              <a:ext cx="2361449" cy="552875"/>
            </a:xfrm>
            <a:prstGeom prst="rect">
              <a:avLst/>
            </a:prstGeom>
          </p:spPr>
        </p:pic>
        <p:sp>
          <p:nvSpPr>
            <p:cNvPr id="34" name="TextBox 33"/>
            <p:cNvSpPr txBox="1"/>
            <p:nvPr/>
          </p:nvSpPr>
          <p:spPr>
            <a:xfrm>
              <a:off x="6388663" y="357788"/>
              <a:ext cx="2105891" cy="962316"/>
            </a:xfrm>
            <a:prstGeom prst="rect">
              <a:avLst/>
            </a:prstGeom>
            <a:noFill/>
          </p:spPr>
          <p:txBody>
            <a:bodyPr wrap="square" rtlCol="0">
              <a:spAutoFit/>
            </a:bodyPr>
            <a:lstStyle/>
            <a:p>
              <a:r>
                <a:rPr lang="en-GB" sz="1200" dirty="0" smtClean="0"/>
                <a:t>Continue to make use of blank number lines and reinforce PV</a:t>
              </a:r>
            </a:p>
            <a:p>
              <a:r>
                <a:rPr lang="en-GB" sz="1200" dirty="0" smtClean="0"/>
                <a:t>754 – 400 or  754 - 300</a:t>
              </a:r>
              <a:endParaRPr lang="en-GB" sz="1200" dirty="0"/>
            </a:p>
          </p:txBody>
        </p:sp>
        <p:sp>
          <p:nvSpPr>
            <p:cNvPr id="41" name="TextBox 40"/>
            <p:cNvSpPr txBox="1"/>
            <p:nvPr/>
          </p:nvSpPr>
          <p:spPr>
            <a:xfrm>
              <a:off x="7058742" y="1612500"/>
              <a:ext cx="2333098" cy="412421"/>
            </a:xfrm>
            <a:prstGeom prst="rect">
              <a:avLst/>
            </a:prstGeom>
            <a:noFill/>
          </p:spPr>
          <p:txBody>
            <a:bodyPr wrap="square" rtlCol="0">
              <a:spAutoFit/>
            </a:bodyPr>
            <a:lstStyle/>
            <a:p>
              <a:r>
                <a:rPr lang="en-GB" sz="1200" dirty="0" smtClean="0"/>
                <a:t>     354     454    554      654     754 </a:t>
              </a:r>
              <a:endParaRPr lang="en-GB" sz="1200" dirty="0"/>
            </a:p>
          </p:txBody>
        </p:sp>
      </p:grpSp>
      <p:sp>
        <p:nvSpPr>
          <p:cNvPr id="13" name="Rectangle 12"/>
          <p:cNvSpPr/>
          <p:nvPr/>
        </p:nvSpPr>
        <p:spPr>
          <a:xfrm>
            <a:off x="3267897" y="1585152"/>
            <a:ext cx="1894781" cy="1384995"/>
          </a:xfrm>
          <a:prstGeom prst="rect">
            <a:avLst/>
          </a:prstGeom>
        </p:spPr>
        <p:txBody>
          <a:bodyPr wrap="square">
            <a:spAutoFit/>
          </a:bodyPr>
          <a:lstStyle/>
          <a:p>
            <a:pPr algn="ctr"/>
            <a:r>
              <a:rPr lang="en-US" sz="1400" dirty="0"/>
              <a:t>Children draw their own PV table and counters to represent the number before crossing out as appropriate</a:t>
            </a:r>
          </a:p>
        </p:txBody>
      </p:sp>
      <p:grpSp>
        <p:nvGrpSpPr>
          <p:cNvPr id="7" name="Group 6"/>
          <p:cNvGrpSpPr/>
          <p:nvPr/>
        </p:nvGrpSpPr>
        <p:grpSpPr>
          <a:xfrm>
            <a:off x="3195617" y="3571325"/>
            <a:ext cx="2184215" cy="904421"/>
            <a:chOff x="2853449" y="4001987"/>
            <a:chExt cx="2235200" cy="714132"/>
          </a:xfrm>
        </p:grpSpPr>
        <p:sp>
          <p:nvSpPr>
            <p:cNvPr id="21" name="Rectangle 20"/>
            <p:cNvSpPr/>
            <p:nvPr/>
          </p:nvSpPr>
          <p:spPr>
            <a:xfrm>
              <a:off x="2853449" y="4001987"/>
              <a:ext cx="2235200" cy="3510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754</a:t>
              </a:r>
              <a:endParaRPr lang="en-GB" dirty="0"/>
            </a:p>
          </p:txBody>
        </p:sp>
        <p:sp>
          <p:nvSpPr>
            <p:cNvPr id="22" name="Rectangle 21"/>
            <p:cNvSpPr/>
            <p:nvPr/>
          </p:nvSpPr>
          <p:spPr>
            <a:xfrm>
              <a:off x="2853449" y="4365104"/>
              <a:ext cx="683491" cy="351015"/>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t>
              </a:r>
              <a:endParaRPr lang="en-GB" dirty="0"/>
            </a:p>
          </p:txBody>
        </p:sp>
        <p:sp>
          <p:nvSpPr>
            <p:cNvPr id="23" name="Rectangle 22"/>
            <p:cNvSpPr/>
            <p:nvPr/>
          </p:nvSpPr>
          <p:spPr>
            <a:xfrm>
              <a:off x="3546176" y="4362239"/>
              <a:ext cx="1542473" cy="353718"/>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400</a:t>
              </a:r>
              <a:endParaRPr lang="en-GB" dirty="0"/>
            </a:p>
          </p:txBody>
        </p:sp>
      </p:grpSp>
      <p:sp>
        <p:nvSpPr>
          <p:cNvPr id="25" name="TextBox 24"/>
          <p:cNvSpPr txBox="1"/>
          <p:nvPr/>
        </p:nvSpPr>
        <p:spPr>
          <a:xfrm>
            <a:off x="792738" y="3298555"/>
            <a:ext cx="1572317" cy="1569660"/>
          </a:xfrm>
          <a:prstGeom prst="rect">
            <a:avLst/>
          </a:prstGeom>
          <a:noFill/>
        </p:spPr>
        <p:txBody>
          <a:bodyPr wrap="square" rtlCol="0">
            <a:spAutoFit/>
          </a:bodyPr>
          <a:lstStyle/>
          <a:p>
            <a:pPr algn="ctr"/>
            <a:r>
              <a:rPr lang="en-GB" sz="1400" dirty="0"/>
              <a:t>PV </a:t>
            </a:r>
            <a:r>
              <a:rPr lang="en-GB" sz="1400" dirty="0" smtClean="0"/>
              <a:t>counters set out table </a:t>
            </a:r>
            <a:r>
              <a:rPr lang="en-GB" sz="1400" dirty="0"/>
              <a:t>748 </a:t>
            </a:r>
            <a:r>
              <a:rPr lang="en-GB" sz="1400" dirty="0" smtClean="0"/>
              <a:t>–300 </a:t>
            </a:r>
            <a:r>
              <a:rPr lang="en-GB" sz="1400" dirty="0"/>
              <a:t>= ?</a:t>
            </a:r>
          </a:p>
          <a:p>
            <a:pPr algn="ctr"/>
            <a:endParaRPr lang="en-GB" dirty="0"/>
          </a:p>
          <a:p>
            <a:pPr algn="ctr"/>
            <a:endParaRPr lang="en-GB" dirty="0"/>
          </a:p>
          <a:p>
            <a:pPr algn="ctr"/>
            <a:endParaRPr lang="en-GB" dirty="0"/>
          </a:p>
        </p:txBody>
      </p:sp>
      <p:pic>
        <p:nvPicPr>
          <p:cNvPr id="28" name="Picture 27"/>
          <p:cNvPicPr>
            <a:picLocks noChangeAspect="1"/>
          </p:cNvPicPr>
          <p:nvPr/>
        </p:nvPicPr>
        <p:blipFill>
          <a:blip r:embed="rId5"/>
          <a:stretch>
            <a:fillRect/>
          </a:stretch>
        </p:blipFill>
        <p:spPr>
          <a:xfrm>
            <a:off x="955411" y="3984131"/>
            <a:ext cx="1409644" cy="670457"/>
          </a:xfrm>
          <a:prstGeom prst="rect">
            <a:avLst/>
          </a:prstGeom>
        </p:spPr>
      </p:pic>
    </p:spTree>
    <p:extLst>
      <p:ext uri="{BB962C8B-B14F-4D97-AF65-F5344CB8AC3E}">
        <p14:creationId xmlns:p14="http://schemas.microsoft.com/office/powerpoint/2010/main" val="208778050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500995605"/>
              </p:ext>
            </p:extLst>
          </p:nvPr>
        </p:nvGraphicFramePr>
        <p:xfrm>
          <a:off x="385009" y="546101"/>
          <a:ext cx="11617696" cy="5981600"/>
        </p:xfrm>
        <a:graphic>
          <a:graphicData uri="http://schemas.openxmlformats.org/drawingml/2006/table">
            <a:tbl>
              <a:tblPr firstRow="1" bandRow="1">
                <a:tableStyleId>{5940675A-B579-460E-94D1-54222C63F5DA}</a:tableStyleId>
              </a:tblPr>
              <a:tblGrid>
                <a:gridCol w="2613260">
                  <a:extLst>
                    <a:ext uri="{9D8B030D-6E8A-4147-A177-3AD203B41FA5}">
                      <a16:colId xmlns:a16="http://schemas.microsoft.com/office/drawing/2014/main" val="3199054702"/>
                    </a:ext>
                  </a:extLst>
                </a:gridCol>
                <a:gridCol w="2613260">
                  <a:extLst>
                    <a:ext uri="{9D8B030D-6E8A-4147-A177-3AD203B41FA5}">
                      <a16:colId xmlns:a16="http://schemas.microsoft.com/office/drawing/2014/main" val="2644026795"/>
                    </a:ext>
                  </a:extLst>
                </a:gridCol>
                <a:gridCol w="1482290">
                  <a:extLst>
                    <a:ext uri="{9D8B030D-6E8A-4147-A177-3AD203B41FA5}">
                      <a16:colId xmlns:a16="http://schemas.microsoft.com/office/drawing/2014/main" val="2077920090"/>
                    </a:ext>
                  </a:extLst>
                </a:gridCol>
                <a:gridCol w="4908886">
                  <a:extLst>
                    <a:ext uri="{9D8B030D-6E8A-4147-A177-3AD203B41FA5}">
                      <a16:colId xmlns:a16="http://schemas.microsoft.com/office/drawing/2014/main" val="1160396673"/>
                    </a:ext>
                  </a:extLst>
                </a:gridCol>
              </a:tblGrid>
              <a:tr h="829950">
                <a:tc gridSpan="3">
                  <a:txBody>
                    <a:bodyPr/>
                    <a:lstStyle/>
                    <a:p>
                      <a:pPr marL="586740" marR="0" lvl="0" indent="-226695" algn="l" defTabSz="914400" rtl="0" eaLnBrk="1" fontAlgn="auto" latinLnBrk="0" hangingPunct="1">
                        <a:lnSpc>
                          <a:spcPct val="120000"/>
                        </a:lnSpc>
                        <a:spcBef>
                          <a:spcPts val="0"/>
                        </a:spcBef>
                        <a:spcAft>
                          <a:spcPts val="300"/>
                        </a:spcAft>
                        <a:buClrTx/>
                        <a:buSzTx/>
                        <a:buFontTx/>
                        <a:buNone/>
                        <a:tabLst>
                          <a:tab pos="586740" algn="l"/>
                          <a:tab pos="457200" algn="l"/>
                        </a:tabLst>
                        <a:defRPr/>
                      </a:pPr>
                      <a:r>
                        <a:rPr lang="en-GB" sz="1800" dirty="0" smtClean="0">
                          <a:effectLst/>
                        </a:rPr>
                        <a:t>NC Objective:</a:t>
                      </a:r>
                      <a:r>
                        <a:rPr lang="en-GB" sz="1800" kern="1200" dirty="0" smtClean="0">
                          <a:effectLst/>
                        </a:rPr>
                        <a:t> </a:t>
                      </a:r>
                      <a:r>
                        <a:rPr lang="en-GB" sz="1400" dirty="0" smtClean="0"/>
                        <a:t>Subtract numbers with up to three digits, using formal written methods of columnar addition and subtraction</a:t>
                      </a:r>
                    </a:p>
                    <a:p>
                      <a:pPr marL="586740" indent="-226695">
                        <a:lnSpc>
                          <a:spcPct val="120000"/>
                        </a:lnSpc>
                        <a:spcAft>
                          <a:spcPts val="300"/>
                        </a:spcAft>
                        <a:tabLst>
                          <a:tab pos="586740" algn="l"/>
                          <a:tab pos="457200" algn="l"/>
                        </a:tabLst>
                      </a:pPr>
                      <a:endParaRPr lang="en-GB" sz="1400" b="0" dirty="0" smtClean="0">
                        <a:solidFill>
                          <a:schemeClr val="tx1"/>
                        </a:solidFill>
                        <a:effectLst/>
                      </a:endParaRP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t>Small Step:  </a:t>
                      </a:r>
                      <a:r>
                        <a:rPr kumimoji="0" lang="en-GB" sz="1800" u="none" strike="noStrike" kern="1200" cap="none" spc="0" normalizeH="0" baseline="0" noProof="0" dirty="0" smtClean="0">
                          <a:ln>
                            <a:noFill/>
                          </a:ln>
                          <a:effectLst/>
                          <a:uLnTx/>
                          <a:uFillTx/>
                        </a:rPr>
                        <a:t>Subtracting without exchanging</a:t>
                      </a:r>
                      <a:endParaRPr kumimoji="0" lang="en-GB" sz="1800" b="0" i="0" u="none" strike="noStrike" kern="1200" cap="none" spc="0" normalizeH="0" baseline="0" noProof="0" dirty="0" smtClean="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608378007"/>
                  </a:ext>
                </a:extLst>
              </a:tr>
              <a:tr h="474047">
                <a:tc gridSpan="4">
                  <a:txBody>
                    <a:bodyPr/>
                    <a:lstStyle/>
                    <a:p>
                      <a:r>
                        <a:rPr lang="en-GB" sz="1800" dirty="0" smtClean="0">
                          <a:effectLst/>
                        </a:rPr>
                        <a:t>Vocabulary:  </a:t>
                      </a:r>
                      <a:r>
                        <a:rPr lang="en-US" sz="1400" dirty="0" smtClean="0"/>
                        <a:t>take away less than  the difference  subtract minus  fewer  decrease</a:t>
                      </a:r>
                      <a:endParaRPr lang="en-GB" sz="2400" dirty="0" smtClean="0"/>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727943">
                <a:tc>
                  <a:txBody>
                    <a:bodyPr/>
                    <a:lstStyle/>
                    <a:p>
                      <a:pPr>
                        <a:lnSpc>
                          <a:spcPct val="107000"/>
                        </a:lnSpc>
                        <a:spcAft>
                          <a:spcPts val="0"/>
                        </a:spcAft>
                      </a:pPr>
                      <a:r>
                        <a:rPr lang="en-GB" sz="1800" dirty="0" smtClean="0">
                          <a:effectLst/>
                        </a:rPr>
                        <a:t>Representations</a:t>
                      </a: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txBody>
                  <a:tcPr marL="68580" marR="68580" marT="0" marB="0"/>
                </a:tc>
                <a:tc>
                  <a:txBody>
                    <a:bodyPr/>
                    <a:lstStyle/>
                    <a:p>
                      <a:pPr algn="ctr"/>
                      <a:r>
                        <a:rPr lang="en-GB" sz="2400" dirty="0" smtClean="0"/>
                        <a:t>Use picture of base 10 and PV counters</a:t>
                      </a:r>
                    </a:p>
                    <a:p>
                      <a:pPr algn="ctr"/>
                      <a:r>
                        <a:rPr lang="en-GB" sz="2400" dirty="0" smtClean="0"/>
                        <a:t>257 - 123</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gridSpan="2">
                  <a:txBody>
                    <a:bodyPr/>
                    <a:lstStyle/>
                    <a:p>
                      <a:pPr>
                        <a:lnSpc>
                          <a:spcPct val="107000"/>
                        </a:lnSpc>
                        <a:spcAft>
                          <a:spcPts val="0"/>
                        </a:spcAft>
                      </a:pPr>
                      <a:r>
                        <a:rPr lang="en-GB" sz="1800" dirty="0" smtClean="0">
                          <a:effectLst/>
                        </a:rPr>
                        <a:t>Misconceptions</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1800" u="none" strike="noStrike" kern="1200" cap="none" spc="0" normalizeH="0" baseline="0" noProof="0" dirty="0" smtClean="0">
                          <a:ln>
                            <a:noFill/>
                          </a:ln>
                          <a:effectLst/>
                          <a:uLnTx/>
                          <a:uFillTx/>
                        </a:rPr>
                        <a:t>Pupils sometimes begin subtracting with the left hand column first.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u="none" strike="noStrike" kern="1200" cap="none" spc="0" normalizeH="0" baseline="0" noProof="0" dirty="0" smtClean="0">
                        <a:ln>
                          <a:noFill/>
                        </a:ln>
                        <a:effectLst/>
                        <a:uLnTx/>
                        <a:uFillTx/>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u="none" strike="noStrike" kern="1200" cap="none" spc="0" normalizeH="0" baseline="0" noProof="0" dirty="0" smtClean="0">
                          <a:ln>
                            <a:noFill/>
                          </a:ln>
                          <a:effectLst/>
                          <a:uLnTx/>
                          <a:uFillTx/>
                        </a:rPr>
                        <a:t>Misconceptions occur when pupils (and teachers) use inaccurate language.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u="none" strike="noStrike" kern="1200" cap="none" spc="0" normalizeH="0" baseline="0" noProof="0" dirty="0" smtClean="0">
                          <a:ln>
                            <a:noFill/>
                          </a:ln>
                          <a:effectLst/>
                          <a:uLnTx/>
                          <a:uFillTx/>
                        </a:rPr>
                        <a:t>e.g. 27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u="none" strike="noStrike" kern="1200" cap="none" spc="0" normalizeH="0" baseline="0" noProof="0" dirty="0" smtClean="0">
                          <a:ln>
                            <a:noFill/>
                          </a:ln>
                          <a:effectLst/>
                          <a:uLnTx/>
                          <a:uFillTx/>
                        </a:rPr>
                        <a:t>       15</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u="none" strike="noStrike" kern="1200" cap="none" spc="0" normalizeH="0" baseline="0" noProof="0" dirty="0" smtClean="0">
                          <a:ln>
                            <a:noFill/>
                          </a:ln>
                          <a:effectLst/>
                          <a:uLnTx/>
                          <a:uFillTx/>
                        </a:rPr>
                        <a:t>When talking about 20 – 10 they may refer to it as 2 – 1.</a:t>
                      </a:r>
                    </a:p>
                  </a:txBody>
                  <a:tcPr marL="68580" marR="68580" marT="0" marB="0"/>
                </a:tc>
                <a:tc rowSpan="2" hMerge="1">
                  <a:txBody>
                    <a:bodyPr/>
                    <a:lstStyle/>
                    <a:p>
                      <a:endParaRPr lang="en-GB"/>
                    </a:p>
                  </a:txBody>
                  <a:tcPr/>
                </a:tc>
                <a:extLst>
                  <a:ext uri="{0D108BD9-81ED-4DB2-BD59-A6C34878D82A}">
                    <a16:rowId xmlns:a16="http://schemas.microsoft.com/office/drawing/2014/main" val="2287561494"/>
                  </a:ext>
                </a:extLst>
              </a:tr>
              <a:tr h="996799">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smtClean="0">
                          <a:ln>
                            <a:noFill/>
                          </a:ln>
                          <a:solidFill>
                            <a:prstClr val="black"/>
                          </a:solidFill>
                          <a:effectLst/>
                          <a:uLnTx/>
                          <a:uFillTx/>
                          <a:latin typeface="+mn-lt"/>
                          <a:ea typeface="+mn-ea"/>
                          <a:cs typeface="+mn-cs"/>
                        </a:rPr>
                        <a:t>  763</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smtClean="0">
                          <a:ln>
                            <a:noFill/>
                          </a:ln>
                          <a:solidFill>
                            <a:prstClr val="black"/>
                          </a:solidFill>
                          <a:effectLst/>
                          <a:uLnTx/>
                          <a:uFillTx/>
                          <a:latin typeface="+mn-lt"/>
                          <a:ea typeface="+mn-ea"/>
                          <a:cs typeface="+mn-cs"/>
                        </a:rPr>
                        <a:t>- 251</a:t>
                      </a:r>
                      <a:endParaRPr kumimoji="0" lang="en-US" sz="1400" b="0" i="0" u="none" strike="noStrike" kern="1200" cap="none" spc="0" normalizeH="0" baseline="0" noProof="0" dirty="0" smtClean="0">
                        <a:ln>
                          <a:noFill/>
                        </a:ln>
                        <a:solidFill>
                          <a:prstClr val="black"/>
                        </a:solidFill>
                        <a:effectLst/>
                        <a:uLnTx/>
                        <a:uFillTx/>
                        <a:latin typeface="+mn-lt"/>
                        <a:ea typeface="+mn-ea"/>
                        <a:cs typeface="+mn-cs"/>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424496922"/>
                  </a:ext>
                </a:extLst>
              </a:tr>
              <a:tr h="455422">
                <a:tc vMerge="1">
                  <a:txBody>
                    <a:bodyPr/>
                    <a:lstStyle/>
                    <a:p>
                      <a:endParaRPr lang="en-GB"/>
                    </a:p>
                  </a:txBody>
                  <a:tcPr/>
                </a:tc>
                <a:tc vMerge="1">
                  <a:txBody>
                    <a:bodyPr/>
                    <a:lstStyle/>
                    <a:p>
                      <a:endParaRPr lang="en-GB"/>
                    </a:p>
                  </a:txBody>
                  <a:tcPr/>
                </a:tc>
                <a:tc rowSpan="2"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r>
                        <a:rPr lang="en-GB" sz="1800" dirty="0" smtClean="0">
                          <a:effectLst/>
                        </a:rPr>
                        <a:t>Children can subtract numbers up to</a:t>
                      </a:r>
                      <a:r>
                        <a:rPr lang="en-GB" sz="1800" baseline="0" dirty="0" smtClean="0">
                          <a:effectLst/>
                        </a:rPr>
                        <a:t> three digits using</a:t>
                      </a:r>
                    </a:p>
                    <a:p>
                      <a:pPr>
                        <a:lnSpc>
                          <a:spcPct val="107000"/>
                        </a:lnSpc>
                        <a:spcAft>
                          <a:spcPts val="0"/>
                        </a:spcAft>
                      </a:pPr>
                      <a:r>
                        <a:rPr lang="en-GB" sz="1800" baseline="0" dirty="0" smtClean="0">
                          <a:effectLst/>
                        </a:rPr>
                        <a:t>Formal column method where appropriate.</a:t>
                      </a:r>
                      <a:endParaRPr lang="en-GB" sz="1800" dirty="0" smtClean="0">
                        <a:effectLst/>
                      </a:endParaRPr>
                    </a:p>
                    <a:p>
                      <a:pPr>
                        <a:lnSpc>
                          <a:spcPct val="107000"/>
                        </a:lnSpc>
                        <a:spcAft>
                          <a:spcPts val="0"/>
                        </a:spcAft>
                      </a:pPr>
                      <a:endParaRPr lang="en-GB" sz="1400" dirty="0" smtClean="0">
                        <a:effectLst/>
                      </a:endParaRPr>
                    </a:p>
                  </a:txBody>
                  <a:tcPr marL="68580" marR="68580" marT="0" marB="0"/>
                </a:tc>
                <a:tc rowSpan="2" hMerge="1">
                  <a:txBody>
                    <a:bodyPr/>
                    <a:lstStyle/>
                    <a:p>
                      <a:endParaRPr lang="en-GB"/>
                    </a:p>
                  </a:txBody>
                  <a:tcPr/>
                </a:tc>
                <a:extLst>
                  <a:ext uri="{0D108BD9-81ED-4DB2-BD59-A6C34878D82A}">
                    <a16:rowId xmlns:a16="http://schemas.microsoft.com/office/drawing/2014/main" val="667277784"/>
                  </a:ext>
                </a:extLst>
              </a:tr>
              <a:tr h="1419485">
                <a:tc grid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3378382882"/>
                  </a:ext>
                </a:extLst>
              </a:tr>
            </a:tbl>
          </a:graphicData>
        </a:graphic>
      </p:graphicFrame>
      <p:sp>
        <p:nvSpPr>
          <p:cNvPr id="36" name="TextBox 35"/>
          <p:cNvSpPr txBox="1"/>
          <p:nvPr/>
        </p:nvSpPr>
        <p:spPr>
          <a:xfrm>
            <a:off x="743071" y="3639187"/>
            <a:ext cx="1671490" cy="276999"/>
          </a:xfrm>
          <a:prstGeom prst="rect">
            <a:avLst/>
          </a:prstGeom>
          <a:noFill/>
        </p:spPr>
        <p:txBody>
          <a:bodyPr wrap="square" rtlCol="0">
            <a:spAutoFit/>
          </a:bodyPr>
          <a:lstStyle/>
          <a:p>
            <a:pPr lvl="0" algn="ctr"/>
            <a:endParaRPr lang="en-US" sz="1200" dirty="0">
              <a:solidFill>
                <a:prstClr val="black"/>
              </a:solidFill>
            </a:endParaRPr>
          </a:p>
        </p:txBody>
      </p:sp>
      <p:grpSp>
        <p:nvGrpSpPr>
          <p:cNvPr id="29" name="Group 28"/>
          <p:cNvGrpSpPr/>
          <p:nvPr/>
        </p:nvGrpSpPr>
        <p:grpSpPr>
          <a:xfrm>
            <a:off x="512433" y="2168847"/>
            <a:ext cx="2409057" cy="1226531"/>
            <a:chOff x="546814" y="178663"/>
            <a:chExt cx="2140905" cy="1831485"/>
          </a:xfrm>
        </p:grpSpPr>
        <p:sp>
          <p:nvSpPr>
            <p:cNvPr id="30" name="TextBox 29"/>
            <p:cNvSpPr txBox="1"/>
            <p:nvPr/>
          </p:nvSpPr>
          <p:spPr>
            <a:xfrm>
              <a:off x="546814" y="178663"/>
              <a:ext cx="2140905" cy="955655"/>
            </a:xfrm>
            <a:prstGeom prst="rect">
              <a:avLst/>
            </a:prstGeom>
            <a:noFill/>
          </p:spPr>
          <p:txBody>
            <a:bodyPr wrap="square" rtlCol="0">
              <a:spAutoFit/>
            </a:bodyPr>
            <a:lstStyle/>
            <a:p>
              <a:pPr algn="ctr"/>
              <a:r>
                <a:rPr lang="en-GB" sz="1100" dirty="0" smtClean="0"/>
                <a:t>Use base 10 to physically take away, setting out in PV table</a:t>
              </a:r>
              <a:endParaRPr lang="en-GB" sz="1100" dirty="0"/>
            </a:p>
            <a:p>
              <a:endParaRPr lang="en-GB" dirty="0"/>
            </a:p>
          </p:txBody>
        </p:sp>
        <p:pic>
          <p:nvPicPr>
            <p:cNvPr id="35" name="Picture 2" descr="Image result for base t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6183" y="949068"/>
              <a:ext cx="1906219" cy="106108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Group 8"/>
          <p:cNvGrpSpPr/>
          <p:nvPr/>
        </p:nvGrpSpPr>
        <p:grpSpPr>
          <a:xfrm>
            <a:off x="512433" y="3669354"/>
            <a:ext cx="2409057" cy="1374931"/>
            <a:chOff x="9280758" y="2296630"/>
            <a:chExt cx="2403093" cy="1715379"/>
          </a:xfrm>
        </p:grpSpPr>
        <p:sp>
          <p:nvSpPr>
            <p:cNvPr id="38" name="TextBox 37"/>
            <p:cNvSpPr txBox="1"/>
            <p:nvPr/>
          </p:nvSpPr>
          <p:spPr>
            <a:xfrm>
              <a:off x="9280758" y="2296630"/>
              <a:ext cx="2403093" cy="1707685"/>
            </a:xfrm>
            <a:prstGeom prst="rect">
              <a:avLst/>
            </a:prstGeom>
            <a:noFill/>
          </p:spPr>
          <p:txBody>
            <a:bodyPr wrap="square" rtlCol="0">
              <a:spAutoFit/>
            </a:bodyPr>
            <a:lstStyle/>
            <a:p>
              <a:pPr algn="ctr"/>
              <a:r>
                <a:rPr lang="en-GB" sz="1100" dirty="0"/>
                <a:t>PV </a:t>
              </a:r>
              <a:r>
                <a:rPr lang="en-GB" sz="1100" dirty="0" smtClean="0"/>
                <a:t>counters set out table </a:t>
              </a:r>
              <a:r>
                <a:rPr lang="en-GB" sz="1100" dirty="0"/>
                <a:t>748 –237 = ?</a:t>
              </a:r>
            </a:p>
            <a:p>
              <a:pPr algn="ctr"/>
              <a:endParaRPr lang="en-GB" dirty="0"/>
            </a:p>
            <a:p>
              <a:pPr algn="ctr"/>
              <a:endParaRPr lang="en-GB" dirty="0"/>
            </a:p>
            <a:p>
              <a:pPr algn="ctr"/>
              <a:endParaRPr lang="en-GB" dirty="0"/>
            </a:p>
          </p:txBody>
        </p:sp>
        <p:pic>
          <p:nvPicPr>
            <p:cNvPr id="39" name="Picture 38"/>
            <p:cNvPicPr>
              <a:picLocks noChangeAspect="1"/>
            </p:cNvPicPr>
            <p:nvPr/>
          </p:nvPicPr>
          <p:blipFill>
            <a:blip r:embed="rId4"/>
            <a:stretch>
              <a:fillRect/>
            </a:stretch>
          </p:blipFill>
          <p:spPr>
            <a:xfrm>
              <a:off x="9421727" y="2987298"/>
              <a:ext cx="2154467" cy="1024711"/>
            </a:xfrm>
            <a:prstGeom prst="rect">
              <a:avLst/>
            </a:prstGeom>
          </p:spPr>
        </p:pic>
      </p:grpSp>
      <p:sp>
        <p:nvSpPr>
          <p:cNvPr id="40" name="TextBox 39"/>
          <p:cNvSpPr txBox="1"/>
          <p:nvPr/>
        </p:nvSpPr>
        <p:spPr>
          <a:xfrm>
            <a:off x="1002642" y="5234682"/>
            <a:ext cx="3465650" cy="1077218"/>
          </a:xfrm>
          <a:prstGeom prst="rect">
            <a:avLst/>
          </a:prstGeom>
          <a:noFill/>
        </p:spPr>
        <p:txBody>
          <a:bodyPr wrap="square" rtlCol="0">
            <a:spAutoFit/>
          </a:bodyPr>
          <a:lstStyle/>
          <a:p>
            <a:r>
              <a:rPr lang="en-GB" sz="3200" dirty="0"/>
              <a:t> </a:t>
            </a:r>
            <a:r>
              <a:rPr lang="en-GB" sz="3200" dirty="0" smtClean="0"/>
              <a:t>          700 + 60 + 3</a:t>
            </a:r>
          </a:p>
          <a:p>
            <a:r>
              <a:rPr lang="en-GB" sz="3200" dirty="0"/>
              <a:t> </a:t>
            </a:r>
            <a:r>
              <a:rPr lang="en-GB" sz="3200" dirty="0" smtClean="0"/>
              <a:t>       -  200 + 50 + 1</a:t>
            </a:r>
            <a:endParaRPr lang="en-GB" sz="3200" dirty="0"/>
          </a:p>
        </p:txBody>
      </p:sp>
    </p:spTree>
    <p:extLst>
      <p:ext uri="{BB962C8B-B14F-4D97-AF65-F5344CB8AC3E}">
        <p14:creationId xmlns:p14="http://schemas.microsoft.com/office/powerpoint/2010/main" val="137998956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2990570198"/>
              </p:ext>
            </p:extLst>
          </p:nvPr>
        </p:nvGraphicFramePr>
        <p:xfrm>
          <a:off x="385009" y="546101"/>
          <a:ext cx="11617696" cy="5991678"/>
        </p:xfrm>
        <a:graphic>
          <a:graphicData uri="http://schemas.openxmlformats.org/drawingml/2006/table">
            <a:tbl>
              <a:tblPr firstRow="1" bandRow="1">
                <a:tableStyleId>{5940675A-B579-460E-94D1-54222C63F5DA}</a:tableStyleId>
              </a:tblPr>
              <a:tblGrid>
                <a:gridCol w="3469908">
                  <a:extLst>
                    <a:ext uri="{9D8B030D-6E8A-4147-A177-3AD203B41FA5}">
                      <a16:colId xmlns:a16="http://schemas.microsoft.com/office/drawing/2014/main" val="3199054702"/>
                    </a:ext>
                  </a:extLst>
                </a:gridCol>
                <a:gridCol w="3238902">
                  <a:extLst>
                    <a:ext uri="{9D8B030D-6E8A-4147-A177-3AD203B41FA5}">
                      <a16:colId xmlns:a16="http://schemas.microsoft.com/office/drawing/2014/main" val="2339216427"/>
                    </a:ext>
                  </a:extLst>
                </a:gridCol>
                <a:gridCol w="231006">
                  <a:extLst>
                    <a:ext uri="{9D8B030D-6E8A-4147-A177-3AD203B41FA5}">
                      <a16:colId xmlns:a16="http://schemas.microsoft.com/office/drawing/2014/main" val="1160396673"/>
                    </a:ext>
                  </a:extLst>
                </a:gridCol>
                <a:gridCol w="4677880">
                  <a:extLst>
                    <a:ext uri="{9D8B030D-6E8A-4147-A177-3AD203B41FA5}">
                      <a16:colId xmlns:a16="http://schemas.microsoft.com/office/drawing/2014/main" val="411713314"/>
                    </a:ext>
                  </a:extLst>
                </a:gridCol>
              </a:tblGrid>
              <a:tr h="370840">
                <a:tc gridSpan="2">
                  <a:txBody>
                    <a:bodyPr/>
                    <a:lstStyle/>
                    <a:p>
                      <a:pPr marL="586740" indent="-226695">
                        <a:lnSpc>
                          <a:spcPct val="120000"/>
                        </a:lnSpc>
                        <a:spcAft>
                          <a:spcPts val="300"/>
                        </a:spcAft>
                        <a:tabLst>
                          <a:tab pos="586740" algn="l"/>
                          <a:tab pos="457200" algn="l"/>
                        </a:tabLst>
                      </a:pPr>
                      <a:r>
                        <a:rPr lang="en-GB" sz="1800" dirty="0">
                          <a:effectLst/>
                        </a:rPr>
                        <a:t>NC </a:t>
                      </a:r>
                      <a:r>
                        <a:rPr lang="en-GB" sz="1800" dirty="0" smtClean="0">
                          <a:effectLst/>
                        </a:rPr>
                        <a:t>Objective</a:t>
                      </a:r>
                      <a:r>
                        <a:rPr lang="en-GB" sz="1800" dirty="0">
                          <a:effectLst/>
                        </a:rPr>
                        <a:t>:</a:t>
                      </a:r>
                      <a:r>
                        <a:rPr lang="en-GB" sz="1800" kern="1200" dirty="0">
                          <a:effectLst/>
                        </a:rPr>
                        <a:t> </a:t>
                      </a:r>
                      <a:endParaRPr lang="en-GB" sz="1400" b="0" dirty="0" smtClean="0">
                        <a:solidFill>
                          <a:schemeClr val="tx1"/>
                        </a:solidFill>
                        <a:effectLst/>
                      </a:endParaRPr>
                    </a:p>
                  </a:txBody>
                  <a:tcPr marL="68580" marR="68580" marT="0" marB="0"/>
                </a:tc>
                <a:tc hMerge="1">
                  <a:txBody>
                    <a:bodyPr/>
                    <a:lstStyle/>
                    <a:p>
                      <a:endParaRPr lang="en-GB"/>
                    </a:p>
                  </a:txBody>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t>Small Step:  </a:t>
                      </a:r>
                      <a:r>
                        <a:rPr kumimoji="0" lang="en-GB" sz="1800" u="none" strike="noStrike" kern="1200" cap="none" spc="0" normalizeH="0" baseline="0" noProof="0" dirty="0" smtClean="0">
                          <a:ln>
                            <a:noFill/>
                          </a:ln>
                          <a:effectLst/>
                          <a:uLnTx/>
                          <a:uFillTx/>
                        </a:rPr>
                        <a:t>Subtracting with exchanging</a:t>
                      </a:r>
                      <a:endParaRPr kumimoji="0" lang="en-GB" sz="1800" b="0" i="0" u="none" strike="noStrike" kern="1200" cap="none" spc="0" normalizeH="0" baseline="0" noProof="0" dirty="0" smtClean="0">
                        <a:ln>
                          <a:noFill/>
                        </a:ln>
                        <a:solidFill>
                          <a:prstClr val="black"/>
                        </a:solidFill>
                        <a:effectLst/>
                        <a:uLnTx/>
                        <a:uFillTx/>
                        <a:latin typeface="+mn-lt"/>
                        <a:ea typeface="+mn-ea"/>
                        <a:cs typeface="+mn-cs"/>
                      </a:endParaRPr>
                    </a:p>
                  </a:txBody>
                  <a:tcPr/>
                </a:tc>
                <a:tc hMerge="1">
                  <a:txBody>
                    <a:bodyPr/>
                    <a:lstStyle/>
                    <a:p>
                      <a:endParaRPr lang="en-GB"/>
                    </a:p>
                  </a:txBody>
                  <a:tcPr/>
                </a:tc>
                <a:extLst>
                  <a:ext uri="{0D108BD9-81ED-4DB2-BD59-A6C34878D82A}">
                    <a16:rowId xmlns:a16="http://schemas.microsoft.com/office/drawing/2014/main" val="608378007"/>
                  </a:ext>
                </a:extLst>
              </a:tr>
              <a:tr h="370840">
                <a:tc gridSpan="4">
                  <a:txBody>
                    <a:bodyPr/>
                    <a:lstStyle/>
                    <a:p>
                      <a:r>
                        <a:rPr lang="en-GB" sz="1800" dirty="0" smtClean="0">
                          <a:effectLst/>
                        </a:rPr>
                        <a:t>Vocabulary:  </a:t>
                      </a:r>
                      <a:r>
                        <a:rPr lang="en-US" sz="1400" dirty="0" smtClean="0"/>
                        <a:t>take away less than  the difference  subtract minus  fewer  decrease</a:t>
                      </a:r>
                      <a:endParaRPr lang="en-GB" sz="2400" dirty="0" smtClean="0"/>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968938">
                <a:tc rowSpan="2">
                  <a:txBody>
                    <a:bodyPr/>
                    <a:lstStyle/>
                    <a:p>
                      <a:pPr>
                        <a:lnSpc>
                          <a:spcPct val="107000"/>
                        </a:lnSpc>
                        <a:spcAft>
                          <a:spcPts val="0"/>
                        </a:spcAft>
                      </a:pPr>
                      <a:r>
                        <a:rPr lang="en-GB" sz="1800" dirty="0" smtClean="0">
                          <a:effectLst/>
                        </a:rPr>
                        <a:t>Representations</a:t>
                      </a: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grid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tc>
                  <a:txBody>
                    <a:bodyPr/>
                    <a:lstStyle/>
                    <a:p>
                      <a:pPr>
                        <a:lnSpc>
                          <a:spcPct val="107000"/>
                        </a:lnSpc>
                        <a:spcAft>
                          <a:spcPts val="0"/>
                        </a:spcAft>
                      </a:pPr>
                      <a:r>
                        <a:rPr lang="en-GB" sz="1800" dirty="0" smtClean="0">
                          <a:effectLst/>
                        </a:rPr>
                        <a:t>Misconceptions</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1400" u="none" strike="noStrike" kern="1200" cap="none" spc="0" normalizeH="0" baseline="0" noProof="0" dirty="0" smtClean="0">
                          <a:ln>
                            <a:noFill/>
                          </a:ln>
                          <a:effectLst/>
                          <a:uLnTx/>
                          <a:uFillTx/>
                        </a:rPr>
                        <a:t>Pupils sometimes begin subtracting with the left hand column first.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u="none" strike="noStrike" kern="1200" cap="none" spc="0" normalizeH="0" baseline="0" noProof="0" dirty="0" smtClean="0">
                        <a:ln>
                          <a:noFill/>
                        </a:ln>
                        <a:effectLst/>
                        <a:uLnTx/>
                        <a:uFillTx/>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u="none" strike="noStrike" kern="1200" cap="none" spc="0" normalizeH="0" baseline="0" noProof="0" dirty="0" smtClean="0">
                          <a:ln>
                            <a:noFill/>
                          </a:ln>
                          <a:effectLst/>
                          <a:uLnTx/>
                          <a:uFillTx/>
                        </a:rPr>
                        <a:t>Misconceptions occur when pupils (and teachers) use inaccurate language.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u="none" strike="noStrike" kern="1200" cap="none" spc="0" normalizeH="0" baseline="0" noProof="0" dirty="0" smtClean="0">
                          <a:ln>
                            <a:noFill/>
                          </a:ln>
                          <a:effectLst/>
                          <a:uLnTx/>
                          <a:uFillTx/>
                        </a:rPr>
                        <a:t>e.g. 27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u="none" strike="noStrike" kern="1200" cap="none" spc="0" normalizeH="0" baseline="0" noProof="0" dirty="0" smtClean="0">
                          <a:ln>
                            <a:noFill/>
                          </a:ln>
                          <a:effectLst/>
                          <a:uLnTx/>
                          <a:uFillTx/>
                        </a:rPr>
                        <a:t>       15</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u="none" strike="noStrike" kern="1200" cap="none" spc="0" normalizeH="0" baseline="0" noProof="0" dirty="0" smtClean="0">
                          <a:ln>
                            <a:noFill/>
                          </a:ln>
                          <a:effectLst/>
                          <a:uLnTx/>
                          <a:uFillTx/>
                        </a:rPr>
                        <a:t>When talking about 20 – 10 they may refer to it as 2 – 1.</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87561494"/>
                  </a:ext>
                </a:extLst>
              </a:tr>
              <a:tr h="460636">
                <a:tc vMerge="1">
                  <a:txBody>
                    <a:bodyPr/>
                    <a:lstStyle/>
                    <a:p>
                      <a:endParaRPr lang="en-GB"/>
                    </a:p>
                  </a:txBody>
                  <a:tcPr/>
                </a:tc>
                <a:tc gridSpan="2" vMerge="1">
                  <a:txBody>
                    <a:bodyPr/>
                    <a:lstStyle/>
                    <a:p>
                      <a:endParaRPr lang="en-GB"/>
                    </a:p>
                  </a:txBody>
                  <a:tcPr/>
                </a:tc>
                <a:tc hMerge="1" vMerge="1">
                  <a:txBody>
                    <a:bodyPr/>
                    <a:lstStyle/>
                    <a:p>
                      <a:endParaRPr lang="en-GB"/>
                    </a:p>
                  </a:txBody>
                  <a:tcPr/>
                </a:tc>
                <a:tc row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r>
                        <a:rPr lang="en-GB" sz="1400" dirty="0" smtClean="0">
                          <a:effectLst/>
                        </a:rPr>
                        <a:t>Children can subtract numbers up to</a:t>
                      </a:r>
                      <a:r>
                        <a:rPr lang="en-GB" sz="1400" baseline="0" dirty="0" smtClean="0">
                          <a:effectLst/>
                        </a:rPr>
                        <a:t> three digits using</a:t>
                      </a:r>
                    </a:p>
                    <a:p>
                      <a:pPr>
                        <a:lnSpc>
                          <a:spcPct val="107000"/>
                        </a:lnSpc>
                        <a:spcAft>
                          <a:spcPts val="0"/>
                        </a:spcAft>
                      </a:pPr>
                      <a:r>
                        <a:rPr lang="en-GB" sz="1400" baseline="0" dirty="0" smtClean="0">
                          <a:effectLst/>
                        </a:rPr>
                        <a:t>Formal column method where appropriate.</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67277784"/>
                  </a:ext>
                </a:extLst>
              </a:tr>
              <a:tr h="2429574">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US" sz="1400" dirty="0" smtClean="0">
                          <a:solidFill>
                            <a:schemeClr val="tx1"/>
                          </a:solidFill>
                        </a:rPr>
                        <a:t>Use physical PV counters and base ten and pictures of both to represent subtraction</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endParaRPr lang="en-GB" sz="2000" dirty="0" smtClean="0"/>
                    </a:p>
                    <a:p>
                      <a:pPr marL="0" marR="0" lvl="0" indent="0" algn="ctr" defTabSz="914400" rtl="0" eaLnBrk="1" fontAlgn="auto" latinLnBrk="0" hangingPunct="1">
                        <a:lnSpc>
                          <a:spcPct val="107000"/>
                        </a:lnSpc>
                        <a:spcBef>
                          <a:spcPts val="0"/>
                        </a:spcBef>
                        <a:spcAft>
                          <a:spcPts val="0"/>
                        </a:spcAft>
                        <a:buClrTx/>
                        <a:buSzTx/>
                        <a:buFontTx/>
                        <a:buNone/>
                        <a:tabLst/>
                        <a:defRPr/>
                      </a:pPr>
                      <a:r>
                        <a:rPr lang="en-GB" sz="2000" dirty="0" smtClean="0"/>
                        <a:t>Use base 10 to physically take away, setting out in PV table, exchanging where necessary</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vMerge="1">
                  <a:txBody>
                    <a:bodyPr/>
                    <a:lstStyle/>
                    <a:p>
                      <a:endParaRPr lang="en-GB"/>
                    </a:p>
                  </a:txBody>
                  <a:tcPr/>
                </a:tc>
                <a:extLst>
                  <a:ext uri="{0D108BD9-81ED-4DB2-BD59-A6C34878D82A}">
                    <a16:rowId xmlns:a16="http://schemas.microsoft.com/office/drawing/2014/main" val="708430895"/>
                  </a:ext>
                </a:extLst>
              </a:tr>
            </a:tbl>
          </a:graphicData>
        </a:graphic>
      </p:graphicFrame>
      <p:sp>
        <p:nvSpPr>
          <p:cNvPr id="36" name="TextBox 35"/>
          <p:cNvSpPr txBox="1"/>
          <p:nvPr/>
        </p:nvSpPr>
        <p:spPr>
          <a:xfrm>
            <a:off x="743071" y="3639187"/>
            <a:ext cx="1671490" cy="276999"/>
          </a:xfrm>
          <a:prstGeom prst="rect">
            <a:avLst/>
          </a:prstGeom>
          <a:noFill/>
        </p:spPr>
        <p:txBody>
          <a:bodyPr wrap="square" rtlCol="0">
            <a:spAutoFit/>
          </a:bodyPr>
          <a:lstStyle/>
          <a:p>
            <a:pPr lvl="0" algn="ctr"/>
            <a:endParaRPr lang="en-US" sz="1200" dirty="0">
              <a:solidFill>
                <a:prstClr val="black"/>
              </a:solidFill>
            </a:endParaRPr>
          </a:p>
        </p:txBody>
      </p:sp>
      <p:pic>
        <p:nvPicPr>
          <p:cNvPr id="15" name="Picture 14"/>
          <p:cNvPicPr>
            <a:picLocks noChangeAspect="1"/>
          </p:cNvPicPr>
          <p:nvPr/>
        </p:nvPicPr>
        <p:blipFill>
          <a:blip r:embed="rId3"/>
          <a:stretch>
            <a:fillRect/>
          </a:stretch>
        </p:blipFill>
        <p:spPr>
          <a:xfrm>
            <a:off x="4510989" y="1671708"/>
            <a:ext cx="2206891" cy="1141459"/>
          </a:xfrm>
          <a:prstGeom prst="rect">
            <a:avLst/>
          </a:prstGeom>
        </p:spPr>
      </p:pic>
      <p:pic>
        <p:nvPicPr>
          <p:cNvPr id="7" name="Picture 6"/>
          <p:cNvPicPr>
            <a:picLocks noChangeAspect="1"/>
          </p:cNvPicPr>
          <p:nvPr/>
        </p:nvPicPr>
        <p:blipFill>
          <a:blip r:embed="rId4"/>
          <a:stretch>
            <a:fillRect/>
          </a:stretch>
        </p:blipFill>
        <p:spPr>
          <a:xfrm>
            <a:off x="1350718" y="1816677"/>
            <a:ext cx="1367854" cy="1404831"/>
          </a:xfrm>
          <a:prstGeom prst="rect">
            <a:avLst/>
          </a:prstGeom>
        </p:spPr>
      </p:pic>
      <p:pic>
        <p:nvPicPr>
          <p:cNvPr id="9" name="Picture 8"/>
          <p:cNvPicPr>
            <a:picLocks noChangeAspect="1"/>
          </p:cNvPicPr>
          <p:nvPr/>
        </p:nvPicPr>
        <p:blipFill>
          <a:blip r:embed="rId5"/>
          <a:stretch>
            <a:fillRect/>
          </a:stretch>
        </p:blipFill>
        <p:spPr>
          <a:xfrm>
            <a:off x="483461" y="4599481"/>
            <a:ext cx="1074235" cy="1147374"/>
          </a:xfrm>
          <a:prstGeom prst="rect">
            <a:avLst/>
          </a:prstGeom>
        </p:spPr>
      </p:pic>
      <p:pic>
        <p:nvPicPr>
          <p:cNvPr id="10" name="Picture 9"/>
          <p:cNvPicPr>
            <a:picLocks noChangeAspect="1"/>
          </p:cNvPicPr>
          <p:nvPr/>
        </p:nvPicPr>
        <p:blipFill>
          <a:blip r:embed="rId6"/>
          <a:stretch>
            <a:fillRect/>
          </a:stretch>
        </p:blipFill>
        <p:spPr>
          <a:xfrm>
            <a:off x="1838698" y="4622841"/>
            <a:ext cx="1905529" cy="1161504"/>
          </a:xfrm>
          <a:prstGeom prst="rect">
            <a:avLst/>
          </a:prstGeom>
        </p:spPr>
      </p:pic>
      <p:pic>
        <p:nvPicPr>
          <p:cNvPr id="17" name="Picture 2" descr="Image result for base te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717035" y="7143326"/>
            <a:ext cx="1794797" cy="12594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442383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08727" y="267855"/>
            <a:ext cx="9107055" cy="1107996"/>
          </a:xfrm>
          <a:prstGeom prst="rect">
            <a:avLst/>
          </a:prstGeom>
          <a:noFill/>
        </p:spPr>
        <p:txBody>
          <a:bodyPr wrap="square" rtlCol="0">
            <a:spAutoFit/>
          </a:bodyPr>
          <a:lstStyle/>
          <a:p>
            <a:pPr algn="ctr"/>
            <a:r>
              <a:rPr lang="en-GB" sz="6600" dirty="0" smtClean="0"/>
              <a:t>Y4</a:t>
            </a:r>
          </a:p>
        </p:txBody>
      </p:sp>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6" name="Picture 5">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spTree>
    <p:extLst>
      <p:ext uri="{BB962C8B-B14F-4D97-AF65-F5344CB8AC3E}">
        <p14:creationId xmlns:p14="http://schemas.microsoft.com/office/powerpoint/2010/main" val="195864863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7" name="Picture 6">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417413770"/>
              </p:ext>
            </p:extLst>
          </p:nvPr>
        </p:nvGraphicFramePr>
        <p:xfrm>
          <a:off x="267902" y="349290"/>
          <a:ext cx="11656191" cy="6628940"/>
        </p:xfrm>
        <a:graphic>
          <a:graphicData uri="http://schemas.openxmlformats.org/drawingml/2006/table">
            <a:tbl>
              <a:tblPr firstRow="1" bandRow="1">
                <a:tableStyleId>{17292A2E-F333-43FB-9621-5CBBE7FDCDCB}</a:tableStyleId>
              </a:tblPr>
              <a:tblGrid>
                <a:gridCol w="2629302">
                  <a:extLst>
                    <a:ext uri="{9D8B030D-6E8A-4147-A177-3AD203B41FA5}">
                      <a16:colId xmlns:a16="http://schemas.microsoft.com/office/drawing/2014/main" val="520867064"/>
                    </a:ext>
                  </a:extLst>
                </a:gridCol>
                <a:gridCol w="9026889">
                  <a:extLst>
                    <a:ext uri="{9D8B030D-6E8A-4147-A177-3AD203B41FA5}">
                      <a16:colId xmlns:a16="http://schemas.microsoft.com/office/drawing/2014/main" val="892932090"/>
                    </a:ext>
                  </a:extLst>
                </a:gridCol>
              </a:tblGrid>
              <a:tr h="5937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solidFill>
                            <a:sysClr val="windowText" lastClr="000000"/>
                          </a:solidFill>
                        </a:rPr>
                        <a:t>Revisit</a:t>
                      </a:r>
                    </a:p>
                    <a:p>
                      <a:endParaRPr lang="en-GB" dirty="0" smtClean="0">
                        <a:solidFill>
                          <a:sysClr val="windowText" lastClr="000000"/>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u="none" strike="noStrike" cap="none" normalizeH="0" baseline="0" dirty="0" smtClean="0">
                          <a:ln>
                            <a:noFill/>
                          </a:ln>
                          <a:solidFill>
                            <a:sysClr val="windowText" lastClr="000000"/>
                          </a:solidFill>
                          <a:effectLst/>
                        </a:rPr>
                        <a:t>NC objectives</a:t>
                      </a:r>
                    </a:p>
                    <a:p>
                      <a:endParaRPr lang="en-GB" dirty="0">
                        <a:solidFill>
                          <a:sysClr val="windowText" lastClr="000000"/>
                        </a:solidFill>
                      </a:endParaRPr>
                    </a:p>
                  </a:txBody>
                  <a:tcPr/>
                </a:tc>
                <a:extLst>
                  <a:ext uri="{0D108BD9-81ED-4DB2-BD59-A6C34878D82A}">
                    <a16:rowId xmlns:a16="http://schemas.microsoft.com/office/drawing/2014/main" val="3770678768"/>
                  </a:ext>
                </a:extLst>
              </a:tr>
              <a:tr h="3702860">
                <a:tc>
                  <a:txBody>
                    <a:bodyPr/>
                    <a:lstStyle/>
                    <a:p>
                      <a:r>
                        <a:rPr lang="en-GB" dirty="0" smtClean="0"/>
                        <a:t>Children should be able to:</a:t>
                      </a:r>
                    </a:p>
                    <a:p>
                      <a:r>
                        <a:rPr lang="en-GB" dirty="0" smtClean="0"/>
                        <a:t>Understand PV of numbers;</a:t>
                      </a:r>
                    </a:p>
                    <a:p>
                      <a:r>
                        <a:rPr lang="en-GB" dirty="0" smtClean="0"/>
                        <a:t>Use of number track</a:t>
                      </a:r>
                    </a:p>
                    <a:p>
                      <a:r>
                        <a:rPr lang="en-GB" dirty="0" smtClean="0"/>
                        <a:t>subtract one digit number from another mentally from and within 20;</a:t>
                      </a:r>
                    </a:p>
                    <a:p>
                      <a:endParaRPr lang="en-GB" dirty="0" smtClean="0">
                        <a:solidFill>
                          <a:sysClr val="windowText" lastClr="000000"/>
                        </a:solidFill>
                      </a:endParaRPr>
                    </a:p>
                  </a:txBody>
                  <a:tcPr/>
                </a:tc>
                <a:tc>
                  <a:txBody>
                    <a:bodyPr/>
                    <a:lstStyle/>
                    <a:p>
                      <a:pPr lvl="0"/>
                      <a:r>
                        <a:rPr lang="en-GB" sz="1600" dirty="0" smtClean="0"/>
                        <a:t>subtract numbers with up to 4 digits using the formal written methods of columnar addition and subtraction where appropriate</a:t>
                      </a:r>
                    </a:p>
                    <a:p>
                      <a:pPr lvl="0"/>
                      <a:endParaRPr lang="en-GB" sz="1600" dirty="0" smtClean="0"/>
                    </a:p>
                    <a:p>
                      <a:pPr lvl="0"/>
                      <a:r>
                        <a:rPr lang="en-GB" sz="1600" dirty="0" smtClean="0"/>
                        <a:t>estimate and use inverse operations to check answers to a calculation</a:t>
                      </a:r>
                    </a:p>
                    <a:p>
                      <a:pPr lvl="0"/>
                      <a:endParaRPr lang="en-GB" sz="1600" dirty="0" smtClean="0"/>
                    </a:p>
                    <a:p>
                      <a:r>
                        <a:rPr lang="en-GB" sz="1600" dirty="0" smtClean="0"/>
                        <a:t>solve addition and subtraction two-step problems in contexts, deciding which operations and methods to use and why.</a:t>
                      </a:r>
                      <a:endParaRPr lang="en-GB" sz="1600" dirty="0"/>
                    </a:p>
                  </a:txBody>
                  <a:tcPr/>
                </a:tc>
                <a:extLst>
                  <a:ext uri="{0D108BD9-81ED-4DB2-BD59-A6C34878D82A}">
                    <a16:rowId xmlns:a16="http://schemas.microsoft.com/office/drawing/2014/main" val="1881078693"/>
                  </a:ext>
                </a:extLst>
              </a:tr>
              <a:tr h="2120633">
                <a:tc gridSpan="2">
                  <a:txBody>
                    <a:bodyPr/>
                    <a:lstStyle/>
                    <a:p>
                      <a:r>
                        <a:rPr lang="en-GB" dirty="0" smtClean="0"/>
                        <a:t>Resources</a:t>
                      </a:r>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a:txBody>
                  <a:tcPr/>
                </a:tc>
                <a:tc hMerge="1">
                  <a:txBody>
                    <a:bodyPr/>
                    <a:lstStyle/>
                    <a:p>
                      <a:endParaRPr lang="en-GB" dirty="0"/>
                    </a:p>
                  </a:txBody>
                  <a:tcPr/>
                </a:tc>
                <a:extLst>
                  <a:ext uri="{0D108BD9-81ED-4DB2-BD59-A6C34878D82A}">
                    <a16:rowId xmlns:a16="http://schemas.microsoft.com/office/drawing/2014/main" val="1672232767"/>
                  </a:ext>
                </a:extLst>
              </a:tr>
            </a:tbl>
          </a:graphicData>
        </a:graphic>
      </p:graphicFrame>
      <p:pic>
        <p:nvPicPr>
          <p:cNvPr id="11" name="Picture 10"/>
          <p:cNvPicPr>
            <a:picLocks noChangeAspect="1"/>
          </p:cNvPicPr>
          <p:nvPr/>
        </p:nvPicPr>
        <p:blipFill>
          <a:blip r:embed="rId3"/>
          <a:stretch>
            <a:fillRect/>
          </a:stretch>
        </p:blipFill>
        <p:spPr>
          <a:xfrm>
            <a:off x="2598150" y="5103584"/>
            <a:ext cx="4834729" cy="700685"/>
          </a:xfrm>
          <a:prstGeom prst="rect">
            <a:avLst/>
          </a:prstGeom>
        </p:spPr>
      </p:pic>
      <p:pic>
        <p:nvPicPr>
          <p:cNvPr id="12" name="Picture 11"/>
          <p:cNvPicPr>
            <a:picLocks noChangeAspect="1"/>
          </p:cNvPicPr>
          <p:nvPr/>
        </p:nvPicPr>
        <p:blipFill>
          <a:blip r:embed="rId4"/>
          <a:stretch>
            <a:fillRect/>
          </a:stretch>
        </p:blipFill>
        <p:spPr>
          <a:xfrm>
            <a:off x="610328" y="5206256"/>
            <a:ext cx="1467154" cy="1068845"/>
          </a:xfrm>
          <a:prstGeom prst="rect">
            <a:avLst/>
          </a:prstGeom>
        </p:spPr>
      </p:pic>
      <p:pic>
        <p:nvPicPr>
          <p:cNvPr id="15" name="Picture 14"/>
          <p:cNvPicPr>
            <a:picLocks noChangeAspect="1"/>
          </p:cNvPicPr>
          <p:nvPr/>
        </p:nvPicPr>
        <p:blipFill>
          <a:blip r:embed="rId5"/>
          <a:stretch>
            <a:fillRect/>
          </a:stretch>
        </p:blipFill>
        <p:spPr>
          <a:xfrm>
            <a:off x="7755331" y="5004899"/>
            <a:ext cx="2057368" cy="898057"/>
          </a:xfrm>
          <a:prstGeom prst="rect">
            <a:avLst/>
          </a:prstGeom>
        </p:spPr>
      </p:pic>
    </p:spTree>
    <p:extLst>
      <p:ext uri="{BB962C8B-B14F-4D97-AF65-F5344CB8AC3E}">
        <p14:creationId xmlns:p14="http://schemas.microsoft.com/office/powerpoint/2010/main" val="216084617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915288119"/>
              </p:ext>
            </p:extLst>
          </p:nvPr>
        </p:nvGraphicFramePr>
        <p:xfrm>
          <a:off x="2031998" y="464820"/>
          <a:ext cx="8128000" cy="4414520"/>
        </p:xfrm>
        <a:graphic>
          <a:graphicData uri="http://schemas.openxmlformats.org/drawingml/2006/table">
            <a:tbl>
              <a:tblPr firstRow="1" bandRow="1">
                <a:tableStyleId>{912C8C85-51F0-491E-9774-3900AFEF0FD7}</a:tableStyleId>
              </a:tblPr>
              <a:tblGrid>
                <a:gridCol w="8128000">
                  <a:extLst>
                    <a:ext uri="{9D8B030D-6E8A-4147-A177-3AD203B41FA5}">
                      <a16:colId xmlns:a16="http://schemas.microsoft.com/office/drawing/2014/main" val="1994348585"/>
                    </a:ext>
                  </a:extLst>
                </a:gridCol>
              </a:tblGrid>
              <a:tr h="370840">
                <a:tc>
                  <a:txBody>
                    <a:bodyPr/>
                    <a:lstStyle/>
                    <a:p>
                      <a:r>
                        <a:rPr lang="en-GB" dirty="0" smtClean="0"/>
                        <a:t>Proposed teaching sequence</a:t>
                      </a:r>
                      <a:endParaRPr lang="en-GB" dirty="0"/>
                    </a:p>
                  </a:txBody>
                  <a:tcPr/>
                </a:tc>
                <a:extLst>
                  <a:ext uri="{0D108BD9-81ED-4DB2-BD59-A6C34878D82A}">
                    <a16:rowId xmlns:a16="http://schemas.microsoft.com/office/drawing/2014/main" val="1791402378"/>
                  </a:ext>
                </a:extLst>
              </a:tr>
              <a:tr h="370840">
                <a:tc>
                  <a:txBody>
                    <a:bodyPr/>
                    <a:lstStyle/>
                    <a:p>
                      <a:r>
                        <a:rPr lang="en-GB" sz="1600" dirty="0" smtClean="0"/>
                        <a:t>1000</a:t>
                      </a:r>
                      <a:r>
                        <a:rPr lang="en-GB" sz="1600" baseline="0" dirty="0" smtClean="0"/>
                        <a:t> less use of base ten</a:t>
                      </a:r>
                      <a:endParaRPr lang="en-GB" sz="1600" dirty="0"/>
                    </a:p>
                  </a:txBody>
                  <a:tcPr/>
                </a:tc>
                <a:extLst>
                  <a:ext uri="{0D108BD9-81ED-4DB2-BD59-A6C34878D82A}">
                    <a16:rowId xmlns:a16="http://schemas.microsoft.com/office/drawing/2014/main" val="4279424725"/>
                  </a:ext>
                </a:extLst>
              </a:tr>
              <a:tr h="370840">
                <a:tc>
                  <a:txBody>
                    <a:bodyPr/>
                    <a:lstStyle/>
                    <a:p>
                      <a:r>
                        <a:rPr lang="en-GB" sz="1600" dirty="0" err="1" smtClean="0"/>
                        <a:t>ThHTO</a:t>
                      </a:r>
                      <a:r>
                        <a:rPr lang="en-GB" sz="1600" dirty="0" smtClean="0"/>
                        <a:t> – multiple of 10/100/1000</a:t>
                      </a:r>
                      <a:endParaRPr lang="en-GB" sz="1600" dirty="0"/>
                    </a:p>
                  </a:txBody>
                  <a:tcPr/>
                </a:tc>
                <a:extLst>
                  <a:ext uri="{0D108BD9-81ED-4DB2-BD59-A6C34878D82A}">
                    <a16:rowId xmlns:a16="http://schemas.microsoft.com/office/drawing/2014/main" val="101051175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err="1" smtClean="0"/>
                        <a:t>ThHTO</a:t>
                      </a:r>
                      <a:r>
                        <a:rPr lang="en-GB" sz="1600" dirty="0" smtClean="0"/>
                        <a:t> –</a:t>
                      </a:r>
                      <a:r>
                        <a:rPr lang="en-GB" sz="1600" baseline="0" dirty="0" smtClean="0"/>
                        <a:t> TO no exchanging</a:t>
                      </a:r>
                      <a:r>
                        <a:rPr lang="en-GB" sz="1600" dirty="0" smtClean="0"/>
                        <a:t> </a:t>
                      </a:r>
                    </a:p>
                  </a:txBody>
                  <a:tcPr/>
                </a:tc>
                <a:extLst>
                  <a:ext uri="{0D108BD9-81ED-4DB2-BD59-A6C34878D82A}">
                    <a16:rowId xmlns:a16="http://schemas.microsoft.com/office/drawing/2014/main" val="93241854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err="1" smtClean="0"/>
                        <a:t>ThHTO</a:t>
                      </a:r>
                      <a:r>
                        <a:rPr lang="en-GB" sz="1600" dirty="0" smtClean="0"/>
                        <a:t> –</a:t>
                      </a:r>
                      <a:r>
                        <a:rPr lang="en-GB" sz="1600" baseline="0" dirty="0" smtClean="0"/>
                        <a:t> HTO no exchanging</a:t>
                      </a:r>
                      <a:r>
                        <a:rPr lang="en-GB" sz="1600" dirty="0" smtClean="0"/>
                        <a:t> </a:t>
                      </a:r>
                    </a:p>
                  </a:txBody>
                  <a:tcPr/>
                </a:tc>
                <a:extLst>
                  <a:ext uri="{0D108BD9-81ED-4DB2-BD59-A6C34878D82A}">
                    <a16:rowId xmlns:a16="http://schemas.microsoft.com/office/drawing/2014/main" val="139190176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err="1" smtClean="0"/>
                        <a:t>ThHTO</a:t>
                      </a:r>
                      <a:r>
                        <a:rPr lang="en-GB" sz="1600" dirty="0" smtClean="0"/>
                        <a:t> –</a:t>
                      </a:r>
                      <a:r>
                        <a:rPr lang="en-GB" sz="1600" baseline="0" dirty="0" smtClean="0"/>
                        <a:t> </a:t>
                      </a:r>
                      <a:r>
                        <a:rPr lang="en-GB" sz="1600" baseline="0" dirty="0" err="1" smtClean="0"/>
                        <a:t>ThHTO</a:t>
                      </a:r>
                      <a:r>
                        <a:rPr lang="en-GB" sz="1600" baseline="0" dirty="0" smtClean="0"/>
                        <a:t> no exchanging</a:t>
                      </a:r>
                      <a:r>
                        <a:rPr lang="en-GB" sz="1600" dirty="0" smtClean="0"/>
                        <a:t> </a:t>
                      </a:r>
                    </a:p>
                  </a:txBody>
                  <a:tcPr/>
                </a:tc>
                <a:extLst>
                  <a:ext uri="{0D108BD9-81ED-4DB2-BD59-A6C34878D82A}">
                    <a16:rowId xmlns:a16="http://schemas.microsoft.com/office/drawing/2014/main" val="402892757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err="1" smtClean="0"/>
                        <a:t>ThHTO</a:t>
                      </a:r>
                      <a:r>
                        <a:rPr lang="en-GB" sz="1600" dirty="0" smtClean="0"/>
                        <a:t> –</a:t>
                      </a:r>
                      <a:r>
                        <a:rPr lang="en-GB" sz="1600" baseline="0" dirty="0" smtClean="0"/>
                        <a:t> TO </a:t>
                      </a:r>
                      <a:r>
                        <a:rPr lang="en-GB" sz="1600" dirty="0" smtClean="0"/>
                        <a:t>with</a:t>
                      </a:r>
                      <a:r>
                        <a:rPr lang="en-GB" sz="1600" baseline="0" dirty="0" smtClean="0"/>
                        <a:t> one exchange</a:t>
                      </a:r>
                      <a:endParaRPr lang="en-GB" sz="1600" dirty="0" smtClean="0"/>
                    </a:p>
                  </a:txBody>
                  <a:tcPr/>
                </a:tc>
                <a:extLst>
                  <a:ext uri="{0D108BD9-81ED-4DB2-BD59-A6C34878D82A}">
                    <a16:rowId xmlns:a16="http://schemas.microsoft.com/office/drawing/2014/main" val="221754627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err="1" smtClean="0"/>
                        <a:t>ThHTO</a:t>
                      </a:r>
                      <a:r>
                        <a:rPr lang="en-GB" sz="1600" dirty="0" smtClean="0"/>
                        <a:t> –</a:t>
                      </a:r>
                      <a:r>
                        <a:rPr lang="en-GB" sz="1600" baseline="0" dirty="0" smtClean="0"/>
                        <a:t> HTO </a:t>
                      </a:r>
                      <a:r>
                        <a:rPr lang="en-GB" sz="1600" dirty="0" smtClean="0"/>
                        <a:t>with</a:t>
                      </a:r>
                      <a:r>
                        <a:rPr lang="en-GB" sz="1600" baseline="0" dirty="0" smtClean="0"/>
                        <a:t> one exchange</a:t>
                      </a:r>
                      <a:endParaRPr lang="en-GB" sz="1600" dirty="0" smtClean="0"/>
                    </a:p>
                  </a:txBody>
                  <a:tcPr/>
                </a:tc>
                <a:extLst>
                  <a:ext uri="{0D108BD9-81ED-4DB2-BD59-A6C34878D82A}">
                    <a16:rowId xmlns:a16="http://schemas.microsoft.com/office/drawing/2014/main" val="166725168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err="1" smtClean="0"/>
                        <a:t>ThHTO</a:t>
                      </a:r>
                      <a:r>
                        <a:rPr lang="en-GB" sz="1600" dirty="0" smtClean="0"/>
                        <a:t> –</a:t>
                      </a:r>
                      <a:r>
                        <a:rPr lang="en-GB" sz="1600" baseline="0" dirty="0" smtClean="0"/>
                        <a:t> </a:t>
                      </a:r>
                      <a:r>
                        <a:rPr lang="en-GB" sz="1600" baseline="0" dirty="0" err="1" smtClean="0"/>
                        <a:t>ThHTO</a:t>
                      </a:r>
                      <a:r>
                        <a:rPr lang="en-GB" sz="1600" baseline="0" dirty="0" smtClean="0"/>
                        <a:t> </a:t>
                      </a:r>
                      <a:r>
                        <a:rPr lang="en-GB" sz="1600" dirty="0" smtClean="0"/>
                        <a:t>with</a:t>
                      </a:r>
                      <a:r>
                        <a:rPr lang="en-GB" sz="1600" baseline="0" dirty="0" smtClean="0"/>
                        <a:t> one exchange</a:t>
                      </a:r>
                      <a:endParaRPr lang="en-GB" sz="1600" dirty="0" smtClean="0"/>
                    </a:p>
                  </a:txBody>
                  <a:tcPr/>
                </a:tc>
                <a:extLst>
                  <a:ext uri="{0D108BD9-81ED-4DB2-BD59-A6C34878D82A}">
                    <a16:rowId xmlns:a16="http://schemas.microsoft.com/office/drawing/2014/main" val="291451923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err="1" smtClean="0"/>
                        <a:t>ThHTO</a:t>
                      </a:r>
                      <a:r>
                        <a:rPr lang="en-GB" sz="1600" dirty="0" smtClean="0"/>
                        <a:t> –</a:t>
                      </a:r>
                      <a:r>
                        <a:rPr lang="en-GB" sz="1600" baseline="0" dirty="0" smtClean="0"/>
                        <a:t> TO </a:t>
                      </a:r>
                      <a:r>
                        <a:rPr lang="en-GB" sz="1600" dirty="0" smtClean="0"/>
                        <a:t>with</a:t>
                      </a:r>
                      <a:r>
                        <a:rPr lang="en-GB" sz="1600" baseline="0" dirty="0" smtClean="0"/>
                        <a:t> two exchanges</a:t>
                      </a:r>
                      <a:endParaRPr lang="en-GB" sz="1600" dirty="0" smtClean="0"/>
                    </a:p>
                  </a:txBody>
                  <a:tcPr/>
                </a:tc>
                <a:extLst>
                  <a:ext uri="{0D108BD9-81ED-4DB2-BD59-A6C34878D82A}">
                    <a16:rowId xmlns:a16="http://schemas.microsoft.com/office/drawing/2014/main" val="250246908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err="1" smtClean="0"/>
                        <a:t>ThHTO</a:t>
                      </a:r>
                      <a:r>
                        <a:rPr lang="en-GB" sz="1600" dirty="0" smtClean="0"/>
                        <a:t> –</a:t>
                      </a:r>
                      <a:r>
                        <a:rPr lang="en-GB" sz="1600" baseline="0" dirty="0" smtClean="0"/>
                        <a:t> HTO </a:t>
                      </a:r>
                      <a:r>
                        <a:rPr lang="en-GB" sz="1600" dirty="0" smtClean="0"/>
                        <a:t>with</a:t>
                      </a:r>
                      <a:r>
                        <a:rPr lang="en-GB" sz="1600" baseline="0" dirty="0" smtClean="0"/>
                        <a:t> two exchanges</a:t>
                      </a:r>
                      <a:endParaRPr lang="en-GB" sz="1600" dirty="0" smtClean="0"/>
                    </a:p>
                  </a:txBody>
                  <a:tcPr/>
                </a:tc>
                <a:extLst>
                  <a:ext uri="{0D108BD9-81ED-4DB2-BD59-A6C34878D82A}">
                    <a16:rowId xmlns:a16="http://schemas.microsoft.com/office/drawing/2014/main" val="154393575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err="1" smtClean="0"/>
                        <a:t>ThHTO</a:t>
                      </a:r>
                      <a:r>
                        <a:rPr lang="en-GB" sz="1600" dirty="0" smtClean="0"/>
                        <a:t> –</a:t>
                      </a:r>
                      <a:r>
                        <a:rPr lang="en-GB" sz="1600" baseline="0" dirty="0" smtClean="0"/>
                        <a:t> </a:t>
                      </a:r>
                      <a:r>
                        <a:rPr lang="en-GB" sz="1600" baseline="0" dirty="0" err="1" smtClean="0"/>
                        <a:t>ThHTO</a:t>
                      </a:r>
                      <a:r>
                        <a:rPr lang="en-GB" sz="1600" baseline="0" dirty="0" smtClean="0"/>
                        <a:t> </a:t>
                      </a:r>
                      <a:r>
                        <a:rPr lang="en-GB" sz="1600" dirty="0" smtClean="0"/>
                        <a:t>with</a:t>
                      </a:r>
                      <a:r>
                        <a:rPr lang="en-GB" sz="1600" baseline="0" dirty="0" smtClean="0"/>
                        <a:t> two exchanges</a:t>
                      </a:r>
                      <a:endParaRPr lang="en-GB" sz="1600" dirty="0" smtClean="0"/>
                    </a:p>
                  </a:txBody>
                  <a:tcPr/>
                </a:tc>
                <a:extLst>
                  <a:ext uri="{0D108BD9-81ED-4DB2-BD59-A6C34878D82A}">
                    <a16:rowId xmlns:a16="http://schemas.microsoft.com/office/drawing/2014/main" val="928909221"/>
                  </a:ext>
                </a:extLst>
              </a:tr>
            </a:tbl>
          </a:graphicData>
        </a:graphic>
      </p:graphicFrame>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spTree>
    <p:extLst>
      <p:ext uri="{BB962C8B-B14F-4D97-AF65-F5344CB8AC3E}">
        <p14:creationId xmlns:p14="http://schemas.microsoft.com/office/powerpoint/2010/main" val="33290722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2974891304"/>
              </p:ext>
            </p:extLst>
          </p:nvPr>
        </p:nvGraphicFramePr>
        <p:xfrm>
          <a:off x="195366" y="551272"/>
          <a:ext cx="11617696" cy="5732590"/>
        </p:xfrm>
        <a:graphic>
          <a:graphicData uri="http://schemas.openxmlformats.org/drawingml/2006/table">
            <a:tbl>
              <a:tblPr firstRow="1" bandRow="1">
                <a:tableStyleId>{17292A2E-F333-43FB-9621-5CBBE7FDCDCB}</a:tableStyleId>
              </a:tblPr>
              <a:tblGrid>
                <a:gridCol w="5226520">
                  <a:extLst>
                    <a:ext uri="{9D8B030D-6E8A-4147-A177-3AD203B41FA5}">
                      <a16:colId xmlns:a16="http://schemas.microsoft.com/office/drawing/2014/main" val="3199054702"/>
                    </a:ext>
                  </a:extLst>
                </a:gridCol>
                <a:gridCol w="1482290">
                  <a:extLst>
                    <a:ext uri="{9D8B030D-6E8A-4147-A177-3AD203B41FA5}">
                      <a16:colId xmlns:a16="http://schemas.microsoft.com/office/drawing/2014/main" val="2077920090"/>
                    </a:ext>
                  </a:extLst>
                </a:gridCol>
                <a:gridCol w="4908886">
                  <a:extLst>
                    <a:ext uri="{9D8B030D-6E8A-4147-A177-3AD203B41FA5}">
                      <a16:colId xmlns:a16="http://schemas.microsoft.com/office/drawing/2014/main" val="1160396673"/>
                    </a:ext>
                  </a:extLst>
                </a:gridCol>
              </a:tblGrid>
              <a:tr h="370840">
                <a:tc gridSpan="2">
                  <a:txBody>
                    <a:bodyPr/>
                    <a:lstStyle/>
                    <a:p>
                      <a:pPr marL="586740" indent="-226695">
                        <a:lnSpc>
                          <a:spcPct val="120000"/>
                        </a:lnSpc>
                        <a:spcAft>
                          <a:spcPts val="300"/>
                        </a:spcAft>
                        <a:tabLst>
                          <a:tab pos="586740" algn="l"/>
                          <a:tab pos="457200" algn="l"/>
                        </a:tabLst>
                      </a:pPr>
                      <a:r>
                        <a:rPr lang="en-GB" sz="1800" dirty="0">
                          <a:solidFill>
                            <a:sysClr val="windowText" lastClr="000000"/>
                          </a:solidFill>
                          <a:effectLst/>
                        </a:rPr>
                        <a:t>NC </a:t>
                      </a:r>
                      <a:r>
                        <a:rPr lang="en-GB" sz="1800" dirty="0" smtClean="0">
                          <a:solidFill>
                            <a:sysClr val="windowText" lastClr="000000"/>
                          </a:solidFill>
                          <a:effectLst/>
                        </a:rPr>
                        <a:t>Objective</a:t>
                      </a:r>
                      <a:r>
                        <a:rPr lang="en-GB" sz="1800" dirty="0">
                          <a:solidFill>
                            <a:sysClr val="windowText" lastClr="000000"/>
                          </a:solidFill>
                          <a:effectLst/>
                        </a:rPr>
                        <a:t>:</a:t>
                      </a:r>
                      <a:r>
                        <a:rPr lang="en-GB" sz="1800" kern="1200" dirty="0">
                          <a:solidFill>
                            <a:sysClr val="windowText" lastClr="000000"/>
                          </a:solidFill>
                          <a:effectLst/>
                        </a:rPr>
                        <a:t> </a:t>
                      </a:r>
                      <a:endParaRPr lang="en-GB" sz="1400" b="0" dirty="0" smtClean="0">
                        <a:solidFill>
                          <a:schemeClr val="tx1"/>
                        </a:solidFill>
                        <a:effectLst/>
                      </a:endParaRPr>
                    </a:p>
                  </a:txBody>
                  <a:tcPr marL="68580" marR="68580" marT="0" marB="0">
                    <a:lnL w="6350" cap="flat" cmpd="sng" algn="ctr">
                      <a:noFill/>
                      <a:prstDash val="solid"/>
                      <a:miter lim="800000"/>
                    </a:lnL>
                    <a:lnR>
                      <a:noFill/>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solidFill>
                            <a:sysClr val="windowText" lastClr="000000"/>
                          </a:solidFill>
                        </a:rPr>
                        <a:t>Small Step:  </a:t>
                      </a:r>
                      <a:r>
                        <a:rPr kumimoji="0" lang="en-GB" sz="1800" b="0" i="0" u="none" strike="noStrike" kern="1200" cap="none" spc="0" normalizeH="0" baseline="0" noProof="0" dirty="0" smtClean="0">
                          <a:ln>
                            <a:noFill/>
                          </a:ln>
                          <a:solidFill>
                            <a:prstClr val="black"/>
                          </a:solidFill>
                          <a:effectLst/>
                          <a:uLnTx/>
                          <a:uFillTx/>
                          <a:latin typeface="+mn-lt"/>
                          <a:ea typeface="+mn-ea"/>
                          <a:cs typeface="+mn-cs"/>
                        </a:rPr>
                        <a:t>1000 less</a:t>
                      </a:r>
                    </a:p>
                  </a:txBody>
                  <a:tcPr>
                    <a:lnL>
                      <a:noFill/>
                    </a:lnL>
                  </a:tcPr>
                </a:tc>
                <a:extLst>
                  <a:ext uri="{0D108BD9-81ED-4DB2-BD59-A6C34878D82A}">
                    <a16:rowId xmlns:a16="http://schemas.microsoft.com/office/drawing/2014/main" val="608378007"/>
                  </a:ext>
                </a:extLst>
              </a:tr>
              <a:tr h="370840">
                <a:tc gridSpan="3">
                  <a:txBody>
                    <a:bodyPr/>
                    <a:lstStyle/>
                    <a:p>
                      <a:r>
                        <a:rPr lang="en-GB" sz="1800" dirty="0" smtClean="0">
                          <a:effectLst/>
                        </a:rPr>
                        <a:t>Vocabulary:  </a:t>
                      </a:r>
                      <a:r>
                        <a:rPr lang="en-US" sz="1400" dirty="0" smtClean="0"/>
                        <a:t>take away less than  the difference  subtract minus  fewer  decrease</a:t>
                      </a:r>
                      <a:endParaRPr lang="en-GB" sz="2400" dirty="0" smtClean="0"/>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T w="6350" cap="flat" cmpd="sng" algn="ctr">
                      <a:noFill/>
                      <a:prstDash val="solid"/>
                      <a:miter lim="800000"/>
                    </a:lnT>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968938">
                <a:tc rowSpan="2">
                  <a:txBody>
                    <a:bodyPr/>
                    <a:lstStyle/>
                    <a:p>
                      <a:pPr>
                        <a:lnSpc>
                          <a:spcPct val="107000"/>
                        </a:lnSpc>
                        <a:spcAft>
                          <a:spcPts val="0"/>
                        </a:spcAft>
                      </a:pPr>
                      <a:r>
                        <a:rPr lang="en-GB" sz="1800" dirty="0" smtClean="0">
                          <a:effectLst/>
                        </a:rPr>
                        <a:t>Representations</a:t>
                      </a: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en-GB" sz="1800" dirty="0" smtClean="0">
                          <a:effectLst/>
                        </a:rPr>
                        <a:t>Misconceptions</a:t>
                      </a:r>
                    </a:p>
                    <a:p>
                      <a:pPr marL="0" marR="0" lvl="0" indent="0" algn="l" defTabSz="914400" rtl="0" eaLnBrk="1" fontAlgn="auto" latinLnBrk="0" hangingPunct="1">
                        <a:lnSpc>
                          <a:spcPct val="107000"/>
                        </a:lnSpc>
                        <a:spcBef>
                          <a:spcPts val="0"/>
                        </a:spcBef>
                        <a:spcAft>
                          <a:spcPts val="0"/>
                        </a:spcAft>
                        <a:buClrTx/>
                        <a:buSzTx/>
                        <a:buFontTx/>
                        <a:buNone/>
                        <a:tabLst/>
                        <a:defRPr/>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Pupils not</a:t>
                      </a:r>
                      <a:r>
                        <a:rPr lang="en-GB" sz="1400" baseline="0" dirty="0" smtClean="0">
                          <a:effectLst/>
                          <a:latin typeface="Calibri" panose="020F0502020204030204" pitchFamily="34" charset="0"/>
                          <a:ea typeface="Calibri" panose="020F0502020204030204" pitchFamily="34" charset="0"/>
                          <a:cs typeface="Times New Roman" panose="02020603050405020304" pitchFamily="18" charset="0"/>
                        </a:rPr>
                        <a:t> understanding the value of each digit in a number</a:t>
                      </a:r>
                    </a:p>
                    <a:p>
                      <a:pPr marL="0" indent="0">
                        <a:lnSpc>
                          <a:spcPct val="107000"/>
                        </a:lnSpc>
                        <a:spcAft>
                          <a:spcPts val="0"/>
                        </a:spcAft>
                        <a:buFont typeface="Arial" panose="020B0604020202020204" pitchFamily="34" charset="0"/>
                        <a:buNone/>
                      </a:pPr>
                      <a:endParaRPr lang="en-US" sz="1400" dirty="0" smtClean="0"/>
                    </a:p>
                    <a:p>
                      <a:pPr marL="285750" indent="-285750">
                        <a:lnSpc>
                          <a:spcPct val="107000"/>
                        </a:lnSpc>
                        <a:spcAft>
                          <a:spcPts val="0"/>
                        </a:spcAft>
                        <a:buFont typeface="Arial" panose="020B0604020202020204" pitchFamily="34" charset="0"/>
                        <a:buChar char="•"/>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2287561494"/>
                  </a:ext>
                </a:extLst>
              </a:tr>
              <a:tr h="1968938">
                <a:tc vMerge="1">
                  <a:txBody>
                    <a:bodyPr/>
                    <a:lstStyle/>
                    <a:p>
                      <a:endParaRPr lang="en-GB"/>
                    </a:p>
                  </a:txBody>
                  <a:tcPr/>
                </a:tc>
                <a:tc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667277784"/>
                  </a:ext>
                </a:extLst>
              </a:tr>
            </a:tbl>
          </a:graphicData>
        </a:graphic>
      </p:graphicFrame>
      <p:sp>
        <p:nvSpPr>
          <p:cNvPr id="20" name="Rounded Rectangle 19"/>
          <p:cNvSpPr/>
          <p:nvPr/>
        </p:nvSpPr>
        <p:spPr>
          <a:xfrm>
            <a:off x="439981" y="1698879"/>
            <a:ext cx="2070807" cy="1777092"/>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a:p>
            <a:endParaRPr lang="en-US" sz="1400" dirty="0">
              <a:solidFill>
                <a:schemeClr val="tx1"/>
              </a:solidFill>
            </a:endParaRPr>
          </a:p>
        </p:txBody>
      </p:sp>
      <p:grpSp>
        <p:nvGrpSpPr>
          <p:cNvPr id="8" name="Group 7"/>
          <p:cNvGrpSpPr/>
          <p:nvPr/>
        </p:nvGrpSpPr>
        <p:grpSpPr>
          <a:xfrm>
            <a:off x="2714903" y="1690663"/>
            <a:ext cx="2242107" cy="1819719"/>
            <a:chOff x="2969270" y="2196834"/>
            <a:chExt cx="2266922" cy="1566645"/>
          </a:xfrm>
        </p:grpSpPr>
        <p:sp>
          <p:nvSpPr>
            <p:cNvPr id="24" name="Rounded Rectangle 23"/>
            <p:cNvSpPr/>
            <p:nvPr/>
          </p:nvSpPr>
          <p:spPr>
            <a:xfrm>
              <a:off x="2969270" y="2196835"/>
              <a:ext cx="2141745" cy="15666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p:txBody>
        </p:sp>
        <p:sp>
          <p:nvSpPr>
            <p:cNvPr id="6" name="Rectangle 5"/>
            <p:cNvSpPr/>
            <p:nvPr/>
          </p:nvSpPr>
          <p:spPr>
            <a:xfrm>
              <a:off x="3018253" y="2196834"/>
              <a:ext cx="2217939" cy="332292"/>
            </a:xfrm>
            <a:prstGeom prst="rect">
              <a:avLst/>
            </a:prstGeom>
          </p:spPr>
          <p:txBody>
            <a:bodyPr wrap="square">
              <a:spAutoFit/>
            </a:bodyPr>
            <a:lstStyle/>
            <a:p>
              <a:pPr algn="ctr"/>
              <a:endParaRPr lang="en-GB" sz="1200" dirty="0"/>
            </a:p>
          </p:txBody>
        </p:sp>
      </p:grpSp>
      <p:sp>
        <p:nvSpPr>
          <p:cNvPr id="13" name="Rectangle 12"/>
          <p:cNvSpPr/>
          <p:nvPr/>
        </p:nvSpPr>
        <p:spPr>
          <a:xfrm>
            <a:off x="2653224" y="1816726"/>
            <a:ext cx="2282049" cy="1323439"/>
          </a:xfrm>
          <a:prstGeom prst="rect">
            <a:avLst/>
          </a:prstGeom>
        </p:spPr>
        <p:txBody>
          <a:bodyPr wrap="square">
            <a:spAutoFit/>
          </a:bodyPr>
          <a:lstStyle/>
          <a:p>
            <a:pPr algn="ctr"/>
            <a:r>
              <a:rPr lang="en-US" sz="1600" dirty="0"/>
              <a:t>Children draw their own PV table and counters to represent the number before crossing out as appropriate</a:t>
            </a:r>
          </a:p>
        </p:txBody>
      </p:sp>
      <p:sp>
        <p:nvSpPr>
          <p:cNvPr id="23" name="TextBox 22"/>
          <p:cNvSpPr txBox="1"/>
          <p:nvPr/>
        </p:nvSpPr>
        <p:spPr>
          <a:xfrm>
            <a:off x="651486" y="1755322"/>
            <a:ext cx="1698668" cy="723275"/>
          </a:xfrm>
          <a:prstGeom prst="rect">
            <a:avLst/>
          </a:prstGeom>
          <a:noFill/>
        </p:spPr>
        <p:txBody>
          <a:bodyPr wrap="square" rtlCol="0">
            <a:spAutoFit/>
          </a:bodyPr>
          <a:lstStyle/>
          <a:p>
            <a:pPr algn="ctr"/>
            <a:r>
              <a:rPr lang="en-GB" sz="1000" dirty="0" smtClean="0"/>
              <a:t>Use PV counters to physically take away, setting out in PV table</a:t>
            </a:r>
          </a:p>
          <a:p>
            <a:pPr algn="ctr"/>
            <a:r>
              <a:rPr lang="en-GB" sz="1100" dirty="0" smtClean="0"/>
              <a:t>2513 - 1000</a:t>
            </a:r>
            <a:endParaRPr lang="en-GB" sz="1100" dirty="0"/>
          </a:p>
        </p:txBody>
      </p:sp>
      <p:pic>
        <p:nvPicPr>
          <p:cNvPr id="25" name="Picture 24"/>
          <p:cNvPicPr>
            <a:picLocks noChangeAspect="1"/>
          </p:cNvPicPr>
          <p:nvPr/>
        </p:nvPicPr>
        <p:blipFill>
          <a:blip r:embed="rId3"/>
          <a:stretch>
            <a:fillRect/>
          </a:stretch>
        </p:blipFill>
        <p:spPr>
          <a:xfrm>
            <a:off x="502413" y="2507177"/>
            <a:ext cx="1864654" cy="925043"/>
          </a:xfrm>
          <a:prstGeom prst="rect">
            <a:avLst/>
          </a:prstGeom>
        </p:spPr>
      </p:pic>
      <p:grpSp>
        <p:nvGrpSpPr>
          <p:cNvPr id="9" name="Group 8"/>
          <p:cNvGrpSpPr/>
          <p:nvPr/>
        </p:nvGrpSpPr>
        <p:grpSpPr>
          <a:xfrm>
            <a:off x="439981" y="3734847"/>
            <a:ext cx="2628350" cy="1309438"/>
            <a:chOff x="502413" y="3639187"/>
            <a:chExt cx="2667161" cy="1309438"/>
          </a:xfrm>
        </p:grpSpPr>
        <p:sp>
          <p:nvSpPr>
            <p:cNvPr id="26" name="Rounded Rectangle 25"/>
            <p:cNvSpPr/>
            <p:nvPr/>
          </p:nvSpPr>
          <p:spPr>
            <a:xfrm>
              <a:off x="502413" y="3667083"/>
              <a:ext cx="2667161" cy="1281542"/>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a:p>
              <a:endParaRPr lang="en-US" sz="1400" dirty="0">
                <a:solidFill>
                  <a:schemeClr val="tx1"/>
                </a:solidFill>
              </a:endParaRPr>
            </a:p>
          </p:txBody>
        </p:sp>
        <p:sp>
          <p:nvSpPr>
            <p:cNvPr id="36" name="TextBox 35"/>
            <p:cNvSpPr txBox="1"/>
            <p:nvPr/>
          </p:nvSpPr>
          <p:spPr>
            <a:xfrm>
              <a:off x="743071" y="3639187"/>
              <a:ext cx="1671490" cy="276999"/>
            </a:xfrm>
            <a:prstGeom prst="rect">
              <a:avLst/>
            </a:prstGeom>
            <a:noFill/>
          </p:spPr>
          <p:txBody>
            <a:bodyPr wrap="square" rtlCol="0">
              <a:spAutoFit/>
            </a:bodyPr>
            <a:lstStyle/>
            <a:p>
              <a:pPr lvl="0" algn="ctr"/>
              <a:endParaRPr lang="en-US" sz="1200" dirty="0">
                <a:solidFill>
                  <a:prstClr val="black"/>
                </a:solidFill>
              </a:endParaRPr>
            </a:p>
          </p:txBody>
        </p:sp>
        <p:grpSp>
          <p:nvGrpSpPr>
            <p:cNvPr id="7" name="Group 6"/>
            <p:cNvGrpSpPr/>
            <p:nvPr/>
          </p:nvGrpSpPr>
          <p:grpSpPr>
            <a:xfrm>
              <a:off x="718393" y="3940932"/>
              <a:ext cx="2235200" cy="714132"/>
              <a:chOff x="834438" y="4100051"/>
              <a:chExt cx="2235200" cy="714132"/>
            </a:xfrm>
          </p:grpSpPr>
          <p:sp>
            <p:nvSpPr>
              <p:cNvPr id="28" name="Rectangle 27"/>
              <p:cNvSpPr/>
              <p:nvPr/>
            </p:nvSpPr>
            <p:spPr>
              <a:xfrm>
                <a:off x="834438" y="4100051"/>
                <a:ext cx="2235200" cy="3510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2513</a:t>
                </a:r>
                <a:endParaRPr lang="en-GB" dirty="0"/>
              </a:p>
            </p:txBody>
          </p:sp>
          <p:sp>
            <p:nvSpPr>
              <p:cNvPr id="29" name="Rectangle 28"/>
              <p:cNvSpPr/>
              <p:nvPr/>
            </p:nvSpPr>
            <p:spPr>
              <a:xfrm>
                <a:off x="834438" y="4463168"/>
                <a:ext cx="683491" cy="351015"/>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1000</a:t>
                </a:r>
                <a:endParaRPr lang="en-GB" dirty="0"/>
              </a:p>
            </p:txBody>
          </p:sp>
          <p:sp>
            <p:nvSpPr>
              <p:cNvPr id="30" name="Rectangle 29"/>
              <p:cNvSpPr/>
              <p:nvPr/>
            </p:nvSpPr>
            <p:spPr>
              <a:xfrm>
                <a:off x="1527165" y="4460303"/>
                <a:ext cx="1542473" cy="353718"/>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t>
                </a:r>
                <a:endParaRPr lang="en-GB" dirty="0"/>
              </a:p>
            </p:txBody>
          </p:sp>
        </p:grpSp>
      </p:grpSp>
      <p:sp>
        <p:nvSpPr>
          <p:cNvPr id="35" name="Rounded Rectangle 34"/>
          <p:cNvSpPr/>
          <p:nvPr/>
        </p:nvSpPr>
        <p:spPr>
          <a:xfrm>
            <a:off x="3313496" y="3676266"/>
            <a:ext cx="2110061" cy="1396057"/>
          </a:xfrm>
          <a:prstGeom prst="roundRect">
            <a:avLst/>
          </a:prstGeom>
          <a:solidFill>
            <a:srgbClr val="FFC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a:p>
            <a:endParaRPr lang="en-US" sz="1400" dirty="0">
              <a:solidFill>
                <a:schemeClr val="tx1"/>
              </a:solidFill>
            </a:endParaRPr>
          </a:p>
        </p:txBody>
      </p:sp>
      <p:sp>
        <p:nvSpPr>
          <p:cNvPr id="10" name="Rectangle 9"/>
          <p:cNvSpPr/>
          <p:nvPr/>
        </p:nvSpPr>
        <p:spPr>
          <a:xfrm>
            <a:off x="3505339" y="3897240"/>
            <a:ext cx="1673053" cy="954107"/>
          </a:xfrm>
          <a:prstGeom prst="rect">
            <a:avLst/>
          </a:prstGeom>
        </p:spPr>
        <p:txBody>
          <a:bodyPr wrap="square">
            <a:spAutoFit/>
          </a:bodyPr>
          <a:lstStyle/>
          <a:p>
            <a:pPr lvl="0" algn="ctr"/>
            <a:r>
              <a:rPr lang="en-GB" sz="2800" dirty="0">
                <a:solidFill>
                  <a:prstClr val="black"/>
                </a:solidFill>
              </a:rPr>
              <a:t> </a:t>
            </a:r>
            <a:r>
              <a:rPr lang="en-GB" sz="2800" dirty="0" smtClean="0">
                <a:solidFill>
                  <a:prstClr val="black"/>
                </a:solidFill>
              </a:rPr>
              <a:t>2513</a:t>
            </a:r>
            <a:endParaRPr lang="en-GB" sz="2800" dirty="0">
              <a:solidFill>
                <a:prstClr val="black"/>
              </a:solidFill>
            </a:endParaRPr>
          </a:p>
          <a:p>
            <a:pPr lvl="0" algn="ctr"/>
            <a:r>
              <a:rPr lang="en-GB" sz="2800" dirty="0" smtClean="0">
                <a:solidFill>
                  <a:prstClr val="black"/>
                </a:solidFill>
              </a:rPr>
              <a:t>-1000</a:t>
            </a:r>
            <a:endParaRPr lang="en-GB" sz="2800" dirty="0"/>
          </a:p>
        </p:txBody>
      </p:sp>
    </p:spTree>
    <p:extLst>
      <p:ext uri="{BB962C8B-B14F-4D97-AF65-F5344CB8AC3E}">
        <p14:creationId xmlns:p14="http://schemas.microsoft.com/office/powerpoint/2010/main" val="202271209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2599371056"/>
              </p:ext>
            </p:extLst>
          </p:nvPr>
        </p:nvGraphicFramePr>
        <p:xfrm>
          <a:off x="385009" y="546101"/>
          <a:ext cx="11617696" cy="5732590"/>
        </p:xfrm>
        <a:graphic>
          <a:graphicData uri="http://schemas.openxmlformats.org/drawingml/2006/table">
            <a:tbl>
              <a:tblPr firstRow="1" bandRow="1">
                <a:tableStyleId>{17292A2E-F333-43FB-9621-5CBBE7FDCDCB}</a:tableStyleId>
              </a:tblPr>
              <a:tblGrid>
                <a:gridCol w="5226520">
                  <a:extLst>
                    <a:ext uri="{9D8B030D-6E8A-4147-A177-3AD203B41FA5}">
                      <a16:colId xmlns:a16="http://schemas.microsoft.com/office/drawing/2014/main" val="3199054702"/>
                    </a:ext>
                  </a:extLst>
                </a:gridCol>
                <a:gridCol w="1482290">
                  <a:extLst>
                    <a:ext uri="{9D8B030D-6E8A-4147-A177-3AD203B41FA5}">
                      <a16:colId xmlns:a16="http://schemas.microsoft.com/office/drawing/2014/main" val="2077920090"/>
                    </a:ext>
                  </a:extLst>
                </a:gridCol>
                <a:gridCol w="4908886">
                  <a:extLst>
                    <a:ext uri="{9D8B030D-6E8A-4147-A177-3AD203B41FA5}">
                      <a16:colId xmlns:a16="http://schemas.microsoft.com/office/drawing/2014/main" val="1160396673"/>
                    </a:ext>
                  </a:extLst>
                </a:gridCol>
              </a:tblGrid>
              <a:tr h="370840">
                <a:tc gridSpan="2">
                  <a:txBody>
                    <a:bodyPr/>
                    <a:lstStyle/>
                    <a:p>
                      <a:pPr marL="586740" indent="-226695">
                        <a:lnSpc>
                          <a:spcPct val="120000"/>
                        </a:lnSpc>
                        <a:spcAft>
                          <a:spcPts val="300"/>
                        </a:spcAft>
                        <a:tabLst>
                          <a:tab pos="586740" algn="l"/>
                          <a:tab pos="457200" algn="l"/>
                        </a:tabLst>
                      </a:pPr>
                      <a:r>
                        <a:rPr lang="en-GB" sz="1800" dirty="0">
                          <a:solidFill>
                            <a:sysClr val="windowText" lastClr="000000"/>
                          </a:solidFill>
                          <a:effectLst/>
                        </a:rPr>
                        <a:t>NC </a:t>
                      </a:r>
                      <a:r>
                        <a:rPr lang="en-GB" sz="1800" dirty="0" smtClean="0">
                          <a:solidFill>
                            <a:sysClr val="windowText" lastClr="000000"/>
                          </a:solidFill>
                          <a:effectLst/>
                        </a:rPr>
                        <a:t>Objective</a:t>
                      </a:r>
                      <a:r>
                        <a:rPr lang="en-GB" sz="1800" dirty="0">
                          <a:solidFill>
                            <a:sysClr val="windowText" lastClr="000000"/>
                          </a:solidFill>
                          <a:effectLst/>
                        </a:rPr>
                        <a:t>:</a:t>
                      </a:r>
                      <a:r>
                        <a:rPr lang="en-GB" sz="1800" kern="1200" dirty="0">
                          <a:solidFill>
                            <a:sysClr val="windowText" lastClr="000000"/>
                          </a:solidFill>
                          <a:effectLst/>
                        </a:rPr>
                        <a:t> </a:t>
                      </a:r>
                      <a:endParaRPr lang="en-GB" sz="1400" b="0" dirty="0" smtClean="0">
                        <a:solidFill>
                          <a:schemeClr val="tx1"/>
                        </a:solidFill>
                        <a:effectLst/>
                      </a:endParaRPr>
                    </a:p>
                  </a:txBody>
                  <a:tcPr marL="68580" marR="68580" marT="0" marB="0">
                    <a:lnL w="6350" cap="flat" cmpd="sng" algn="ctr">
                      <a:noFill/>
                      <a:prstDash val="solid"/>
                      <a:miter lim="800000"/>
                    </a:lnL>
                    <a:lnR>
                      <a:noFill/>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solidFill>
                            <a:sysClr val="windowText" lastClr="000000"/>
                          </a:solidFill>
                        </a:rPr>
                        <a:t>Small Step:  </a:t>
                      </a:r>
                      <a:r>
                        <a:rPr kumimoji="0" lang="en-GB" sz="1800" b="0" i="0" u="none" strike="noStrike" kern="1200" cap="none" spc="0" normalizeH="0" baseline="0" noProof="0" dirty="0" smtClean="0">
                          <a:ln>
                            <a:noFill/>
                          </a:ln>
                          <a:solidFill>
                            <a:prstClr val="black"/>
                          </a:solidFill>
                          <a:effectLst/>
                          <a:uLnTx/>
                          <a:uFillTx/>
                          <a:latin typeface="+mn-lt"/>
                          <a:ea typeface="+mn-ea"/>
                          <a:cs typeface="+mn-cs"/>
                        </a:rPr>
                        <a:t>Subtract Multiples of 1000</a:t>
                      </a:r>
                    </a:p>
                  </a:txBody>
                  <a:tcPr>
                    <a:lnL>
                      <a:noFill/>
                    </a:lnL>
                  </a:tcPr>
                </a:tc>
                <a:extLst>
                  <a:ext uri="{0D108BD9-81ED-4DB2-BD59-A6C34878D82A}">
                    <a16:rowId xmlns:a16="http://schemas.microsoft.com/office/drawing/2014/main" val="608378007"/>
                  </a:ext>
                </a:extLst>
              </a:tr>
              <a:tr h="370840">
                <a:tc gridSpan="3">
                  <a:txBody>
                    <a:bodyPr/>
                    <a:lstStyle/>
                    <a:p>
                      <a:r>
                        <a:rPr lang="en-GB" sz="1800" dirty="0" smtClean="0">
                          <a:effectLst/>
                        </a:rPr>
                        <a:t>Vocabulary:  </a:t>
                      </a:r>
                      <a:r>
                        <a:rPr lang="en-US" sz="1400" dirty="0" smtClean="0"/>
                        <a:t>take away less than  the difference  subtract minus  fewer  decrease</a:t>
                      </a:r>
                      <a:endParaRPr lang="en-GB" sz="2400" dirty="0" smtClean="0"/>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T w="6350" cap="flat" cmpd="sng" algn="ctr">
                      <a:noFill/>
                      <a:prstDash val="solid"/>
                      <a:miter lim="800000"/>
                    </a:lnT>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968938">
                <a:tc rowSpan="2">
                  <a:txBody>
                    <a:bodyPr/>
                    <a:lstStyle/>
                    <a:p>
                      <a:pPr>
                        <a:lnSpc>
                          <a:spcPct val="107000"/>
                        </a:lnSpc>
                        <a:spcAft>
                          <a:spcPts val="0"/>
                        </a:spcAft>
                      </a:pPr>
                      <a:r>
                        <a:rPr lang="en-GB" sz="1800" dirty="0" smtClean="0">
                          <a:effectLst/>
                        </a:rPr>
                        <a:t>Representations</a:t>
                      </a: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en-GB" sz="1800" dirty="0" smtClean="0">
                          <a:effectLst/>
                        </a:rPr>
                        <a:t>Misconceptions</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2287561494"/>
                  </a:ext>
                </a:extLst>
              </a:tr>
              <a:tr h="1968938">
                <a:tc vMerge="1">
                  <a:txBody>
                    <a:bodyPr/>
                    <a:lstStyle/>
                    <a:p>
                      <a:endParaRPr lang="en-GB"/>
                    </a:p>
                  </a:txBody>
                  <a:tcPr/>
                </a:tc>
                <a:tc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667277784"/>
                  </a:ext>
                </a:extLst>
              </a:tr>
            </a:tbl>
          </a:graphicData>
        </a:graphic>
      </p:graphicFrame>
      <p:grpSp>
        <p:nvGrpSpPr>
          <p:cNvPr id="8" name="Group 7"/>
          <p:cNvGrpSpPr/>
          <p:nvPr/>
        </p:nvGrpSpPr>
        <p:grpSpPr>
          <a:xfrm>
            <a:off x="2693195" y="2244777"/>
            <a:ext cx="1923672" cy="1305958"/>
            <a:chOff x="2969270" y="2196834"/>
            <a:chExt cx="2266922" cy="1566645"/>
          </a:xfrm>
        </p:grpSpPr>
        <p:sp>
          <p:nvSpPr>
            <p:cNvPr id="24" name="Rounded Rectangle 23"/>
            <p:cNvSpPr/>
            <p:nvPr/>
          </p:nvSpPr>
          <p:spPr>
            <a:xfrm>
              <a:off x="2969270" y="2196835"/>
              <a:ext cx="2141745" cy="15666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p:txBody>
        </p:sp>
        <p:sp>
          <p:nvSpPr>
            <p:cNvPr id="6" name="Rectangle 5"/>
            <p:cNvSpPr/>
            <p:nvPr/>
          </p:nvSpPr>
          <p:spPr>
            <a:xfrm>
              <a:off x="3018253" y="2196834"/>
              <a:ext cx="2217939" cy="332292"/>
            </a:xfrm>
            <a:prstGeom prst="rect">
              <a:avLst/>
            </a:prstGeom>
          </p:spPr>
          <p:txBody>
            <a:bodyPr wrap="square">
              <a:spAutoFit/>
            </a:bodyPr>
            <a:lstStyle/>
            <a:p>
              <a:pPr algn="ctr"/>
              <a:endParaRPr lang="en-GB" sz="1200" dirty="0"/>
            </a:p>
          </p:txBody>
        </p:sp>
      </p:grpSp>
      <p:sp>
        <p:nvSpPr>
          <p:cNvPr id="26" name="Rounded Rectangle 25"/>
          <p:cNvSpPr/>
          <p:nvPr/>
        </p:nvSpPr>
        <p:spPr>
          <a:xfrm>
            <a:off x="548334" y="2248871"/>
            <a:ext cx="1818733" cy="1281542"/>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a:p>
            <a:endParaRPr lang="en-US" sz="1400" dirty="0">
              <a:solidFill>
                <a:schemeClr val="tx1"/>
              </a:solidFill>
            </a:endParaRPr>
          </a:p>
        </p:txBody>
      </p:sp>
      <p:sp>
        <p:nvSpPr>
          <p:cNvPr id="27" name="Rounded Rectangle 26"/>
          <p:cNvSpPr/>
          <p:nvPr/>
        </p:nvSpPr>
        <p:spPr>
          <a:xfrm>
            <a:off x="2714904" y="3688581"/>
            <a:ext cx="1814896" cy="1305959"/>
          </a:xfrm>
          <a:prstGeom prst="roundRect">
            <a:avLst/>
          </a:prstGeom>
          <a:solidFill>
            <a:srgbClr val="FFC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31" name="Rounded Rectangle 30"/>
          <p:cNvSpPr/>
          <p:nvPr/>
        </p:nvSpPr>
        <p:spPr>
          <a:xfrm>
            <a:off x="724429" y="5096088"/>
            <a:ext cx="3892438" cy="1042075"/>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a:p>
            <a:endParaRPr lang="en-US" sz="1400" dirty="0">
              <a:solidFill>
                <a:schemeClr val="tx1"/>
              </a:solidFill>
            </a:endParaRPr>
          </a:p>
        </p:txBody>
      </p:sp>
      <p:sp>
        <p:nvSpPr>
          <p:cNvPr id="36" name="TextBox 35"/>
          <p:cNvSpPr txBox="1"/>
          <p:nvPr/>
        </p:nvSpPr>
        <p:spPr>
          <a:xfrm>
            <a:off x="743071" y="3639187"/>
            <a:ext cx="1671490" cy="276999"/>
          </a:xfrm>
          <a:prstGeom prst="rect">
            <a:avLst/>
          </a:prstGeom>
          <a:noFill/>
        </p:spPr>
        <p:txBody>
          <a:bodyPr wrap="square" rtlCol="0">
            <a:spAutoFit/>
          </a:bodyPr>
          <a:lstStyle/>
          <a:p>
            <a:pPr lvl="0" algn="ctr"/>
            <a:endParaRPr lang="en-US" sz="1200" dirty="0">
              <a:solidFill>
                <a:prstClr val="black"/>
              </a:solidFill>
            </a:endParaRPr>
          </a:p>
        </p:txBody>
      </p:sp>
      <p:grpSp>
        <p:nvGrpSpPr>
          <p:cNvPr id="12" name="Group 11"/>
          <p:cNvGrpSpPr/>
          <p:nvPr/>
        </p:nvGrpSpPr>
        <p:grpSpPr>
          <a:xfrm>
            <a:off x="1094181" y="5046414"/>
            <a:ext cx="4068497" cy="1119715"/>
            <a:chOff x="6310607" y="357788"/>
            <a:chExt cx="3081233" cy="1667133"/>
          </a:xfrm>
        </p:grpSpPr>
        <p:pic>
          <p:nvPicPr>
            <p:cNvPr id="33" name="Picture 32"/>
            <p:cNvPicPr>
              <a:picLocks noChangeAspect="1"/>
            </p:cNvPicPr>
            <p:nvPr/>
          </p:nvPicPr>
          <p:blipFill rotWithShape="1">
            <a:blip r:embed="rId3"/>
            <a:srcRect r="39943" b="8063"/>
            <a:stretch/>
          </p:blipFill>
          <p:spPr>
            <a:xfrm>
              <a:off x="6310607" y="1165088"/>
              <a:ext cx="2361449" cy="552875"/>
            </a:xfrm>
            <a:prstGeom prst="rect">
              <a:avLst/>
            </a:prstGeom>
          </p:spPr>
        </p:pic>
        <p:sp>
          <p:nvSpPr>
            <p:cNvPr id="34" name="TextBox 33"/>
            <p:cNvSpPr txBox="1"/>
            <p:nvPr/>
          </p:nvSpPr>
          <p:spPr>
            <a:xfrm>
              <a:off x="6388663" y="357788"/>
              <a:ext cx="2105891" cy="962316"/>
            </a:xfrm>
            <a:prstGeom prst="rect">
              <a:avLst/>
            </a:prstGeom>
            <a:noFill/>
          </p:spPr>
          <p:txBody>
            <a:bodyPr wrap="square" rtlCol="0">
              <a:spAutoFit/>
            </a:bodyPr>
            <a:lstStyle/>
            <a:p>
              <a:r>
                <a:rPr lang="en-GB" sz="1200" dirty="0" smtClean="0"/>
                <a:t>Continue to make use of blank number lines and reinforce PV</a:t>
              </a:r>
            </a:p>
            <a:p>
              <a:r>
                <a:rPr lang="en-GB" sz="1200" dirty="0" smtClean="0"/>
                <a:t>7141 – 3000</a:t>
              </a:r>
              <a:endParaRPr lang="en-GB" sz="1200" dirty="0"/>
            </a:p>
          </p:txBody>
        </p:sp>
        <p:sp>
          <p:nvSpPr>
            <p:cNvPr id="41" name="TextBox 40"/>
            <p:cNvSpPr txBox="1"/>
            <p:nvPr/>
          </p:nvSpPr>
          <p:spPr>
            <a:xfrm>
              <a:off x="7058742" y="1612500"/>
              <a:ext cx="2333098" cy="412421"/>
            </a:xfrm>
            <a:prstGeom prst="rect">
              <a:avLst/>
            </a:prstGeom>
            <a:noFill/>
          </p:spPr>
          <p:txBody>
            <a:bodyPr wrap="square" rtlCol="0">
              <a:spAutoFit/>
            </a:bodyPr>
            <a:lstStyle/>
            <a:p>
              <a:r>
                <a:rPr lang="en-GB" sz="1200" dirty="0" smtClean="0"/>
                <a:t>     4141     5141        6141       7141 </a:t>
              </a:r>
              <a:endParaRPr lang="en-GB" sz="1200" dirty="0"/>
            </a:p>
          </p:txBody>
        </p:sp>
      </p:grpSp>
      <p:sp>
        <p:nvSpPr>
          <p:cNvPr id="13" name="Rectangle 12"/>
          <p:cNvSpPr/>
          <p:nvPr/>
        </p:nvSpPr>
        <p:spPr>
          <a:xfrm>
            <a:off x="2635019" y="2234663"/>
            <a:ext cx="1894781" cy="1384995"/>
          </a:xfrm>
          <a:prstGeom prst="rect">
            <a:avLst/>
          </a:prstGeom>
        </p:spPr>
        <p:txBody>
          <a:bodyPr wrap="square">
            <a:spAutoFit/>
          </a:bodyPr>
          <a:lstStyle/>
          <a:p>
            <a:pPr algn="ctr"/>
            <a:r>
              <a:rPr lang="en-US" sz="1400" dirty="0"/>
              <a:t>Children draw their own PV table and counters to represent the number before crossing out as appropriate</a:t>
            </a:r>
          </a:p>
        </p:txBody>
      </p:sp>
      <p:grpSp>
        <p:nvGrpSpPr>
          <p:cNvPr id="7" name="Group 6"/>
          <p:cNvGrpSpPr/>
          <p:nvPr/>
        </p:nvGrpSpPr>
        <p:grpSpPr>
          <a:xfrm>
            <a:off x="2853449" y="4001987"/>
            <a:ext cx="1564547" cy="589264"/>
            <a:chOff x="2853449" y="4001987"/>
            <a:chExt cx="2235200" cy="714132"/>
          </a:xfrm>
        </p:grpSpPr>
        <p:sp>
          <p:nvSpPr>
            <p:cNvPr id="21" name="Rectangle 20"/>
            <p:cNvSpPr/>
            <p:nvPr/>
          </p:nvSpPr>
          <p:spPr>
            <a:xfrm>
              <a:off x="2853449" y="4001987"/>
              <a:ext cx="2235200" cy="3510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7141</a:t>
              </a:r>
              <a:endParaRPr lang="en-GB" dirty="0"/>
            </a:p>
          </p:txBody>
        </p:sp>
        <p:sp>
          <p:nvSpPr>
            <p:cNvPr id="22" name="Rectangle 21"/>
            <p:cNvSpPr/>
            <p:nvPr/>
          </p:nvSpPr>
          <p:spPr>
            <a:xfrm>
              <a:off x="2853449" y="4365104"/>
              <a:ext cx="683491" cy="351015"/>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t>
              </a:r>
              <a:endParaRPr lang="en-GB" dirty="0"/>
            </a:p>
          </p:txBody>
        </p:sp>
        <p:sp>
          <p:nvSpPr>
            <p:cNvPr id="23" name="Rectangle 22"/>
            <p:cNvSpPr/>
            <p:nvPr/>
          </p:nvSpPr>
          <p:spPr>
            <a:xfrm>
              <a:off x="3546176" y="4362239"/>
              <a:ext cx="1542473" cy="353718"/>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3000</a:t>
              </a:r>
              <a:endParaRPr lang="en-GB" dirty="0"/>
            </a:p>
          </p:txBody>
        </p:sp>
      </p:grpSp>
      <p:sp>
        <p:nvSpPr>
          <p:cNvPr id="25" name="TextBox 24"/>
          <p:cNvSpPr txBox="1"/>
          <p:nvPr/>
        </p:nvSpPr>
        <p:spPr>
          <a:xfrm>
            <a:off x="521130" y="2212533"/>
            <a:ext cx="1979913" cy="1354217"/>
          </a:xfrm>
          <a:prstGeom prst="rect">
            <a:avLst/>
          </a:prstGeom>
          <a:noFill/>
        </p:spPr>
        <p:txBody>
          <a:bodyPr wrap="square" rtlCol="0">
            <a:spAutoFit/>
          </a:bodyPr>
          <a:lstStyle/>
          <a:p>
            <a:pPr algn="ctr"/>
            <a:r>
              <a:rPr lang="en-GB" sz="1400" dirty="0"/>
              <a:t>PV </a:t>
            </a:r>
            <a:r>
              <a:rPr lang="en-GB" sz="1400" dirty="0" smtClean="0"/>
              <a:t>counters set out table 7141 –3000 </a:t>
            </a:r>
            <a:r>
              <a:rPr lang="en-GB" sz="1400" dirty="0"/>
              <a:t>= ?</a:t>
            </a:r>
          </a:p>
          <a:p>
            <a:pPr algn="ctr"/>
            <a:endParaRPr lang="en-GB" dirty="0"/>
          </a:p>
          <a:p>
            <a:pPr algn="ctr"/>
            <a:endParaRPr lang="en-GB" dirty="0"/>
          </a:p>
          <a:p>
            <a:pPr algn="ctr"/>
            <a:endParaRPr lang="en-GB" dirty="0"/>
          </a:p>
        </p:txBody>
      </p:sp>
      <p:pic>
        <p:nvPicPr>
          <p:cNvPr id="29" name="Picture 28"/>
          <p:cNvPicPr>
            <a:picLocks noChangeAspect="1"/>
          </p:cNvPicPr>
          <p:nvPr/>
        </p:nvPicPr>
        <p:blipFill>
          <a:blip r:embed="rId4"/>
          <a:stretch>
            <a:fillRect/>
          </a:stretch>
        </p:blipFill>
        <p:spPr>
          <a:xfrm>
            <a:off x="1004673" y="2678873"/>
            <a:ext cx="937285" cy="831377"/>
          </a:xfrm>
          <a:prstGeom prst="rect">
            <a:avLst/>
          </a:prstGeom>
        </p:spPr>
      </p:pic>
    </p:spTree>
    <p:extLst>
      <p:ext uri="{BB962C8B-B14F-4D97-AF65-F5344CB8AC3E}">
        <p14:creationId xmlns:p14="http://schemas.microsoft.com/office/powerpoint/2010/main" val="254609685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857064630"/>
              </p:ext>
            </p:extLst>
          </p:nvPr>
        </p:nvGraphicFramePr>
        <p:xfrm>
          <a:off x="385009" y="546101"/>
          <a:ext cx="11617696" cy="5732590"/>
        </p:xfrm>
        <a:graphic>
          <a:graphicData uri="http://schemas.openxmlformats.org/drawingml/2006/table">
            <a:tbl>
              <a:tblPr firstRow="1" bandRow="1">
                <a:tableStyleId>{17292A2E-F333-43FB-9621-5CBBE7FDCDCB}</a:tableStyleId>
              </a:tblPr>
              <a:tblGrid>
                <a:gridCol w="5226520">
                  <a:extLst>
                    <a:ext uri="{9D8B030D-6E8A-4147-A177-3AD203B41FA5}">
                      <a16:colId xmlns:a16="http://schemas.microsoft.com/office/drawing/2014/main" val="3199054702"/>
                    </a:ext>
                  </a:extLst>
                </a:gridCol>
                <a:gridCol w="1482290">
                  <a:extLst>
                    <a:ext uri="{9D8B030D-6E8A-4147-A177-3AD203B41FA5}">
                      <a16:colId xmlns:a16="http://schemas.microsoft.com/office/drawing/2014/main" val="2077920090"/>
                    </a:ext>
                  </a:extLst>
                </a:gridCol>
                <a:gridCol w="4908886">
                  <a:extLst>
                    <a:ext uri="{9D8B030D-6E8A-4147-A177-3AD203B41FA5}">
                      <a16:colId xmlns:a16="http://schemas.microsoft.com/office/drawing/2014/main" val="1160396673"/>
                    </a:ext>
                  </a:extLst>
                </a:gridCol>
              </a:tblGrid>
              <a:tr h="370840">
                <a:tc gridSpan="2">
                  <a:txBody>
                    <a:bodyPr/>
                    <a:lstStyle/>
                    <a:p>
                      <a:pPr marL="586740" indent="-226695">
                        <a:lnSpc>
                          <a:spcPct val="120000"/>
                        </a:lnSpc>
                        <a:spcAft>
                          <a:spcPts val="300"/>
                        </a:spcAft>
                        <a:tabLst>
                          <a:tab pos="586740" algn="l"/>
                          <a:tab pos="457200" algn="l"/>
                        </a:tabLst>
                      </a:pPr>
                      <a:r>
                        <a:rPr lang="en-GB" sz="1800" dirty="0">
                          <a:solidFill>
                            <a:sysClr val="windowText" lastClr="000000"/>
                          </a:solidFill>
                          <a:effectLst/>
                        </a:rPr>
                        <a:t>NC </a:t>
                      </a:r>
                      <a:r>
                        <a:rPr lang="en-GB" sz="1800" dirty="0" smtClean="0">
                          <a:solidFill>
                            <a:sysClr val="windowText" lastClr="000000"/>
                          </a:solidFill>
                          <a:effectLst/>
                        </a:rPr>
                        <a:t>Objective</a:t>
                      </a:r>
                      <a:r>
                        <a:rPr lang="en-GB" sz="1800" dirty="0">
                          <a:solidFill>
                            <a:sysClr val="windowText" lastClr="000000"/>
                          </a:solidFill>
                          <a:effectLst/>
                        </a:rPr>
                        <a:t>:</a:t>
                      </a:r>
                      <a:r>
                        <a:rPr lang="en-GB" sz="1800" kern="1200" dirty="0">
                          <a:solidFill>
                            <a:sysClr val="windowText" lastClr="000000"/>
                          </a:solidFill>
                          <a:effectLst/>
                        </a:rPr>
                        <a:t> </a:t>
                      </a:r>
                      <a:endParaRPr lang="en-GB" sz="1400" b="0" dirty="0" smtClean="0">
                        <a:solidFill>
                          <a:schemeClr val="tx1"/>
                        </a:solidFill>
                        <a:effectLst/>
                      </a:endParaRPr>
                    </a:p>
                  </a:txBody>
                  <a:tcPr marL="68580" marR="68580" marT="0" marB="0">
                    <a:lnL w="6350" cap="flat" cmpd="sng" algn="ctr">
                      <a:noFill/>
                      <a:prstDash val="solid"/>
                      <a:miter lim="800000"/>
                    </a:lnL>
                    <a:lnR>
                      <a:noFill/>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solidFill>
                            <a:sysClr val="windowText" lastClr="000000"/>
                          </a:solidFill>
                        </a:rPr>
                        <a:t>Small Step:  </a:t>
                      </a:r>
                      <a:r>
                        <a:rPr kumimoji="0" lang="en-GB" sz="1800" b="0" i="0" u="none" strike="noStrike" kern="1200" cap="none" spc="0" normalizeH="0" baseline="0" noProof="0" dirty="0" smtClean="0">
                          <a:ln>
                            <a:noFill/>
                          </a:ln>
                          <a:solidFill>
                            <a:prstClr val="black"/>
                          </a:solidFill>
                          <a:effectLst/>
                          <a:uLnTx/>
                          <a:uFillTx/>
                          <a:latin typeface="+mn-lt"/>
                          <a:ea typeface="+mn-ea"/>
                          <a:cs typeface="+mn-cs"/>
                        </a:rPr>
                        <a:t>Subtracting without exchanging</a:t>
                      </a:r>
                    </a:p>
                  </a:txBody>
                  <a:tcPr>
                    <a:lnL>
                      <a:noFill/>
                    </a:lnL>
                  </a:tcPr>
                </a:tc>
                <a:extLst>
                  <a:ext uri="{0D108BD9-81ED-4DB2-BD59-A6C34878D82A}">
                    <a16:rowId xmlns:a16="http://schemas.microsoft.com/office/drawing/2014/main" val="608378007"/>
                  </a:ext>
                </a:extLst>
              </a:tr>
              <a:tr h="370840">
                <a:tc gridSpan="3">
                  <a:txBody>
                    <a:bodyPr/>
                    <a:lstStyle/>
                    <a:p>
                      <a:r>
                        <a:rPr lang="en-GB" sz="1800" dirty="0" smtClean="0">
                          <a:effectLst/>
                        </a:rPr>
                        <a:t>Vocabulary:  </a:t>
                      </a:r>
                      <a:r>
                        <a:rPr lang="en-US" sz="1400" dirty="0" smtClean="0"/>
                        <a:t>take away less than  the difference  subtract minus  fewer  decrease</a:t>
                      </a:r>
                      <a:endParaRPr lang="en-GB" sz="2400" dirty="0" smtClean="0"/>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T w="6350" cap="flat" cmpd="sng" algn="ctr">
                      <a:noFill/>
                      <a:prstDash val="solid"/>
                      <a:miter lim="800000"/>
                    </a:lnT>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968938">
                <a:tc rowSpan="2">
                  <a:txBody>
                    <a:bodyPr/>
                    <a:lstStyle/>
                    <a:p>
                      <a:pPr>
                        <a:lnSpc>
                          <a:spcPct val="107000"/>
                        </a:lnSpc>
                        <a:spcAft>
                          <a:spcPts val="0"/>
                        </a:spcAft>
                      </a:pPr>
                      <a:r>
                        <a:rPr lang="en-GB" sz="1800" dirty="0" smtClean="0">
                          <a:effectLst/>
                        </a:rPr>
                        <a:t>Representations</a:t>
                      </a: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en-GB" sz="1800" dirty="0" smtClean="0">
                          <a:effectLst/>
                        </a:rPr>
                        <a:t>Misconceptions</a:t>
                      </a:r>
                    </a:p>
                    <a:p>
                      <a:pPr marL="285750" indent="-285750">
                        <a:lnSpc>
                          <a:spcPct val="107000"/>
                        </a:lnSpc>
                        <a:spcAft>
                          <a:spcPts val="0"/>
                        </a:spcAft>
                        <a:buFont typeface="Arial" panose="020B0604020202020204" pitchFamily="34" charset="0"/>
                        <a:buChar char="•"/>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Children line up the numbers incorrectly due to misconceptions</a:t>
                      </a:r>
                      <a:r>
                        <a:rPr lang="en-GB" sz="1400" baseline="0" dirty="0" smtClean="0">
                          <a:effectLst/>
                          <a:latin typeface="Calibri" panose="020F0502020204030204" pitchFamily="34" charset="0"/>
                          <a:ea typeface="Calibri" panose="020F0502020204030204" pitchFamily="34" charset="0"/>
                          <a:cs typeface="Times New Roman" panose="02020603050405020304" pitchFamily="18" charset="0"/>
                        </a:rPr>
                        <a:t> around place value</a:t>
                      </a:r>
                    </a:p>
                    <a:p>
                      <a:pPr marL="285750" indent="-285750">
                        <a:lnSpc>
                          <a:spcPct val="107000"/>
                        </a:lnSpc>
                        <a:spcAft>
                          <a:spcPts val="0"/>
                        </a:spcAft>
                        <a:buFont typeface="Arial" panose="020B0604020202020204" pitchFamily="34" charset="0"/>
                        <a:buChar char="•"/>
                      </a:pPr>
                      <a:r>
                        <a:rPr lang="en-GB" sz="1400" baseline="0" dirty="0" smtClean="0">
                          <a:effectLst/>
                          <a:latin typeface="Calibri" panose="020F0502020204030204" pitchFamily="34" charset="0"/>
                          <a:ea typeface="Calibri" panose="020F0502020204030204" pitchFamily="34" charset="0"/>
                          <a:cs typeface="Times New Roman" panose="02020603050405020304" pitchFamily="18" charset="0"/>
                        </a:rPr>
                        <a:t>Children don’t see the calculation as a whole which will lead to further misconceptions when exchanging is involved</a:t>
                      </a:r>
                    </a:p>
                    <a:p>
                      <a:pPr marL="285750" indent="-285750">
                        <a:lnSpc>
                          <a:spcPct val="107000"/>
                        </a:lnSpc>
                        <a:spcAft>
                          <a:spcPts val="0"/>
                        </a:spcAft>
                        <a:buFont typeface="Arial" panose="020B0604020202020204" pitchFamily="34" charset="0"/>
                        <a:buChar char="•"/>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2287561494"/>
                  </a:ext>
                </a:extLst>
              </a:tr>
              <a:tr h="1968938">
                <a:tc vMerge="1">
                  <a:txBody>
                    <a:bodyPr/>
                    <a:lstStyle/>
                    <a:p>
                      <a:endParaRPr lang="en-GB"/>
                    </a:p>
                  </a:txBody>
                  <a:tcPr/>
                </a:tc>
                <a:tc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r>
                        <a:rPr lang="en-GB" sz="1400" dirty="0" smtClean="0">
                          <a:effectLst/>
                        </a:rPr>
                        <a:t>Children can lay</a:t>
                      </a:r>
                      <a:r>
                        <a:rPr lang="en-GB" sz="1400" baseline="0" dirty="0" smtClean="0">
                          <a:effectLst/>
                        </a:rPr>
                        <a:t> questions out correctly in column subtractions format and answer correctly.</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667277784"/>
                  </a:ext>
                </a:extLst>
              </a:tr>
            </a:tbl>
          </a:graphicData>
        </a:graphic>
      </p:graphicFrame>
      <p:grpSp>
        <p:nvGrpSpPr>
          <p:cNvPr id="8" name="Group 7"/>
          <p:cNvGrpSpPr/>
          <p:nvPr/>
        </p:nvGrpSpPr>
        <p:grpSpPr>
          <a:xfrm>
            <a:off x="2693195" y="2244777"/>
            <a:ext cx="1923672" cy="1305958"/>
            <a:chOff x="2969270" y="2196834"/>
            <a:chExt cx="2266922" cy="1566645"/>
          </a:xfrm>
        </p:grpSpPr>
        <p:sp>
          <p:nvSpPr>
            <p:cNvPr id="24" name="Rounded Rectangle 23"/>
            <p:cNvSpPr/>
            <p:nvPr/>
          </p:nvSpPr>
          <p:spPr>
            <a:xfrm>
              <a:off x="2969270" y="2196835"/>
              <a:ext cx="2141745" cy="15666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p:txBody>
        </p:sp>
        <p:sp>
          <p:nvSpPr>
            <p:cNvPr id="6" name="Rectangle 5"/>
            <p:cNvSpPr/>
            <p:nvPr/>
          </p:nvSpPr>
          <p:spPr>
            <a:xfrm>
              <a:off x="3018253" y="2196834"/>
              <a:ext cx="2217939" cy="332292"/>
            </a:xfrm>
            <a:prstGeom prst="rect">
              <a:avLst/>
            </a:prstGeom>
          </p:spPr>
          <p:txBody>
            <a:bodyPr wrap="square">
              <a:spAutoFit/>
            </a:bodyPr>
            <a:lstStyle/>
            <a:p>
              <a:pPr algn="ctr"/>
              <a:endParaRPr lang="en-GB" sz="1200" dirty="0"/>
            </a:p>
          </p:txBody>
        </p:sp>
      </p:grpSp>
      <p:sp>
        <p:nvSpPr>
          <p:cNvPr id="26" name="Rounded Rectangle 25"/>
          <p:cNvSpPr/>
          <p:nvPr/>
        </p:nvSpPr>
        <p:spPr>
          <a:xfrm>
            <a:off x="692056" y="2244777"/>
            <a:ext cx="1818733" cy="2698677"/>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a:p>
            <a:endParaRPr lang="en-US" sz="1400" dirty="0">
              <a:solidFill>
                <a:schemeClr val="tx1"/>
              </a:solidFill>
            </a:endParaRPr>
          </a:p>
        </p:txBody>
      </p:sp>
      <p:sp>
        <p:nvSpPr>
          <p:cNvPr id="31" name="Rounded Rectangle 30"/>
          <p:cNvSpPr/>
          <p:nvPr/>
        </p:nvSpPr>
        <p:spPr>
          <a:xfrm>
            <a:off x="724429" y="5096088"/>
            <a:ext cx="3892438" cy="1042075"/>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a:p>
            <a:endParaRPr lang="en-US" sz="1400" dirty="0">
              <a:solidFill>
                <a:schemeClr val="tx1"/>
              </a:solidFill>
            </a:endParaRPr>
          </a:p>
        </p:txBody>
      </p:sp>
      <p:sp>
        <p:nvSpPr>
          <p:cNvPr id="36" name="TextBox 35"/>
          <p:cNvSpPr txBox="1"/>
          <p:nvPr/>
        </p:nvSpPr>
        <p:spPr>
          <a:xfrm>
            <a:off x="743071" y="3639187"/>
            <a:ext cx="1671490" cy="276999"/>
          </a:xfrm>
          <a:prstGeom prst="rect">
            <a:avLst/>
          </a:prstGeom>
          <a:noFill/>
        </p:spPr>
        <p:txBody>
          <a:bodyPr wrap="square" rtlCol="0">
            <a:spAutoFit/>
          </a:bodyPr>
          <a:lstStyle/>
          <a:p>
            <a:pPr lvl="0" algn="ctr"/>
            <a:endParaRPr lang="en-US" sz="1200" dirty="0">
              <a:solidFill>
                <a:prstClr val="black"/>
              </a:solidFill>
            </a:endParaRPr>
          </a:p>
        </p:txBody>
      </p:sp>
      <p:sp>
        <p:nvSpPr>
          <p:cNvPr id="28" name="TextBox 27"/>
          <p:cNvSpPr txBox="1"/>
          <p:nvPr/>
        </p:nvSpPr>
        <p:spPr>
          <a:xfrm>
            <a:off x="2701611" y="2361388"/>
            <a:ext cx="1905283" cy="1107996"/>
          </a:xfrm>
          <a:prstGeom prst="rect">
            <a:avLst/>
          </a:prstGeom>
          <a:noFill/>
        </p:spPr>
        <p:txBody>
          <a:bodyPr wrap="square" rtlCol="0">
            <a:spAutoFit/>
          </a:bodyPr>
          <a:lstStyle/>
          <a:p>
            <a:pPr algn="ctr"/>
            <a:r>
              <a:rPr lang="en-GB" sz="1600" dirty="0" smtClean="0"/>
              <a:t>Use picture of base 10 and PV counters</a:t>
            </a:r>
          </a:p>
          <a:p>
            <a:pPr algn="ctr"/>
            <a:r>
              <a:rPr lang="en-GB" sz="1600" dirty="0" smtClean="0"/>
              <a:t>3257 - 1123</a:t>
            </a:r>
            <a:endParaRPr lang="en-GB" sz="1600" dirty="0"/>
          </a:p>
          <a:p>
            <a:endParaRPr lang="en-GB" dirty="0"/>
          </a:p>
        </p:txBody>
      </p:sp>
      <p:sp>
        <p:nvSpPr>
          <p:cNvPr id="37" name="Rounded Rectangle 36"/>
          <p:cNvSpPr/>
          <p:nvPr/>
        </p:nvSpPr>
        <p:spPr>
          <a:xfrm>
            <a:off x="2734761" y="3707668"/>
            <a:ext cx="1817449" cy="1305959"/>
          </a:xfrm>
          <a:prstGeom prst="roundRect">
            <a:avLst/>
          </a:prstGeom>
          <a:solidFill>
            <a:srgbClr val="FFC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4000" dirty="0">
                <a:solidFill>
                  <a:prstClr val="black"/>
                </a:solidFill>
              </a:rPr>
              <a:t> </a:t>
            </a:r>
            <a:r>
              <a:rPr lang="en-GB" sz="4000" dirty="0" smtClean="0">
                <a:solidFill>
                  <a:prstClr val="black"/>
                </a:solidFill>
              </a:rPr>
              <a:t> 3763</a:t>
            </a:r>
            <a:endParaRPr lang="en-GB" sz="4000" dirty="0">
              <a:solidFill>
                <a:prstClr val="black"/>
              </a:solidFill>
            </a:endParaRPr>
          </a:p>
          <a:p>
            <a:pPr lvl="0" algn="ctr"/>
            <a:r>
              <a:rPr lang="en-GB" sz="4000" dirty="0" smtClean="0">
                <a:solidFill>
                  <a:prstClr val="black"/>
                </a:solidFill>
              </a:rPr>
              <a:t>- 1251</a:t>
            </a:r>
            <a:endParaRPr lang="en-US" sz="1400" dirty="0">
              <a:solidFill>
                <a:schemeClr val="tx1"/>
              </a:solidFill>
            </a:endParaRPr>
          </a:p>
        </p:txBody>
      </p:sp>
      <p:sp>
        <p:nvSpPr>
          <p:cNvPr id="38" name="TextBox 37"/>
          <p:cNvSpPr txBox="1"/>
          <p:nvPr/>
        </p:nvSpPr>
        <p:spPr>
          <a:xfrm>
            <a:off x="724429" y="2283917"/>
            <a:ext cx="1770923" cy="1908215"/>
          </a:xfrm>
          <a:prstGeom prst="rect">
            <a:avLst/>
          </a:prstGeom>
          <a:noFill/>
        </p:spPr>
        <p:txBody>
          <a:bodyPr wrap="square" rtlCol="0">
            <a:spAutoFit/>
          </a:bodyPr>
          <a:lstStyle/>
          <a:p>
            <a:pPr algn="ctr"/>
            <a:r>
              <a:rPr lang="en-GB" sz="1600" dirty="0"/>
              <a:t>PV </a:t>
            </a:r>
            <a:r>
              <a:rPr lang="en-GB" sz="1600" dirty="0" smtClean="0"/>
              <a:t>counters set out table and remove counters 2513 - 1402</a:t>
            </a:r>
            <a:endParaRPr lang="en-GB" sz="1600" dirty="0"/>
          </a:p>
          <a:p>
            <a:pPr algn="ctr"/>
            <a:endParaRPr lang="en-GB" dirty="0"/>
          </a:p>
          <a:p>
            <a:pPr algn="ctr"/>
            <a:endParaRPr lang="en-GB" dirty="0"/>
          </a:p>
          <a:p>
            <a:pPr algn="ctr"/>
            <a:endParaRPr lang="en-GB" dirty="0"/>
          </a:p>
        </p:txBody>
      </p:sp>
      <p:sp>
        <p:nvSpPr>
          <p:cNvPr id="40" name="TextBox 39"/>
          <p:cNvSpPr txBox="1"/>
          <p:nvPr/>
        </p:nvSpPr>
        <p:spPr>
          <a:xfrm>
            <a:off x="650818" y="5184682"/>
            <a:ext cx="3465650" cy="830997"/>
          </a:xfrm>
          <a:prstGeom prst="rect">
            <a:avLst/>
          </a:prstGeom>
          <a:noFill/>
        </p:spPr>
        <p:txBody>
          <a:bodyPr wrap="square" rtlCol="0">
            <a:spAutoFit/>
          </a:bodyPr>
          <a:lstStyle/>
          <a:p>
            <a:r>
              <a:rPr lang="en-GB" sz="2400" dirty="0"/>
              <a:t> </a:t>
            </a:r>
            <a:r>
              <a:rPr lang="en-GB" sz="2400" dirty="0" smtClean="0"/>
              <a:t>          3000 + 700 + 60 + 3</a:t>
            </a:r>
          </a:p>
          <a:p>
            <a:r>
              <a:rPr lang="en-GB" sz="2400" dirty="0"/>
              <a:t> </a:t>
            </a:r>
            <a:r>
              <a:rPr lang="en-GB" sz="2400" dirty="0" smtClean="0"/>
              <a:t>       -  1000 + 200 + 50 + 1</a:t>
            </a:r>
            <a:endParaRPr lang="en-GB" sz="2400" dirty="0"/>
          </a:p>
        </p:txBody>
      </p:sp>
      <p:pic>
        <p:nvPicPr>
          <p:cNvPr id="22" name="Picture 21"/>
          <p:cNvPicPr>
            <a:picLocks noChangeAspect="1"/>
          </p:cNvPicPr>
          <p:nvPr/>
        </p:nvPicPr>
        <p:blipFill>
          <a:blip r:embed="rId3"/>
          <a:stretch>
            <a:fillRect/>
          </a:stretch>
        </p:blipFill>
        <p:spPr>
          <a:xfrm>
            <a:off x="830700" y="3377359"/>
            <a:ext cx="1583861" cy="1348645"/>
          </a:xfrm>
          <a:prstGeom prst="rect">
            <a:avLst/>
          </a:prstGeom>
        </p:spPr>
      </p:pic>
    </p:spTree>
    <p:extLst>
      <p:ext uri="{BB962C8B-B14F-4D97-AF65-F5344CB8AC3E}">
        <p14:creationId xmlns:p14="http://schemas.microsoft.com/office/powerpoint/2010/main" val="56097701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2441496876"/>
              </p:ext>
            </p:extLst>
          </p:nvPr>
        </p:nvGraphicFramePr>
        <p:xfrm>
          <a:off x="385009" y="546101"/>
          <a:ext cx="11617696" cy="5732590"/>
        </p:xfrm>
        <a:graphic>
          <a:graphicData uri="http://schemas.openxmlformats.org/drawingml/2006/table">
            <a:tbl>
              <a:tblPr firstRow="1" bandRow="1">
                <a:tableStyleId>{17292A2E-F333-43FB-9621-5CBBE7FDCDCB}</a:tableStyleId>
              </a:tblPr>
              <a:tblGrid>
                <a:gridCol w="6708810">
                  <a:extLst>
                    <a:ext uri="{9D8B030D-6E8A-4147-A177-3AD203B41FA5}">
                      <a16:colId xmlns:a16="http://schemas.microsoft.com/office/drawing/2014/main" val="3199054702"/>
                    </a:ext>
                  </a:extLst>
                </a:gridCol>
                <a:gridCol w="231006">
                  <a:extLst>
                    <a:ext uri="{9D8B030D-6E8A-4147-A177-3AD203B41FA5}">
                      <a16:colId xmlns:a16="http://schemas.microsoft.com/office/drawing/2014/main" val="1160396673"/>
                    </a:ext>
                  </a:extLst>
                </a:gridCol>
                <a:gridCol w="4677880">
                  <a:extLst>
                    <a:ext uri="{9D8B030D-6E8A-4147-A177-3AD203B41FA5}">
                      <a16:colId xmlns:a16="http://schemas.microsoft.com/office/drawing/2014/main" val="411713314"/>
                    </a:ext>
                  </a:extLst>
                </a:gridCol>
              </a:tblGrid>
              <a:tr h="370840">
                <a:tc>
                  <a:txBody>
                    <a:bodyPr/>
                    <a:lstStyle/>
                    <a:p>
                      <a:pPr marL="586740" indent="-226695">
                        <a:lnSpc>
                          <a:spcPct val="120000"/>
                        </a:lnSpc>
                        <a:spcAft>
                          <a:spcPts val="300"/>
                        </a:spcAft>
                        <a:tabLst>
                          <a:tab pos="586740" algn="l"/>
                          <a:tab pos="457200" algn="l"/>
                        </a:tabLst>
                      </a:pPr>
                      <a:r>
                        <a:rPr lang="en-GB" sz="1800" dirty="0">
                          <a:solidFill>
                            <a:sysClr val="windowText" lastClr="000000"/>
                          </a:solidFill>
                          <a:effectLst/>
                        </a:rPr>
                        <a:t>NC </a:t>
                      </a:r>
                      <a:r>
                        <a:rPr lang="en-GB" sz="1800" dirty="0" smtClean="0">
                          <a:solidFill>
                            <a:sysClr val="windowText" lastClr="000000"/>
                          </a:solidFill>
                          <a:effectLst/>
                        </a:rPr>
                        <a:t>Objective</a:t>
                      </a:r>
                      <a:r>
                        <a:rPr lang="en-GB" sz="1800" dirty="0">
                          <a:solidFill>
                            <a:sysClr val="windowText" lastClr="000000"/>
                          </a:solidFill>
                          <a:effectLst/>
                        </a:rPr>
                        <a:t>:</a:t>
                      </a:r>
                      <a:r>
                        <a:rPr lang="en-GB" sz="1800" kern="1200" dirty="0">
                          <a:solidFill>
                            <a:sysClr val="windowText" lastClr="000000"/>
                          </a:solidFill>
                          <a:effectLst/>
                        </a:rPr>
                        <a:t> </a:t>
                      </a:r>
                      <a:endParaRPr lang="en-GB" sz="1400" b="0" dirty="0" smtClean="0">
                        <a:solidFill>
                          <a:schemeClr val="tx1"/>
                        </a:solidFill>
                        <a:effectLst/>
                      </a:endParaRPr>
                    </a:p>
                  </a:txBody>
                  <a:tcPr marL="68580" marR="68580" marT="0" marB="0">
                    <a:lnL w="6350" cap="flat" cmpd="sng" algn="ctr">
                      <a:noFill/>
                      <a:prstDash val="solid"/>
                      <a:miter lim="800000"/>
                    </a:lnL>
                    <a:lnR>
                      <a:noFill/>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solidFill>
                            <a:sysClr val="windowText" lastClr="000000"/>
                          </a:solidFill>
                        </a:rPr>
                        <a:t>Small Step:  </a:t>
                      </a:r>
                      <a:r>
                        <a:rPr kumimoji="0" lang="en-GB" sz="1800" b="0" i="0" u="none" strike="noStrike" kern="1200" cap="none" spc="0" normalizeH="0" baseline="0" noProof="0" dirty="0" smtClean="0">
                          <a:ln>
                            <a:noFill/>
                          </a:ln>
                          <a:solidFill>
                            <a:prstClr val="black"/>
                          </a:solidFill>
                          <a:effectLst/>
                          <a:uLnTx/>
                          <a:uFillTx/>
                          <a:latin typeface="+mn-lt"/>
                          <a:ea typeface="+mn-ea"/>
                          <a:cs typeface="+mn-cs"/>
                        </a:rPr>
                        <a:t>Subtracting with exchanging</a:t>
                      </a:r>
                    </a:p>
                  </a:txBody>
                  <a:tcPr>
                    <a:lnL>
                      <a:noFill/>
                    </a:lnL>
                  </a:tcPr>
                </a:tc>
                <a:tc hMerge="1">
                  <a:txBody>
                    <a:bodyPr/>
                    <a:lstStyle/>
                    <a:p>
                      <a:endParaRPr lang="en-GB"/>
                    </a:p>
                  </a:txBody>
                  <a:tcPr/>
                </a:tc>
                <a:extLst>
                  <a:ext uri="{0D108BD9-81ED-4DB2-BD59-A6C34878D82A}">
                    <a16:rowId xmlns:a16="http://schemas.microsoft.com/office/drawing/2014/main" val="608378007"/>
                  </a:ext>
                </a:extLst>
              </a:tr>
              <a:tr h="370840">
                <a:tc gridSpan="3">
                  <a:txBody>
                    <a:bodyPr/>
                    <a:lstStyle/>
                    <a:p>
                      <a:r>
                        <a:rPr lang="en-GB" sz="1800" dirty="0" smtClean="0">
                          <a:effectLst/>
                        </a:rPr>
                        <a:t>Vocabulary:  </a:t>
                      </a:r>
                      <a:r>
                        <a:rPr lang="en-US" sz="1400" dirty="0" smtClean="0"/>
                        <a:t>take away less than  the difference  subtract minus  fewer  decrease</a:t>
                      </a:r>
                      <a:endParaRPr lang="en-GB" sz="2400" dirty="0" smtClean="0"/>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T w="6350" cap="flat" cmpd="sng" algn="ctr">
                      <a:noFill/>
                      <a:prstDash val="solid"/>
                      <a:miter lim="800000"/>
                    </a:lnT>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968938">
                <a:tc rowSpan="2" gridSpan="2">
                  <a:txBody>
                    <a:bodyPr/>
                    <a:lstStyle/>
                    <a:p>
                      <a:pPr>
                        <a:lnSpc>
                          <a:spcPct val="107000"/>
                        </a:lnSpc>
                        <a:spcAft>
                          <a:spcPts val="0"/>
                        </a:spcAft>
                      </a:pPr>
                      <a:r>
                        <a:rPr lang="en-GB" sz="1800" dirty="0" smtClean="0">
                          <a:effectLst/>
                        </a:rPr>
                        <a:t>Representations</a:t>
                      </a: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tc>
                  <a:txBody>
                    <a:bodyPr/>
                    <a:lstStyle/>
                    <a:p>
                      <a:pPr>
                        <a:lnSpc>
                          <a:spcPct val="107000"/>
                        </a:lnSpc>
                        <a:spcAft>
                          <a:spcPts val="0"/>
                        </a:spcAft>
                      </a:pPr>
                      <a:r>
                        <a:rPr lang="en-GB" sz="1800" dirty="0" smtClean="0">
                          <a:effectLst/>
                        </a:rPr>
                        <a:t>Misconceptions</a:t>
                      </a:r>
                    </a:p>
                    <a:p>
                      <a:pPr marL="285750" marR="0" lvl="0" indent="-2857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400" dirty="0" smtClean="0"/>
                        <a:t>Pupils may subtract the smaller digit in a column from the larger digit, regardless of which appears in the top line. This can arise if they hear that, “for subtraction you always start with the bigger number and subtract the smaller number”.</a:t>
                      </a:r>
                    </a:p>
                    <a:p>
                      <a:pPr marL="285750" marR="0" lvl="0" indent="-2857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400" dirty="0" smtClean="0"/>
                        <a:t>Not understanding the role of 0 as a place holder so</a:t>
                      </a:r>
                      <a:r>
                        <a:rPr lang="en-US" sz="1400" baseline="0" dirty="0" smtClean="0"/>
                        <a:t> when face with 0-7 they answer 0</a:t>
                      </a:r>
                      <a:endParaRPr lang="en-US" sz="1400" dirty="0" smtClean="0"/>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87561494"/>
                  </a:ext>
                </a:extLst>
              </a:tr>
              <a:tr h="1968938">
                <a:tc gridSpan="2" vMerge="1">
                  <a:txBody>
                    <a:bodyPr/>
                    <a:lstStyle/>
                    <a:p>
                      <a:endParaRPr lang="en-GB"/>
                    </a:p>
                  </a:txBody>
                  <a:tcPr/>
                </a:tc>
                <a:tc hMerge="1" vMerge="1">
                  <a:txBody>
                    <a:bodyPr/>
                    <a:lstStyle/>
                    <a:p>
                      <a:endParaRPr lang="en-GB"/>
                    </a:p>
                  </a:txBody>
                  <a:tcPr/>
                </a:tc>
                <a:tc>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r>
                        <a:rPr lang="en-GB" sz="1400" dirty="0" smtClean="0">
                          <a:effectLst/>
                        </a:rPr>
                        <a:t>Subtract using formal written</a:t>
                      </a:r>
                      <a:r>
                        <a:rPr lang="en-GB" sz="1400" baseline="0" dirty="0" smtClean="0">
                          <a:effectLst/>
                        </a:rPr>
                        <a:t> method of subtraction</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67277784"/>
                  </a:ext>
                </a:extLst>
              </a:tr>
            </a:tbl>
          </a:graphicData>
        </a:graphic>
      </p:graphicFrame>
      <p:sp>
        <p:nvSpPr>
          <p:cNvPr id="20" name="Rounded Rectangle 19"/>
          <p:cNvSpPr/>
          <p:nvPr/>
        </p:nvSpPr>
        <p:spPr>
          <a:xfrm>
            <a:off x="529328" y="2293729"/>
            <a:ext cx="1885233" cy="1500086"/>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a:p>
            <a:endParaRPr lang="en-US" sz="1400" dirty="0">
              <a:solidFill>
                <a:schemeClr val="tx1"/>
              </a:solidFill>
            </a:endParaRPr>
          </a:p>
        </p:txBody>
      </p:sp>
      <p:grpSp>
        <p:nvGrpSpPr>
          <p:cNvPr id="8" name="Group 7"/>
          <p:cNvGrpSpPr/>
          <p:nvPr/>
        </p:nvGrpSpPr>
        <p:grpSpPr>
          <a:xfrm>
            <a:off x="2693194" y="2244777"/>
            <a:ext cx="2668077" cy="1509076"/>
            <a:chOff x="2969270" y="2196834"/>
            <a:chExt cx="2266922" cy="1566645"/>
          </a:xfrm>
        </p:grpSpPr>
        <p:sp>
          <p:nvSpPr>
            <p:cNvPr id="24" name="Rounded Rectangle 23"/>
            <p:cNvSpPr/>
            <p:nvPr/>
          </p:nvSpPr>
          <p:spPr>
            <a:xfrm>
              <a:off x="2969270" y="2196835"/>
              <a:ext cx="2141745" cy="15666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p:txBody>
        </p:sp>
        <p:sp>
          <p:nvSpPr>
            <p:cNvPr id="6" name="Rectangle 5"/>
            <p:cNvSpPr/>
            <p:nvPr/>
          </p:nvSpPr>
          <p:spPr>
            <a:xfrm>
              <a:off x="3018253" y="2196834"/>
              <a:ext cx="2217939" cy="332292"/>
            </a:xfrm>
            <a:prstGeom prst="rect">
              <a:avLst/>
            </a:prstGeom>
          </p:spPr>
          <p:txBody>
            <a:bodyPr wrap="square">
              <a:spAutoFit/>
            </a:bodyPr>
            <a:lstStyle/>
            <a:p>
              <a:pPr algn="ctr"/>
              <a:endParaRPr lang="en-GB" sz="1200" dirty="0"/>
            </a:p>
          </p:txBody>
        </p:sp>
      </p:grpSp>
      <p:sp>
        <p:nvSpPr>
          <p:cNvPr id="31" name="Rounded Rectangle 30"/>
          <p:cNvSpPr/>
          <p:nvPr/>
        </p:nvSpPr>
        <p:spPr>
          <a:xfrm>
            <a:off x="618551" y="3931661"/>
            <a:ext cx="3892438" cy="2267008"/>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a:p>
            <a:pPr algn="ctr"/>
            <a:endParaRPr lang="en-US" sz="1400" dirty="0" smtClean="0">
              <a:solidFill>
                <a:schemeClr val="tx1"/>
              </a:solidFill>
            </a:endParaRPr>
          </a:p>
          <a:p>
            <a:pPr algn="ctr"/>
            <a:r>
              <a:rPr lang="en-US" sz="1400" dirty="0" smtClean="0">
                <a:solidFill>
                  <a:schemeClr val="tx1"/>
                </a:solidFill>
              </a:rPr>
              <a:t>Use physical PV counters and base ten, exchanging where necessary</a:t>
            </a:r>
            <a:endParaRPr lang="en-US" sz="1400" dirty="0">
              <a:solidFill>
                <a:schemeClr val="tx1"/>
              </a:solidFill>
            </a:endParaRPr>
          </a:p>
        </p:txBody>
      </p:sp>
      <p:sp>
        <p:nvSpPr>
          <p:cNvPr id="36" name="TextBox 35"/>
          <p:cNvSpPr txBox="1"/>
          <p:nvPr/>
        </p:nvSpPr>
        <p:spPr>
          <a:xfrm>
            <a:off x="743071" y="3639187"/>
            <a:ext cx="1671490" cy="276999"/>
          </a:xfrm>
          <a:prstGeom prst="rect">
            <a:avLst/>
          </a:prstGeom>
          <a:noFill/>
        </p:spPr>
        <p:txBody>
          <a:bodyPr wrap="square" rtlCol="0">
            <a:spAutoFit/>
          </a:bodyPr>
          <a:lstStyle/>
          <a:p>
            <a:pPr lvl="0" algn="ctr"/>
            <a:endParaRPr lang="en-US" sz="1200" dirty="0">
              <a:solidFill>
                <a:prstClr val="black"/>
              </a:solidFill>
            </a:endParaRPr>
          </a:p>
        </p:txBody>
      </p:sp>
      <p:pic>
        <p:nvPicPr>
          <p:cNvPr id="15" name="Picture 14"/>
          <p:cNvPicPr>
            <a:picLocks noChangeAspect="1"/>
          </p:cNvPicPr>
          <p:nvPr/>
        </p:nvPicPr>
        <p:blipFill>
          <a:blip r:embed="rId3"/>
          <a:stretch>
            <a:fillRect/>
          </a:stretch>
        </p:blipFill>
        <p:spPr>
          <a:xfrm>
            <a:off x="2865869" y="2383204"/>
            <a:ext cx="2206891" cy="1141459"/>
          </a:xfrm>
          <a:prstGeom prst="rect">
            <a:avLst/>
          </a:prstGeom>
        </p:spPr>
      </p:pic>
      <p:pic>
        <p:nvPicPr>
          <p:cNvPr id="9" name="Picture 8"/>
          <p:cNvPicPr>
            <a:picLocks noChangeAspect="1"/>
          </p:cNvPicPr>
          <p:nvPr/>
        </p:nvPicPr>
        <p:blipFill>
          <a:blip r:embed="rId4"/>
          <a:stretch>
            <a:fillRect/>
          </a:stretch>
        </p:blipFill>
        <p:spPr>
          <a:xfrm>
            <a:off x="754915" y="4132875"/>
            <a:ext cx="1191607" cy="1272737"/>
          </a:xfrm>
          <a:prstGeom prst="rect">
            <a:avLst/>
          </a:prstGeom>
        </p:spPr>
      </p:pic>
      <p:pic>
        <p:nvPicPr>
          <p:cNvPr id="10" name="Picture 9"/>
          <p:cNvPicPr>
            <a:picLocks noChangeAspect="1"/>
          </p:cNvPicPr>
          <p:nvPr/>
        </p:nvPicPr>
        <p:blipFill>
          <a:blip r:embed="rId5"/>
          <a:stretch>
            <a:fillRect/>
          </a:stretch>
        </p:blipFill>
        <p:spPr>
          <a:xfrm>
            <a:off x="2082885" y="4117201"/>
            <a:ext cx="2113729" cy="1288411"/>
          </a:xfrm>
          <a:prstGeom prst="rect">
            <a:avLst/>
          </a:prstGeom>
        </p:spPr>
      </p:pic>
      <p:sp>
        <p:nvSpPr>
          <p:cNvPr id="16" name="Rounded Rectangle 15"/>
          <p:cNvSpPr/>
          <p:nvPr/>
        </p:nvSpPr>
        <p:spPr>
          <a:xfrm>
            <a:off x="4660460" y="3931661"/>
            <a:ext cx="1932845" cy="1621734"/>
          </a:xfrm>
          <a:prstGeom prst="roundRect">
            <a:avLst/>
          </a:prstGeom>
          <a:solidFill>
            <a:srgbClr val="FFC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a:p>
            <a:endParaRPr lang="en-US" sz="1400" dirty="0">
              <a:solidFill>
                <a:schemeClr val="tx1"/>
              </a:solidFill>
            </a:endParaRPr>
          </a:p>
        </p:txBody>
      </p:sp>
      <p:sp>
        <p:nvSpPr>
          <p:cNvPr id="18" name="Rectangle 17"/>
          <p:cNvSpPr/>
          <p:nvPr/>
        </p:nvSpPr>
        <p:spPr>
          <a:xfrm>
            <a:off x="4660461" y="4113267"/>
            <a:ext cx="1865467" cy="1384995"/>
          </a:xfrm>
          <a:prstGeom prst="rect">
            <a:avLst/>
          </a:prstGeom>
        </p:spPr>
        <p:txBody>
          <a:bodyPr wrap="square">
            <a:spAutoFit/>
          </a:bodyPr>
          <a:lstStyle/>
          <a:p>
            <a:pPr algn="ctr"/>
            <a:r>
              <a:rPr lang="en-US" sz="1400" dirty="0"/>
              <a:t>Children draw their own PV table and counters to represent the number before crossing out as appropriate</a:t>
            </a:r>
          </a:p>
        </p:txBody>
      </p:sp>
      <p:pic>
        <p:nvPicPr>
          <p:cNvPr id="19" name="Picture 18"/>
          <p:cNvPicPr>
            <a:picLocks noChangeAspect="1"/>
          </p:cNvPicPr>
          <p:nvPr/>
        </p:nvPicPr>
        <p:blipFill>
          <a:blip r:embed="rId6"/>
          <a:stretch>
            <a:fillRect/>
          </a:stretch>
        </p:blipFill>
        <p:spPr>
          <a:xfrm>
            <a:off x="673547" y="2406939"/>
            <a:ext cx="1673459" cy="1093987"/>
          </a:xfrm>
          <a:prstGeom prst="rect">
            <a:avLst/>
          </a:prstGeom>
        </p:spPr>
      </p:pic>
    </p:spTree>
    <p:extLst>
      <p:ext uri="{BB962C8B-B14F-4D97-AF65-F5344CB8AC3E}">
        <p14:creationId xmlns:p14="http://schemas.microsoft.com/office/powerpoint/2010/main" val="205912784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74829" y="546101"/>
            <a:ext cx="9107055" cy="1107996"/>
          </a:xfrm>
          <a:prstGeom prst="rect">
            <a:avLst/>
          </a:prstGeom>
          <a:noFill/>
        </p:spPr>
        <p:txBody>
          <a:bodyPr wrap="square" rtlCol="0">
            <a:spAutoFit/>
          </a:bodyPr>
          <a:lstStyle/>
          <a:p>
            <a:pPr algn="ctr"/>
            <a:r>
              <a:rPr lang="en-GB" sz="6600" dirty="0" smtClean="0"/>
              <a:t>Y5 and 6</a:t>
            </a:r>
          </a:p>
        </p:txBody>
      </p:sp>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6" name="Picture 5">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sp>
        <p:nvSpPr>
          <p:cNvPr id="2" name="Rectangle 1"/>
          <p:cNvSpPr/>
          <p:nvPr/>
        </p:nvSpPr>
        <p:spPr>
          <a:xfrm>
            <a:off x="1260909" y="2258791"/>
            <a:ext cx="10116152" cy="2031325"/>
          </a:xfrm>
          <a:prstGeom prst="rect">
            <a:avLst/>
          </a:prstGeom>
        </p:spPr>
        <p:txBody>
          <a:bodyPr wrap="square">
            <a:spAutoFit/>
          </a:bodyPr>
          <a:lstStyle/>
          <a:p>
            <a:r>
              <a:rPr lang="en-US" dirty="0"/>
              <a:t>Children in Year 6 should continue to develop their mental and written calculation</a:t>
            </a:r>
          </a:p>
          <a:p>
            <a:r>
              <a:rPr lang="en-US" dirty="0"/>
              <a:t>methods for subtraction. They should progress to larger numbers and</a:t>
            </a:r>
          </a:p>
          <a:p>
            <a:r>
              <a:rPr lang="en-US" dirty="0"/>
              <a:t>continue calculating with decimals, including those with different numbers of decimal</a:t>
            </a:r>
          </a:p>
          <a:p>
            <a:r>
              <a:rPr lang="en-GB" dirty="0"/>
              <a:t>places</a:t>
            </a:r>
            <a:r>
              <a:rPr lang="en-GB" dirty="0" smtClean="0"/>
              <a:t>.</a:t>
            </a:r>
          </a:p>
          <a:p>
            <a:endParaRPr lang="en-GB" dirty="0"/>
          </a:p>
          <a:p>
            <a:r>
              <a:rPr lang="en-US" dirty="0"/>
              <a:t>Please see the Year 5 (or earlier) calculation policy for more information about the</a:t>
            </a:r>
          </a:p>
          <a:p>
            <a:r>
              <a:rPr lang="en-US" dirty="0"/>
              <a:t>written strategies for subtraction they should use.</a:t>
            </a:r>
            <a:endParaRPr lang="en-GB" sz="1400" dirty="0"/>
          </a:p>
        </p:txBody>
      </p:sp>
    </p:spTree>
    <p:extLst>
      <p:ext uri="{BB962C8B-B14F-4D97-AF65-F5344CB8AC3E}">
        <p14:creationId xmlns:p14="http://schemas.microsoft.com/office/powerpoint/2010/main" val="11537772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7" name="Picture 6">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334761749"/>
              </p:ext>
            </p:extLst>
          </p:nvPr>
        </p:nvGraphicFramePr>
        <p:xfrm>
          <a:off x="267902" y="349290"/>
          <a:ext cx="11656191" cy="6628940"/>
        </p:xfrm>
        <a:graphic>
          <a:graphicData uri="http://schemas.openxmlformats.org/drawingml/2006/table">
            <a:tbl>
              <a:tblPr firstRow="1" bandRow="1">
                <a:tableStyleId>{17292A2E-F333-43FB-9621-5CBBE7FDCDCB}</a:tableStyleId>
              </a:tblPr>
              <a:tblGrid>
                <a:gridCol w="2629302">
                  <a:extLst>
                    <a:ext uri="{9D8B030D-6E8A-4147-A177-3AD203B41FA5}">
                      <a16:colId xmlns:a16="http://schemas.microsoft.com/office/drawing/2014/main" val="520867064"/>
                    </a:ext>
                  </a:extLst>
                </a:gridCol>
                <a:gridCol w="9026889">
                  <a:extLst>
                    <a:ext uri="{9D8B030D-6E8A-4147-A177-3AD203B41FA5}">
                      <a16:colId xmlns:a16="http://schemas.microsoft.com/office/drawing/2014/main" val="892932090"/>
                    </a:ext>
                  </a:extLst>
                </a:gridCol>
              </a:tblGrid>
              <a:tr h="5937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solidFill>
                            <a:sysClr val="windowText" lastClr="000000"/>
                          </a:solidFill>
                        </a:rPr>
                        <a:t>Revisit</a:t>
                      </a:r>
                    </a:p>
                    <a:p>
                      <a:endParaRPr lang="en-GB" dirty="0" smtClean="0">
                        <a:solidFill>
                          <a:sysClr val="windowText" lastClr="000000"/>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u="none" strike="noStrike" cap="none" normalizeH="0" baseline="0" dirty="0" smtClean="0">
                          <a:ln>
                            <a:noFill/>
                          </a:ln>
                          <a:solidFill>
                            <a:sysClr val="windowText" lastClr="000000"/>
                          </a:solidFill>
                          <a:effectLst/>
                        </a:rPr>
                        <a:t>NC objectives</a:t>
                      </a:r>
                    </a:p>
                    <a:p>
                      <a:endParaRPr lang="en-GB" dirty="0">
                        <a:solidFill>
                          <a:sysClr val="windowText" lastClr="000000"/>
                        </a:solidFill>
                      </a:endParaRPr>
                    </a:p>
                  </a:txBody>
                  <a:tcPr/>
                </a:tc>
                <a:extLst>
                  <a:ext uri="{0D108BD9-81ED-4DB2-BD59-A6C34878D82A}">
                    <a16:rowId xmlns:a16="http://schemas.microsoft.com/office/drawing/2014/main" val="3770678768"/>
                  </a:ext>
                </a:extLst>
              </a:tr>
              <a:tr h="3702860">
                <a:tc>
                  <a:txBody>
                    <a:bodyPr/>
                    <a:lstStyle/>
                    <a:p>
                      <a:r>
                        <a:rPr lang="en-GB" dirty="0" smtClean="0"/>
                        <a:t>Children should be able to:</a:t>
                      </a:r>
                    </a:p>
                    <a:p>
                      <a:r>
                        <a:rPr lang="en-GB" dirty="0" smtClean="0"/>
                        <a:t>Understand PV of numbers;</a:t>
                      </a:r>
                    </a:p>
                    <a:p>
                      <a:r>
                        <a:rPr lang="en-GB" dirty="0" smtClean="0"/>
                        <a:t>Use of number track</a:t>
                      </a:r>
                    </a:p>
                    <a:p>
                      <a:r>
                        <a:rPr lang="en-GB" dirty="0" smtClean="0"/>
                        <a:t>subtract one digit number from another mentally from and within 20;</a:t>
                      </a:r>
                    </a:p>
                    <a:p>
                      <a:endParaRPr lang="en-GB" dirty="0" smtClean="0">
                        <a:solidFill>
                          <a:sysClr val="windowText" lastClr="000000"/>
                        </a:solidFill>
                      </a:endParaRPr>
                    </a:p>
                  </a:txBody>
                  <a:tcPr/>
                </a:tc>
                <a:tc>
                  <a:txBody>
                    <a:bodyPr/>
                    <a:lstStyle/>
                    <a:p>
                      <a:pPr lvl="0"/>
                      <a:r>
                        <a:rPr lang="en-GB" sz="1600" dirty="0" smtClean="0"/>
                        <a:t>subtract whole numbers with more than 4 digits, including using formal written methods (columnar addition and subtraction)</a:t>
                      </a:r>
                    </a:p>
                    <a:p>
                      <a:pPr lvl="0"/>
                      <a:endParaRPr lang="en-GB" sz="1600" dirty="0" smtClean="0"/>
                    </a:p>
                    <a:p>
                      <a:pPr lvl="0"/>
                      <a:r>
                        <a:rPr lang="en-GB" sz="1600" dirty="0" smtClean="0"/>
                        <a:t>subtract numbers mentally with increasingly large numbers</a:t>
                      </a:r>
                    </a:p>
                    <a:p>
                      <a:pPr lvl="0"/>
                      <a:endParaRPr lang="en-GB" sz="1600" dirty="0" smtClean="0"/>
                    </a:p>
                    <a:p>
                      <a:pPr lvl="0"/>
                      <a:r>
                        <a:rPr lang="en-GB" sz="1600" dirty="0" smtClean="0"/>
                        <a:t>use rounding to check answers to calculations and determine, in the context of a problem, levels of accuracy</a:t>
                      </a:r>
                    </a:p>
                    <a:p>
                      <a:pPr lvl="0"/>
                      <a:endParaRPr lang="en-GB" sz="1600" dirty="0" smtClean="0"/>
                    </a:p>
                    <a:p>
                      <a:r>
                        <a:rPr lang="en-GB" sz="1600" dirty="0" smtClean="0"/>
                        <a:t>solve subtraction multi-step problems in contexts</a:t>
                      </a:r>
                    </a:p>
                    <a:p>
                      <a:pPr lvl="0"/>
                      <a:endParaRPr lang="en-GB" sz="1600" dirty="0"/>
                    </a:p>
                  </a:txBody>
                  <a:tcPr/>
                </a:tc>
                <a:extLst>
                  <a:ext uri="{0D108BD9-81ED-4DB2-BD59-A6C34878D82A}">
                    <a16:rowId xmlns:a16="http://schemas.microsoft.com/office/drawing/2014/main" val="1881078693"/>
                  </a:ext>
                </a:extLst>
              </a:tr>
              <a:tr h="2120633">
                <a:tc gridSpan="2">
                  <a:txBody>
                    <a:bodyPr/>
                    <a:lstStyle/>
                    <a:p>
                      <a:r>
                        <a:rPr lang="en-GB" dirty="0" smtClean="0"/>
                        <a:t>Resources</a:t>
                      </a:r>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a:txBody>
                  <a:tcPr/>
                </a:tc>
                <a:tc hMerge="1">
                  <a:txBody>
                    <a:bodyPr/>
                    <a:lstStyle/>
                    <a:p>
                      <a:endParaRPr lang="en-GB" dirty="0"/>
                    </a:p>
                  </a:txBody>
                  <a:tcPr/>
                </a:tc>
                <a:extLst>
                  <a:ext uri="{0D108BD9-81ED-4DB2-BD59-A6C34878D82A}">
                    <a16:rowId xmlns:a16="http://schemas.microsoft.com/office/drawing/2014/main" val="1672232767"/>
                  </a:ext>
                </a:extLst>
              </a:tr>
            </a:tbl>
          </a:graphicData>
        </a:graphic>
      </p:graphicFrame>
      <p:pic>
        <p:nvPicPr>
          <p:cNvPr id="11" name="Picture 10"/>
          <p:cNvPicPr>
            <a:picLocks noChangeAspect="1"/>
          </p:cNvPicPr>
          <p:nvPr/>
        </p:nvPicPr>
        <p:blipFill>
          <a:blip r:embed="rId3"/>
          <a:stretch>
            <a:fillRect/>
          </a:stretch>
        </p:blipFill>
        <p:spPr>
          <a:xfrm>
            <a:off x="2598150" y="5103584"/>
            <a:ext cx="4834729" cy="700685"/>
          </a:xfrm>
          <a:prstGeom prst="rect">
            <a:avLst/>
          </a:prstGeom>
        </p:spPr>
      </p:pic>
      <p:pic>
        <p:nvPicPr>
          <p:cNvPr id="12" name="Picture 11"/>
          <p:cNvPicPr>
            <a:picLocks noChangeAspect="1"/>
          </p:cNvPicPr>
          <p:nvPr/>
        </p:nvPicPr>
        <p:blipFill>
          <a:blip r:embed="rId4"/>
          <a:stretch>
            <a:fillRect/>
          </a:stretch>
        </p:blipFill>
        <p:spPr>
          <a:xfrm>
            <a:off x="610328" y="5206256"/>
            <a:ext cx="1467154" cy="1068845"/>
          </a:xfrm>
          <a:prstGeom prst="rect">
            <a:avLst/>
          </a:prstGeom>
        </p:spPr>
      </p:pic>
      <p:pic>
        <p:nvPicPr>
          <p:cNvPr id="15" name="Picture 14"/>
          <p:cNvPicPr>
            <a:picLocks noChangeAspect="1"/>
          </p:cNvPicPr>
          <p:nvPr/>
        </p:nvPicPr>
        <p:blipFill>
          <a:blip r:embed="rId5"/>
          <a:stretch>
            <a:fillRect/>
          </a:stretch>
        </p:blipFill>
        <p:spPr>
          <a:xfrm>
            <a:off x="7755331" y="5004899"/>
            <a:ext cx="2057368" cy="898057"/>
          </a:xfrm>
          <a:prstGeom prst="rect">
            <a:avLst/>
          </a:prstGeom>
        </p:spPr>
      </p:pic>
    </p:spTree>
    <p:extLst>
      <p:ext uri="{BB962C8B-B14F-4D97-AF65-F5344CB8AC3E}">
        <p14:creationId xmlns:p14="http://schemas.microsoft.com/office/powerpoint/2010/main" val="256027529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584324271"/>
              </p:ext>
            </p:extLst>
          </p:nvPr>
        </p:nvGraphicFramePr>
        <p:xfrm>
          <a:off x="1455681" y="672993"/>
          <a:ext cx="9280633" cy="3805220"/>
        </p:xfrm>
        <a:graphic>
          <a:graphicData uri="http://schemas.openxmlformats.org/drawingml/2006/table">
            <a:tbl>
              <a:tblPr firstRow="1" bandRow="1">
                <a:tableStyleId>{912C8C85-51F0-491E-9774-3900AFEF0FD7}</a:tableStyleId>
              </a:tblPr>
              <a:tblGrid>
                <a:gridCol w="9280633">
                  <a:extLst>
                    <a:ext uri="{9D8B030D-6E8A-4147-A177-3AD203B41FA5}">
                      <a16:colId xmlns:a16="http://schemas.microsoft.com/office/drawing/2014/main" val="1994348585"/>
                    </a:ext>
                  </a:extLst>
                </a:gridCol>
              </a:tblGrid>
              <a:tr h="343946">
                <a:tc>
                  <a:txBody>
                    <a:bodyPr/>
                    <a:lstStyle/>
                    <a:p>
                      <a:r>
                        <a:rPr lang="en-GB" dirty="0" smtClean="0"/>
                        <a:t>Proposed teaching sequence</a:t>
                      </a:r>
                      <a:endParaRPr lang="en-GB" dirty="0"/>
                    </a:p>
                  </a:txBody>
                  <a:tcPr/>
                </a:tc>
                <a:extLst>
                  <a:ext uri="{0D108BD9-81ED-4DB2-BD59-A6C34878D82A}">
                    <a16:rowId xmlns:a16="http://schemas.microsoft.com/office/drawing/2014/main" val="1791402378"/>
                  </a:ext>
                </a:extLst>
              </a:tr>
              <a:tr h="343946">
                <a:tc>
                  <a:txBody>
                    <a:bodyPr/>
                    <a:lstStyle/>
                    <a:p>
                      <a:r>
                        <a:rPr lang="en-GB" sz="1600" dirty="0" smtClean="0"/>
                        <a:t>1000</a:t>
                      </a:r>
                      <a:r>
                        <a:rPr lang="en-GB" sz="1600" baseline="0" dirty="0" smtClean="0"/>
                        <a:t> less</a:t>
                      </a:r>
                      <a:endParaRPr lang="en-GB" sz="1600" dirty="0"/>
                    </a:p>
                  </a:txBody>
                  <a:tcPr/>
                </a:tc>
                <a:extLst>
                  <a:ext uri="{0D108BD9-81ED-4DB2-BD59-A6C34878D82A}">
                    <a16:rowId xmlns:a16="http://schemas.microsoft.com/office/drawing/2014/main" val="4279424725"/>
                  </a:ext>
                </a:extLst>
              </a:tr>
              <a:tr h="343946">
                <a:tc>
                  <a:txBody>
                    <a:bodyPr/>
                    <a:lstStyle/>
                    <a:p>
                      <a:r>
                        <a:rPr lang="en-GB" sz="1600" dirty="0" err="1" smtClean="0"/>
                        <a:t>ThHTO</a:t>
                      </a:r>
                      <a:r>
                        <a:rPr lang="en-GB" sz="1600" dirty="0" smtClean="0"/>
                        <a:t> – multiple of 10/100/1000</a:t>
                      </a:r>
                      <a:endParaRPr lang="en-GB" sz="1600" dirty="0"/>
                    </a:p>
                  </a:txBody>
                  <a:tcPr/>
                </a:tc>
                <a:extLst>
                  <a:ext uri="{0D108BD9-81ED-4DB2-BD59-A6C34878D82A}">
                    <a16:rowId xmlns:a16="http://schemas.microsoft.com/office/drawing/2014/main" val="2217546272"/>
                  </a:ext>
                </a:extLst>
              </a:tr>
              <a:tr h="3439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err="1" smtClean="0"/>
                        <a:t>ThHTO</a:t>
                      </a:r>
                      <a:r>
                        <a:rPr lang="en-GB" sz="1600" dirty="0" smtClean="0"/>
                        <a:t> –</a:t>
                      </a:r>
                      <a:r>
                        <a:rPr lang="en-GB" sz="1600" baseline="0" dirty="0" smtClean="0"/>
                        <a:t> TO no exchanging</a:t>
                      </a:r>
                      <a:endParaRPr lang="en-GB" sz="1600" dirty="0" smtClean="0"/>
                    </a:p>
                  </a:txBody>
                  <a:tcPr/>
                </a:tc>
                <a:extLst>
                  <a:ext uri="{0D108BD9-81ED-4DB2-BD59-A6C34878D82A}">
                    <a16:rowId xmlns:a16="http://schemas.microsoft.com/office/drawing/2014/main" val="1610108945"/>
                  </a:ext>
                </a:extLst>
              </a:tr>
              <a:tr h="3439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err="1" smtClean="0"/>
                        <a:t>ThHTO</a:t>
                      </a:r>
                      <a:r>
                        <a:rPr lang="en-GB" sz="1600" dirty="0" smtClean="0"/>
                        <a:t> –</a:t>
                      </a:r>
                      <a:r>
                        <a:rPr lang="en-GB" sz="1600" baseline="0" dirty="0" smtClean="0"/>
                        <a:t> HTO no exchanging</a:t>
                      </a:r>
                      <a:r>
                        <a:rPr lang="en-GB" sz="1600" dirty="0" smtClean="0"/>
                        <a:t> </a:t>
                      </a:r>
                    </a:p>
                  </a:txBody>
                  <a:tcPr/>
                </a:tc>
                <a:extLst>
                  <a:ext uri="{0D108BD9-81ED-4DB2-BD59-A6C34878D82A}">
                    <a16:rowId xmlns:a16="http://schemas.microsoft.com/office/drawing/2014/main" val="3373539742"/>
                  </a:ext>
                </a:extLst>
              </a:tr>
              <a:tr h="3439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err="1" smtClean="0"/>
                        <a:t>ThHTO</a:t>
                      </a:r>
                      <a:r>
                        <a:rPr lang="en-GB" sz="1600" dirty="0" smtClean="0"/>
                        <a:t> –</a:t>
                      </a:r>
                      <a:r>
                        <a:rPr lang="en-GB" sz="1600" baseline="0" dirty="0" smtClean="0"/>
                        <a:t> </a:t>
                      </a:r>
                      <a:r>
                        <a:rPr lang="en-GB" sz="1600" baseline="0" dirty="0" err="1" smtClean="0"/>
                        <a:t>ThHTO</a:t>
                      </a:r>
                      <a:r>
                        <a:rPr lang="en-GB" sz="1600" baseline="0" dirty="0" smtClean="0"/>
                        <a:t> no exchanging</a:t>
                      </a:r>
                      <a:r>
                        <a:rPr lang="en-GB" sz="1600" dirty="0" smtClean="0"/>
                        <a:t> </a:t>
                      </a:r>
                    </a:p>
                  </a:txBody>
                  <a:tcPr/>
                </a:tc>
                <a:extLst>
                  <a:ext uri="{0D108BD9-81ED-4DB2-BD59-A6C34878D82A}">
                    <a16:rowId xmlns:a16="http://schemas.microsoft.com/office/drawing/2014/main" val="2081346721"/>
                  </a:ext>
                </a:extLst>
              </a:tr>
              <a:tr h="3439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err="1" smtClean="0"/>
                        <a:t>ThHTO</a:t>
                      </a:r>
                      <a:r>
                        <a:rPr lang="en-GB" sz="1600" dirty="0" smtClean="0"/>
                        <a:t> –</a:t>
                      </a:r>
                      <a:r>
                        <a:rPr lang="en-GB" sz="1600" baseline="0" dirty="0" smtClean="0"/>
                        <a:t> TO </a:t>
                      </a:r>
                      <a:r>
                        <a:rPr lang="en-GB" sz="1600" dirty="0" smtClean="0"/>
                        <a:t>with</a:t>
                      </a:r>
                      <a:r>
                        <a:rPr lang="en-GB" sz="1600" baseline="0" dirty="0" smtClean="0"/>
                        <a:t> one exchange</a:t>
                      </a:r>
                      <a:endParaRPr lang="en-GB" sz="1600" dirty="0" smtClean="0"/>
                    </a:p>
                  </a:txBody>
                  <a:tcPr/>
                </a:tc>
                <a:extLst>
                  <a:ext uri="{0D108BD9-81ED-4DB2-BD59-A6C34878D82A}">
                    <a16:rowId xmlns:a16="http://schemas.microsoft.com/office/drawing/2014/main" val="1729101097"/>
                  </a:ext>
                </a:extLst>
              </a:tr>
              <a:tr h="3439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err="1" smtClean="0"/>
                        <a:t>ThHTO</a:t>
                      </a:r>
                      <a:r>
                        <a:rPr lang="en-GB" sz="1600" dirty="0" smtClean="0"/>
                        <a:t> –</a:t>
                      </a:r>
                      <a:r>
                        <a:rPr lang="en-GB" sz="1600" baseline="0" dirty="0" smtClean="0"/>
                        <a:t> HTO </a:t>
                      </a:r>
                      <a:r>
                        <a:rPr lang="en-GB" sz="1600" dirty="0" smtClean="0"/>
                        <a:t>with</a:t>
                      </a:r>
                      <a:r>
                        <a:rPr lang="en-GB" sz="1600" baseline="0" dirty="0" smtClean="0"/>
                        <a:t> one exchange in both columns</a:t>
                      </a:r>
                      <a:endParaRPr lang="en-GB" sz="1600" dirty="0" smtClean="0"/>
                    </a:p>
                  </a:txBody>
                  <a:tcPr/>
                </a:tc>
                <a:extLst>
                  <a:ext uri="{0D108BD9-81ED-4DB2-BD59-A6C34878D82A}">
                    <a16:rowId xmlns:a16="http://schemas.microsoft.com/office/drawing/2014/main" val="1260057571"/>
                  </a:ext>
                </a:extLst>
              </a:tr>
              <a:tr h="3439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err="1" smtClean="0"/>
                        <a:t>ThHTO</a:t>
                      </a:r>
                      <a:r>
                        <a:rPr lang="en-GB" sz="1600" dirty="0" smtClean="0"/>
                        <a:t> –</a:t>
                      </a:r>
                      <a:r>
                        <a:rPr lang="en-GB" sz="1600" baseline="0" dirty="0" smtClean="0"/>
                        <a:t> </a:t>
                      </a:r>
                      <a:r>
                        <a:rPr lang="en-GB" sz="1600" baseline="0" dirty="0" err="1" smtClean="0"/>
                        <a:t>ThHTO</a:t>
                      </a:r>
                      <a:r>
                        <a:rPr lang="en-GB" sz="1600" baseline="0" dirty="0" smtClean="0"/>
                        <a:t> with one exchange in all columns</a:t>
                      </a:r>
                      <a:endParaRPr lang="en-GB" sz="1600" dirty="0" smtClean="0"/>
                    </a:p>
                  </a:txBody>
                  <a:tcPr/>
                </a:tc>
                <a:extLst>
                  <a:ext uri="{0D108BD9-81ED-4DB2-BD59-A6C34878D82A}">
                    <a16:rowId xmlns:a16="http://schemas.microsoft.com/office/drawing/2014/main" val="912696378"/>
                  </a:ext>
                </a:extLst>
              </a:tr>
              <a:tr h="3439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err="1" smtClean="0"/>
                        <a:t>ThHTO</a:t>
                      </a:r>
                      <a:r>
                        <a:rPr lang="en-GB" sz="1600" dirty="0" smtClean="0"/>
                        <a:t> –</a:t>
                      </a:r>
                      <a:r>
                        <a:rPr lang="en-GB" sz="1600" baseline="0" dirty="0" smtClean="0"/>
                        <a:t> HTO </a:t>
                      </a:r>
                      <a:r>
                        <a:rPr lang="en-GB" sz="1600" dirty="0" smtClean="0"/>
                        <a:t>with</a:t>
                      </a:r>
                      <a:r>
                        <a:rPr lang="en-GB" sz="1600" baseline="0" dirty="0" smtClean="0"/>
                        <a:t> two exchanges</a:t>
                      </a:r>
                      <a:endParaRPr lang="en-GB" sz="1600" dirty="0" smtClean="0"/>
                    </a:p>
                  </a:txBody>
                  <a:tcPr/>
                </a:tc>
                <a:extLst>
                  <a:ext uri="{0D108BD9-81ED-4DB2-BD59-A6C34878D82A}">
                    <a16:rowId xmlns:a16="http://schemas.microsoft.com/office/drawing/2014/main" val="1774841680"/>
                  </a:ext>
                </a:extLst>
              </a:tr>
              <a:tr h="3439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err="1" smtClean="0"/>
                        <a:t>ThHTO</a:t>
                      </a:r>
                      <a:r>
                        <a:rPr lang="en-GB" sz="1600" dirty="0" smtClean="0"/>
                        <a:t> –</a:t>
                      </a:r>
                      <a:r>
                        <a:rPr lang="en-GB" sz="1600" baseline="0" dirty="0" smtClean="0"/>
                        <a:t> </a:t>
                      </a:r>
                      <a:r>
                        <a:rPr lang="en-GB" sz="1600" baseline="0" dirty="0" err="1" smtClean="0"/>
                        <a:t>ThHTO</a:t>
                      </a:r>
                      <a:r>
                        <a:rPr lang="en-GB" sz="1600" baseline="0" dirty="0" smtClean="0"/>
                        <a:t> </a:t>
                      </a:r>
                      <a:r>
                        <a:rPr lang="en-GB" sz="1600" dirty="0" smtClean="0"/>
                        <a:t>with</a:t>
                      </a:r>
                      <a:r>
                        <a:rPr lang="en-GB" sz="1600" baseline="0" dirty="0" smtClean="0"/>
                        <a:t> two exchanges</a:t>
                      </a:r>
                      <a:endParaRPr lang="en-GB" sz="1600" dirty="0" smtClean="0"/>
                    </a:p>
                  </a:txBody>
                  <a:tcPr/>
                </a:tc>
                <a:extLst>
                  <a:ext uri="{0D108BD9-81ED-4DB2-BD59-A6C34878D82A}">
                    <a16:rowId xmlns:a16="http://schemas.microsoft.com/office/drawing/2014/main" val="320099812"/>
                  </a:ext>
                </a:extLst>
              </a:tr>
            </a:tbl>
          </a:graphicData>
        </a:graphic>
      </p:graphicFrame>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spTree>
    <p:extLst>
      <p:ext uri="{BB962C8B-B14F-4D97-AF65-F5344CB8AC3E}">
        <p14:creationId xmlns:p14="http://schemas.microsoft.com/office/powerpoint/2010/main" val="8730799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2492308086"/>
              </p:ext>
            </p:extLst>
          </p:nvPr>
        </p:nvGraphicFramePr>
        <p:xfrm>
          <a:off x="385009" y="546101"/>
          <a:ext cx="11617696" cy="5732590"/>
        </p:xfrm>
        <a:graphic>
          <a:graphicData uri="http://schemas.openxmlformats.org/drawingml/2006/table">
            <a:tbl>
              <a:tblPr firstRow="1" bandRow="1">
                <a:tableStyleId>{17292A2E-F333-43FB-9621-5CBBE7FDCDCB}</a:tableStyleId>
              </a:tblPr>
              <a:tblGrid>
                <a:gridCol w="5226520">
                  <a:extLst>
                    <a:ext uri="{9D8B030D-6E8A-4147-A177-3AD203B41FA5}">
                      <a16:colId xmlns:a16="http://schemas.microsoft.com/office/drawing/2014/main" val="3199054702"/>
                    </a:ext>
                  </a:extLst>
                </a:gridCol>
                <a:gridCol w="1482290">
                  <a:extLst>
                    <a:ext uri="{9D8B030D-6E8A-4147-A177-3AD203B41FA5}">
                      <a16:colId xmlns:a16="http://schemas.microsoft.com/office/drawing/2014/main" val="2077920090"/>
                    </a:ext>
                  </a:extLst>
                </a:gridCol>
                <a:gridCol w="4908886">
                  <a:extLst>
                    <a:ext uri="{9D8B030D-6E8A-4147-A177-3AD203B41FA5}">
                      <a16:colId xmlns:a16="http://schemas.microsoft.com/office/drawing/2014/main" val="1160396673"/>
                    </a:ext>
                  </a:extLst>
                </a:gridCol>
              </a:tblGrid>
              <a:tr h="370840">
                <a:tc gridSpan="2">
                  <a:txBody>
                    <a:bodyPr/>
                    <a:lstStyle/>
                    <a:p>
                      <a:pPr marL="586740" indent="-226695">
                        <a:lnSpc>
                          <a:spcPct val="120000"/>
                        </a:lnSpc>
                        <a:spcAft>
                          <a:spcPts val="300"/>
                        </a:spcAft>
                        <a:tabLst>
                          <a:tab pos="586740" algn="l"/>
                          <a:tab pos="457200" algn="l"/>
                        </a:tabLst>
                      </a:pPr>
                      <a:r>
                        <a:rPr lang="en-GB" sz="1800" dirty="0">
                          <a:solidFill>
                            <a:sysClr val="windowText" lastClr="000000"/>
                          </a:solidFill>
                          <a:effectLst/>
                        </a:rPr>
                        <a:t>NC </a:t>
                      </a:r>
                      <a:r>
                        <a:rPr lang="en-GB" sz="1800" dirty="0" smtClean="0">
                          <a:solidFill>
                            <a:sysClr val="windowText" lastClr="000000"/>
                          </a:solidFill>
                          <a:effectLst/>
                        </a:rPr>
                        <a:t>Objective</a:t>
                      </a:r>
                      <a:r>
                        <a:rPr lang="en-GB" sz="1800" dirty="0">
                          <a:solidFill>
                            <a:sysClr val="windowText" lastClr="000000"/>
                          </a:solidFill>
                          <a:effectLst/>
                        </a:rPr>
                        <a:t>:</a:t>
                      </a:r>
                      <a:r>
                        <a:rPr lang="en-GB" sz="1800" kern="1200" dirty="0">
                          <a:solidFill>
                            <a:sysClr val="windowText" lastClr="000000"/>
                          </a:solidFill>
                          <a:effectLst/>
                        </a:rPr>
                        <a:t> </a:t>
                      </a:r>
                      <a:endParaRPr lang="en-GB" sz="1400" b="0" dirty="0" smtClean="0">
                        <a:solidFill>
                          <a:schemeClr val="tx1"/>
                        </a:solidFill>
                        <a:effectLst/>
                      </a:endParaRPr>
                    </a:p>
                  </a:txBody>
                  <a:tcPr marL="68580" marR="68580" marT="0" marB="0">
                    <a:lnL w="6350" cap="flat" cmpd="sng" algn="ctr">
                      <a:noFill/>
                      <a:prstDash val="solid"/>
                      <a:miter lim="800000"/>
                    </a:lnL>
                    <a:lnR>
                      <a:noFill/>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solidFill>
                            <a:sysClr val="windowText" lastClr="000000"/>
                          </a:solidFill>
                        </a:rPr>
                        <a:t>Small Step:  </a:t>
                      </a:r>
                      <a:r>
                        <a:rPr kumimoji="0" lang="en-GB" sz="1800" b="0" i="0" u="none" strike="noStrike" kern="1200" cap="none" spc="0" normalizeH="0" baseline="0" noProof="0" dirty="0" smtClean="0">
                          <a:ln>
                            <a:noFill/>
                          </a:ln>
                          <a:solidFill>
                            <a:prstClr val="black"/>
                          </a:solidFill>
                          <a:effectLst/>
                          <a:uLnTx/>
                          <a:uFillTx/>
                          <a:latin typeface="+mn-lt"/>
                          <a:ea typeface="+mn-ea"/>
                          <a:cs typeface="+mn-cs"/>
                        </a:rPr>
                        <a:t>Subtracting without exchanging</a:t>
                      </a:r>
                    </a:p>
                  </a:txBody>
                  <a:tcPr>
                    <a:lnL>
                      <a:noFill/>
                    </a:lnL>
                  </a:tcPr>
                </a:tc>
                <a:extLst>
                  <a:ext uri="{0D108BD9-81ED-4DB2-BD59-A6C34878D82A}">
                    <a16:rowId xmlns:a16="http://schemas.microsoft.com/office/drawing/2014/main" val="608378007"/>
                  </a:ext>
                </a:extLst>
              </a:tr>
              <a:tr h="370840">
                <a:tc gridSpan="3">
                  <a:txBody>
                    <a:bodyPr/>
                    <a:lstStyle/>
                    <a:p>
                      <a:r>
                        <a:rPr lang="en-GB" sz="1800" dirty="0" smtClean="0">
                          <a:effectLst/>
                        </a:rPr>
                        <a:t>Vocabulary:  </a:t>
                      </a:r>
                      <a:r>
                        <a:rPr lang="en-US" sz="1400" dirty="0" smtClean="0"/>
                        <a:t>take away less than  the difference  subtract minus  fewer  decrease</a:t>
                      </a:r>
                      <a:endParaRPr lang="en-GB" sz="2400" dirty="0" smtClean="0"/>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T w="6350" cap="flat" cmpd="sng" algn="ctr">
                      <a:noFill/>
                      <a:prstDash val="solid"/>
                      <a:miter lim="800000"/>
                    </a:lnT>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968938">
                <a:tc rowSpan="2">
                  <a:txBody>
                    <a:bodyPr/>
                    <a:lstStyle/>
                    <a:p>
                      <a:pPr>
                        <a:lnSpc>
                          <a:spcPct val="107000"/>
                        </a:lnSpc>
                        <a:spcAft>
                          <a:spcPts val="0"/>
                        </a:spcAft>
                      </a:pPr>
                      <a:r>
                        <a:rPr lang="en-GB" sz="1800" dirty="0" smtClean="0">
                          <a:effectLst/>
                        </a:rPr>
                        <a:t>Representations</a:t>
                      </a: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en-GB" sz="1800" dirty="0" smtClean="0">
                          <a:effectLst/>
                        </a:rPr>
                        <a:t>Misconceptions</a:t>
                      </a:r>
                    </a:p>
                    <a:p>
                      <a:pPr marL="285750" indent="-285750">
                        <a:lnSpc>
                          <a:spcPct val="107000"/>
                        </a:lnSpc>
                        <a:spcAft>
                          <a:spcPts val="0"/>
                        </a:spcAft>
                        <a:buFont typeface="Arial" panose="020B0604020202020204" pitchFamily="34" charset="0"/>
                        <a:buChar char="•"/>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Children line up the numbers incorrectly due to misconceptions</a:t>
                      </a:r>
                      <a:r>
                        <a:rPr lang="en-GB" sz="1400" baseline="0" dirty="0" smtClean="0">
                          <a:effectLst/>
                          <a:latin typeface="Calibri" panose="020F0502020204030204" pitchFamily="34" charset="0"/>
                          <a:ea typeface="Calibri" panose="020F0502020204030204" pitchFamily="34" charset="0"/>
                          <a:cs typeface="Times New Roman" panose="02020603050405020304" pitchFamily="18" charset="0"/>
                        </a:rPr>
                        <a:t> around place value</a:t>
                      </a:r>
                    </a:p>
                    <a:p>
                      <a:pPr marL="285750" indent="-285750">
                        <a:lnSpc>
                          <a:spcPct val="107000"/>
                        </a:lnSpc>
                        <a:spcAft>
                          <a:spcPts val="0"/>
                        </a:spcAft>
                        <a:buFont typeface="Arial" panose="020B0604020202020204" pitchFamily="34" charset="0"/>
                        <a:buChar char="•"/>
                      </a:pPr>
                      <a:r>
                        <a:rPr lang="en-GB" sz="1400" baseline="0" dirty="0" smtClean="0">
                          <a:effectLst/>
                          <a:latin typeface="Calibri" panose="020F0502020204030204" pitchFamily="34" charset="0"/>
                          <a:ea typeface="Calibri" panose="020F0502020204030204" pitchFamily="34" charset="0"/>
                          <a:cs typeface="Times New Roman" panose="02020603050405020304" pitchFamily="18" charset="0"/>
                        </a:rPr>
                        <a:t>Children don’t see the calculation as a whole which will lead to further misconceptions when exchanging is involved</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2287561494"/>
                  </a:ext>
                </a:extLst>
              </a:tr>
              <a:tr h="1968938">
                <a:tc vMerge="1">
                  <a:txBody>
                    <a:bodyPr/>
                    <a:lstStyle/>
                    <a:p>
                      <a:endParaRPr lang="en-GB"/>
                    </a:p>
                  </a:txBody>
                  <a:tcPr/>
                </a:tc>
                <a:tc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1400" dirty="0" smtClean="0">
                          <a:effectLst/>
                        </a:rPr>
                        <a:t>Children can lay</a:t>
                      </a:r>
                      <a:r>
                        <a:rPr lang="en-GB" sz="1400" baseline="0" dirty="0" smtClean="0">
                          <a:effectLst/>
                        </a:rPr>
                        <a:t> questions out correctly in column subtractions format and answer correctly.</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667277784"/>
                  </a:ext>
                </a:extLst>
              </a:tr>
            </a:tbl>
          </a:graphicData>
        </a:graphic>
      </p:graphicFrame>
      <p:grpSp>
        <p:nvGrpSpPr>
          <p:cNvPr id="8" name="Group 7"/>
          <p:cNvGrpSpPr/>
          <p:nvPr/>
        </p:nvGrpSpPr>
        <p:grpSpPr>
          <a:xfrm>
            <a:off x="2693195" y="2244777"/>
            <a:ext cx="1923672" cy="1305958"/>
            <a:chOff x="2969270" y="2196834"/>
            <a:chExt cx="2266922" cy="1566645"/>
          </a:xfrm>
        </p:grpSpPr>
        <p:sp>
          <p:nvSpPr>
            <p:cNvPr id="24" name="Rounded Rectangle 23"/>
            <p:cNvSpPr/>
            <p:nvPr/>
          </p:nvSpPr>
          <p:spPr>
            <a:xfrm>
              <a:off x="2969270" y="2196835"/>
              <a:ext cx="2141745" cy="15666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p:txBody>
        </p:sp>
        <p:sp>
          <p:nvSpPr>
            <p:cNvPr id="6" name="Rectangle 5"/>
            <p:cNvSpPr/>
            <p:nvPr/>
          </p:nvSpPr>
          <p:spPr>
            <a:xfrm>
              <a:off x="3018253" y="2196834"/>
              <a:ext cx="2217939" cy="332292"/>
            </a:xfrm>
            <a:prstGeom prst="rect">
              <a:avLst/>
            </a:prstGeom>
          </p:spPr>
          <p:txBody>
            <a:bodyPr wrap="square">
              <a:spAutoFit/>
            </a:bodyPr>
            <a:lstStyle/>
            <a:p>
              <a:pPr algn="ctr"/>
              <a:endParaRPr lang="en-GB" sz="1200" dirty="0"/>
            </a:p>
          </p:txBody>
        </p:sp>
      </p:grpSp>
      <p:sp>
        <p:nvSpPr>
          <p:cNvPr id="26" name="Rounded Rectangle 25"/>
          <p:cNvSpPr/>
          <p:nvPr/>
        </p:nvSpPr>
        <p:spPr>
          <a:xfrm>
            <a:off x="692056" y="2244777"/>
            <a:ext cx="1818733" cy="2698677"/>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a:p>
            <a:endParaRPr lang="en-US" sz="1400" dirty="0">
              <a:solidFill>
                <a:schemeClr val="tx1"/>
              </a:solidFill>
            </a:endParaRPr>
          </a:p>
        </p:txBody>
      </p:sp>
      <p:sp>
        <p:nvSpPr>
          <p:cNvPr id="31" name="Rounded Rectangle 30"/>
          <p:cNvSpPr/>
          <p:nvPr/>
        </p:nvSpPr>
        <p:spPr>
          <a:xfrm>
            <a:off x="724429" y="5096088"/>
            <a:ext cx="3892438" cy="1042075"/>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a:p>
            <a:endParaRPr lang="en-US" sz="1400" dirty="0">
              <a:solidFill>
                <a:schemeClr val="tx1"/>
              </a:solidFill>
            </a:endParaRPr>
          </a:p>
        </p:txBody>
      </p:sp>
      <p:sp>
        <p:nvSpPr>
          <p:cNvPr id="36" name="TextBox 35"/>
          <p:cNvSpPr txBox="1"/>
          <p:nvPr/>
        </p:nvSpPr>
        <p:spPr>
          <a:xfrm>
            <a:off x="743071" y="3639187"/>
            <a:ext cx="1671490" cy="276999"/>
          </a:xfrm>
          <a:prstGeom prst="rect">
            <a:avLst/>
          </a:prstGeom>
          <a:noFill/>
        </p:spPr>
        <p:txBody>
          <a:bodyPr wrap="square" rtlCol="0">
            <a:spAutoFit/>
          </a:bodyPr>
          <a:lstStyle/>
          <a:p>
            <a:pPr lvl="0" algn="ctr"/>
            <a:endParaRPr lang="en-US" sz="1200" dirty="0">
              <a:solidFill>
                <a:prstClr val="black"/>
              </a:solidFill>
            </a:endParaRPr>
          </a:p>
        </p:txBody>
      </p:sp>
      <p:sp>
        <p:nvSpPr>
          <p:cNvPr id="28" name="TextBox 27"/>
          <p:cNvSpPr txBox="1"/>
          <p:nvPr/>
        </p:nvSpPr>
        <p:spPr>
          <a:xfrm>
            <a:off x="2701611" y="2361388"/>
            <a:ext cx="1905283" cy="1107996"/>
          </a:xfrm>
          <a:prstGeom prst="rect">
            <a:avLst/>
          </a:prstGeom>
          <a:noFill/>
        </p:spPr>
        <p:txBody>
          <a:bodyPr wrap="square" rtlCol="0">
            <a:spAutoFit/>
          </a:bodyPr>
          <a:lstStyle/>
          <a:p>
            <a:pPr algn="ctr"/>
            <a:r>
              <a:rPr lang="en-GB" sz="1600" dirty="0" smtClean="0"/>
              <a:t>Use picture of base 10 and PV counters</a:t>
            </a:r>
          </a:p>
          <a:p>
            <a:pPr algn="ctr"/>
            <a:r>
              <a:rPr lang="en-GB" sz="1600" dirty="0" smtClean="0"/>
              <a:t>3257 - 1123</a:t>
            </a:r>
            <a:endParaRPr lang="en-GB" sz="1600" dirty="0"/>
          </a:p>
          <a:p>
            <a:endParaRPr lang="en-GB" dirty="0"/>
          </a:p>
        </p:txBody>
      </p:sp>
      <p:sp>
        <p:nvSpPr>
          <p:cNvPr id="37" name="Rounded Rectangle 36"/>
          <p:cNvSpPr/>
          <p:nvPr/>
        </p:nvSpPr>
        <p:spPr>
          <a:xfrm>
            <a:off x="2734761" y="3707668"/>
            <a:ext cx="1817449" cy="1305959"/>
          </a:xfrm>
          <a:prstGeom prst="roundRect">
            <a:avLst/>
          </a:prstGeom>
          <a:solidFill>
            <a:srgbClr val="FFC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4000" dirty="0">
                <a:solidFill>
                  <a:prstClr val="black"/>
                </a:solidFill>
              </a:rPr>
              <a:t> </a:t>
            </a:r>
            <a:r>
              <a:rPr lang="en-GB" sz="4000" dirty="0" smtClean="0">
                <a:solidFill>
                  <a:prstClr val="black"/>
                </a:solidFill>
              </a:rPr>
              <a:t> 3763</a:t>
            </a:r>
            <a:endParaRPr lang="en-GB" sz="4000" dirty="0">
              <a:solidFill>
                <a:prstClr val="black"/>
              </a:solidFill>
            </a:endParaRPr>
          </a:p>
          <a:p>
            <a:pPr lvl="0" algn="ctr"/>
            <a:r>
              <a:rPr lang="en-GB" sz="4000" dirty="0" smtClean="0">
                <a:solidFill>
                  <a:prstClr val="black"/>
                </a:solidFill>
              </a:rPr>
              <a:t>- 1251</a:t>
            </a:r>
            <a:endParaRPr lang="en-US" sz="1400" dirty="0">
              <a:solidFill>
                <a:schemeClr val="tx1"/>
              </a:solidFill>
            </a:endParaRPr>
          </a:p>
        </p:txBody>
      </p:sp>
      <p:sp>
        <p:nvSpPr>
          <p:cNvPr id="38" name="TextBox 37"/>
          <p:cNvSpPr txBox="1"/>
          <p:nvPr/>
        </p:nvSpPr>
        <p:spPr>
          <a:xfrm>
            <a:off x="724429" y="2283917"/>
            <a:ext cx="1770923" cy="1908215"/>
          </a:xfrm>
          <a:prstGeom prst="rect">
            <a:avLst/>
          </a:prstGeom>
          <a:noFill/>
        </p:spPr>
        <p:txBody>
          <a:bodyPr wrap="square" rtlCol="0">
            <a:spAutoFit/>
          </a:bodyPr>
          <a:lstStyle/>
          <a:p>
            <a:pPr algn="ctr"/>
            <a:r>
              <a:rPr lang="en-GB" sz="1600" dirty="0"/>
              <a:t>PV </a:t>
            </a:r>
            <a:r>
              <a:rPr lang="en-GB" sz="1600" dirty="0" smtClean="0"/>
              <a:t>counters set out table and remove counters 2513 - 1402</a:t>
            </a:r>
            <a:endParaRPr lang="en-GB" sz="1600" dirty="0"/>
          </a:p>
          <a:p>
            <a:pPr algn="ctr"/>
            <a:endParaRPr lang="en-GB" dirty="0"/>
          </a:p>
          <a:p>
            <a:pPr algn="ctr"/>
            <a:endParaRPr lang="en-GB" dirty="0"/>
          </a:p>
          <a:p>
            <a:pPr algn="ctr"/>
            <a:endParaRPr lang="en-GB" dirty="0"/>
          </a:p>
        </p:txBody>
      </p:sp>
      <p:sp>
        <p:nvSpPr>
          <p:cNvPr id="40" name="TextBox 39"/>
          <p:cNvSpPr txBox="1"/>
          <p:nvPr/>
        </p:nvSpPr>
        <p:spPr>
          <a:xfrm>
            <a:off x="650818" y="5184682"/>
            <a:ext cx="3465650" cy="830997"/>
          </a:xfrm>
          <a:prstGeom prst="rect">
            <a:avLst/>
          </a:prstGeom>
          <a:noFill/>
        </p:spPr>
        <p:txBody>
          <a:bodyPr wrap="square" rtlCol="0">
            <a:spAutoFit/>
          </a:bodyPr>
          <a:lstStyle/>
          <a:p>
            <a:r>
              <a:rPr lang="en-GB" sz="2400" dirty="0"/>
              <a:t> </a:t>
            </a:r>
            <a:r>
              <a:rPr lang="en-GB" sz="2400" dirty="0" smtClean="0"/>
              <a:t>          3000 + 700 + 60 + 3</a:t>
            </a:r>
          </a:p>
          <a:p>
            <a:r>
              <a:rPr lang="en-GB" sz="2400" dirty="0"/>
              <a:t> </a:t>
            </a:r>
            <a:r>
              <a:rPr lang="en-GB" sz="2400" dirty="0" smtClean="0"/>
              <a:t>       -  1000 + 200 + 50 + 1</a:t>
            </a:r>
            <a:endParaRPr lang="en-GB" sz="2400" dirty="0"/>
          </a:p>
        </p:txBody>
      </p:sp>
      <p:pic>
        <p:nvPicPr>
          <p:cNvPr id="22" name="Picture 21"/>
          <p:cNvPicPr>
            <a:picLocks noChangeAspect="1"/>
          </p:cNvPicPr>
          <p:nvPr/>
        </p:nvPicPr>
        <p:blipFill>
          <a:blip r:embed="rId3"/>
          <a:stretch>
            <a:fillRect/>
          </a:stretch>
        </p:blipFill>
        <p:spPr>
          <a:xfrm>
            <a:off x="830700" y="3377359"/>
            <a:ext cx="1583861" cy="1348645"/>
          </a:xfrm>
          <a:prstGeom prst="rect">
            <a:avLst/>
          </a:prstGeom>
        </p:spPr>
      </p:pic>
    </p:spTree>
    <p:extLst>
      <p:ext uri="{BB962C8B-B14F-4D97-AF65-F5344CB8AC3E}">
        <p14:creationId xmlns:p14="http://schemas.microsoft.com/office/powerpoint/2010/main" val="403852458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949633473"/>
              </p:ext>
            </p:extLst>
          </p:nvPr>
        </p:nvGraphicFramePr>
        <p:xfrm>
          <a:off x="385009" y="546101"/>
          <a:ext cx="11617696" cy="5732590"/>
        </p:xfrm>
        <a:graphic>
          <a:graphicData uri="http://schemas.openxmlformats.org/drawingml/2006/table">
            <a:tbl>
              <a:tblPr firstRow="1" bandRow="1">
                <a:tableStyleId>{17292A2E-F333-43FB-9621-5CBBE7FDCDCB}</a:tableStyleId>
              </a:tblPr>
              <a:tblGrid>
                <a:gridCol w="6708810">
                  <a:extLst>
                    <a:ext uri="{9D8B030D-6E8A-4147-A177-3AD203B41FA5}">
                      <a16:colId xmlns:a16="http://schemas.microsoft.com/office/drawing/2014/main" val="3199054702"/>
                    </a:ext>
                  </a:extLst>
                </a:gridCol>
                <a:gridCol w="231006">
                  <a:extLst>
                    <a:ext uri="{9D8B030D-6E8A-4147-A177-3AD203B41FA5}">
                      <a16:colId xmlns:a16="http://schemas.microsoft.com/office/drawing/2014/main" val="1160396673"/>
                    </a:ext>
                  </a:extLst>
                </a:gridCol>
                <a:gridCol w="4677880">
                  <a:extLst>
                    <a:ext uri="{9D8B030D-6E8A-4147-A177-3AD203B41FA5}">
                      <a16:colId xmlns:a16="http://schemas.microsoft.com/office/drawing/2014/main" val="411713314"/>
                    </a:ext>
                  </a:extLst>
                </a:gridCol>
              </a:tblGrid>
              <a:tr h="370840">
                <a:tc>
                  <a:txBody>
                    <a:bodyPr/>
                    <a:lstStyle/>
                    <a:p>
                      <a:pPr marL="586740" indent="-226695">
                        <a:lnSpc>
                          <a:spcPct val="120000"/>
                        </a:lnSpc>
                        <a:spcAft>
                          <a:spcPts val="300"/>
                        </a:spcAft>
                        <a:tabLst>
                          <a:tab pos="586740" algn="l"/>
                          <a:tab pos="457200" algn="l"/>
                        </a:tabLst>
                      </a:pPr>
                      <a:r>
                        <a:rPr lang="en-GB" sz="1800" dirty="0">
                          <a:solidFill>
                            <a:sysClr val="windowText" lastClr="000000"/>
                          </a:solidFill>
                          <a:effectLst/>
                        </a:rPr>
                        <a:t>NC </a:t>
                      </a:r>
                      <a:r>
                        <a:rPr lang="en-GB" sz="1800" dirty="0" smtClean="0">
                          <a:solidFill>
                            <a:sysClr val="windowText" lastClr="000000"/>
                          </a:solidFill>
                          <a:effectLst/>
                        </a:rPr>
                        <a:t>Objective</a:t>
                      </a:r>
                      <a:r>
                        <a:rPr lang="en-GB" sz="1800" dirty="0">
                          <a:solidFill>
                            <a:sysClr val="windowText" lastClr="000000"/>
                          </a:solidFill>
                          <a:effectLst/>
                        </a:rPr>
                        <a:t>:</a:t>
                      </a:r>
                      <a:r>
                        <a:rPr lang="en-GB" sz="1800" kern="1200" dirty="0">
                          <a:solidFill>
                            <a:sysClr val="windowText" lastClr="000000"/>
                          </a:solidFill>
                          <a:effectLst/>
                        </a:rPr>
                        <a:t> </a:t>
                      </a:r>
                      <a:endParaRPr lang="en-GB" sz="1400" b="0" dirty="0" smtClean="0">
                        <a:solidFill>
                          <a:schemeClr val="tx1"/>
                        </a:solidFill>
                        <a:effectLst/>
                      </a:endParaRPr>
                    </a:p>
                  </a:txBody>
                  <a:tcPr marL="68580" marR="68580" marT="0" marB="0">
                    <a:lnL w="6350" cap="flat" cmpd="sng" algn="ctr">
                      <a:noFill/>
                      <a:prstDash val="solid"/>
                      <a:miter lim="800000"/>
                    </a:lnL>
                    <a:lnR>
                      <a:noFill/>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solidFill>
                            <a:sysClr val="windowText" lastClr="000000"/>
                          </a:solidFill>
                        </a:rPr>
                        <a:t>Small Step:  </a:t>
                      </a:r>
                      <a:r>
                        <a:rPr kumimoji="0" lang="en-GB" sz="1800" b="0" i="0" u="none" strike="noStrike" kern="1200" cap="none" spc="0" normalizeH="0" baseline="0" noProof="0" dirty="0" smtClean="0">
                          <a:ln>
                            <a:noFill/>
                          </a:ln>
                          <a:solidFill>
                            <a:prstClr val="black"/>
                          </a:solidFill>
                          <a:effectLst/>
                          <a:uLnTx/>
                          <a:uFillTx/>
                          <a:latin typeface="+mn-lt"/>
                          <a:ea typeface="+mn-ea"/>
                          <a:cs typeface="+mn-cs"/>
                        </a:rPr>
                        <a:t>Subtracting with exchanging</a:t>
                      </a:r>
                    </a:p>
                  </a:txBody>
                  <a:tcPr>
                    <a:lnL>
                      <a:noFill/>
                    </a:lnL>
                  </a:tcPr>
                </a:tc>
                <a:tc hMerge="1">
                  <a:txBody>
                    <a:bodyPr/>
                    <a:lstStyle/>
                    <a:p>
                      <a:endParaRPr lang="en-GB"/>
                    </a:p>
                  </a:txBody>
                  <a:tcPr/>
                </a:tc>
                <a:extLst>
                  <a:ext uri="{0D108BD9-81ED-4DB2-BD59-A6C34878D82A}">
                    <a16:rowId xmlns:a16="http://schemas.microsoft.com/office/drawing/2014/main" val="608378007"/>
                  </a:ext>
                </a:extLst>
              </a:tr>
              <a:tr h="370840">
                <a:tc gridSpan="3">
                  <a:txBody>
                    <a:bodyPr/>
                    <a:lstStyle/>
                    <a:p>
                      <a:r>
                        <a:rPr lang="en-GB" sz="1800" dirty="0" smtClean="0">
                          <a:effectLst/>
                        </a:rPr>
                        <a:t>Vocabulary:  </a:t>
                      </a:r>
                      <a:r>
                        <a:rPr lang="en-US" sz="1400" dirty="0" smtClean="0"/>
                        <a:t>take away less than  the difference  subtract minus  fewer  decrease</a:t>
                      </a:r>
                      <a:endParaRPr lang="en-GB" sz="2400" dirty="0" smtClean="0"/>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T w="6350" cap="flat" cmpd="sng" algn="ctr">
                      <a:noFill/>
                      <a:prstDash val="solid"/>
                      <a:miter lim="800000"/>
                    </a:lnT>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968938">
                <a:tc rowSpan="2" gridSpan="2">
                  <a:txBody>
                    <a:bodyPr/>
                    <a:lstStyle/>
                    <a:p>
                      <a:pPr>
                        <a:lnSpc>
                          <a:spcPct val="107000"/>
                        </a:lnSpc>
                        <a:spcAft>
                          <a:spcPts val="0"/>
                        </a:spcAft>
                      </a:pPr>
                      <a:r>
                        <a:rPr lang="en-GB" sz="1800" dirty="0" smtClean="0">
                          <a:effectLst/>
                        </a:rPr>
                        <a:t>Representations</a:t>
                      </a: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tc>
                  <a:txBody>
                    <a:bodyPr/>
                    <a:lstStyle/>
                    <a:p>
                      <a:pPr>
                        <a:lnSpc>
                          <a:spcPct val="107000"/>
                        </a:lnSpc>
                        <a:spcAft>
                          <a:spcPts val="0"/>
                        </a:spcAft>
                      </a:pPr>
                      <a:r>
                        <a:rPr lang="en-GB" sz="1800" dirty="0" smtClean="0">
                          <a:effectLst/>
                        </a:rPr>
                        <a:t>Misconceptions</a:t>
                      </a:r>
                    </a:p>
                    <a:p>
                      <a:pPr marL="285750" marR="0" lvl="0" indent="-2857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400" dirty="0" smtClean="0"/>
                        <a:t>Pupils may subtract the smaller digit in a column from the larger digit, regardless of which appears in the top line. This can arise if they hear that, “for subtraction you always start with the bigger number and subtract the smaller number”.</a:t>
                      </a:r>
                    </a:p>
                    <a:p>
                      <a:pPr marL="285750" marR="0" lvl="0" indent="-2857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400" dirty="0" smtClean="0"/>
                        <a:t>Not understanding the role of 0 as a place holder so</a:t>
                      </a:r>
                      <a:r>
                        <a:rPr lang="en-US" sz="1400" baseline="0" dirty="0" smtClean="0"/>
                        <a:t> when face with 0-7 they answer 0</a:t>
                      </a:r>
                      <a:endParaRPr lang="en-US" sz="1400" dirty="0" smtClean="0"/>
                    </a:p>
                  </a:txBody>
                  <a:tcPr marL="68580" marR="68580" marT="0" marB="0"/>
                </a:tc>
                <a:extLst>
                  <a:ext uri="{0D108BD9-81ED-4DB2-BD59-A6C34878D82A}">
                    <a16:rowId xmlns:a16="http://schemas.microsoft.com/office/drawing/2014/main" val="2287561494"/>
                  </a:ext>
                </a:extLst>
              </a:tr>
              <a:tr h="1968938">
                <a:tc gridSpan="2" vMerge="1">
                  <a:txBody>
                    <a:bodyPr/>
                    <a:lstStyle/>
                    <a:p>
                      <a:endParaRPr lang="en-GB"/>
                    </a:p>
                  </a:txBody>
                  <a:tcPr/>
                </a:tc>
                <a:tc hMerge="1" vMerge="1">
                  <a:txBody>
                    <a:bodyPr/>
                    <a:lstStyle/>
                    <a:p>
                      <a:endParaRPr lang="en-GB"/>
                    </a:p>
                  </a:txBody>
                  <a:tcPr/>
                </a:tc>
                <a:tc>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1400" smtClean="0">
                          <a:effectLst/>
                        </a:rPr>
                        <a:t>Subtract using formal written</a:t>
                      </a:r>
                      <a:r>
                        <a:rPr lang="en-GB" sz="1400" baseline="0" smtClean="0">
                          <a:effectLst/>
                        </a:rPr>
                        <a:t> method of subtraction</a:t>
                      </a:r>
                      <a:endParaRPr lang="en-GB" sz="140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67277784"/>
                  </a:ext>
                </a:extLst>
              </a:tr>
            </a:tbl>
          </a:graphicData>
        </a:graphic>
      </p:graphicFrame>
      <p:sp>
        <p:nvSpPr>
          <p:cNvPr id="20" name="Rounded Rectangle 19"/>
          <p:cNvSpPr/>
          <p:nvPr/>
        </p:nvSpPr>
        <p:spPr>
          <a:xfrm>
            <a:off x="529328" y="2293729"/>
            <a:ext cx="1885233" cy="1500086"/>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a:p>
            <a:endParaRPr lang="en-US" sz="1400" dirty="0">
              <a:solidFill>
                <a:schemeClr val="tx1"/>
              </a:solidFill>
            </a:endParaRPr>
          </a:p>
        </p:txBody>
      </p:sp>
      <p:grpSp>
        <p:nvGrpSpPr>
          <p:cNvPr id="8" name="Group 7"/>
          <p:cNvGrpSpPr/>
          <p:nvPr/>
        </p:nvGrpSpPr>
        <p:grpSpPr>
          <a:xfrm>
            <a:off x="2693194" y="2244777"/>
            <a:ext cx="2668077" cy="1509076"/>
            <a:chOff x="2969270" y="2196834"/>
            <a:chExt cx="2266922" cy="1566645"/>
          </a:xfrm>
        </p:grpSpPr>
        <p:sp>
          <p:nvSpPr>
            <p:cNvPr id="24" name="Rounded Rectangle 23"/>
            <p:cNvSpPr/>
            <p:nvPr/>
          </p:nvSpPr>
          <p:spPr>
            <a:xfrm>
              <a:off x="2969270" y="2196835"/>
              <a:ext cx="2141745" cy="15666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p:txBody>
        </p:sp>
        <p:sp>
          <p:nvSpPr>
            <p:cNvPr id="6" name="Rectangle 5"/>
            <p:cNvSpPr/>
            <p:nvPr/>
          </p:nvSpPr>
          <p:spPr>
            <a:xfrm>
              <a:off x="3018253" y="2196834"/>
              <a:ext cx="2217939" cy="332292"/>
            </a:xfrm>
            <a:prstGeom prst="rect">
              <a:avLst/>
            </a:prstGeom>
          </p:spPr>
          <p:txBody>
            <a:bodyPr wrap="square">
              <a:spAutoFit/>
            </a:bodyPr>
            <a:lstStyle/>
            <a:p>
              <a:pPr algn="ctr"/>
              <a:endParaRPr lang="en-GB" sz="1200" dirty="0"/>
            </a:p>
          </p:txBody>
        </p:sp>
      </p:grpSp>
      <p:sp>
        <p:nvSpPr>
          <p:cNvPr id="31" name="Rounded Rectangle 30"/>
          <p:cNvSpPr/>
          <p:nvPr/>
        </p:nvSpPr>
        <p:spPr>
          <a:xfrm>
            <a:off x="618551" y="3931661"/>
            <a:ext cx="3892438" cy="2267008"/>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a:p>
            <a:pPr algn="ctr"/>
            <a:endParaRPr lang="en-US" sz="1400" dirty="0" smtClean="0">
              <a:solidFill>
                <a:schemeClr val="tx1"/>
              </a:solidFill>
            </a:endParaRPr>
          </a:p>
          <a:p>
            <a:pPr algn="ctr"/>
            <a:r>
              <a:rPr lang="en-US" sz="1400" dirty="0" smtClean="0">
                <a:solidFill>
                  <a:schemeClr val="tx1"/>
                </a:solidFill>
              </a:rPr>
              <a:t>Use physical PV counters and base ten, exchanging where necessary</a:t>
            </a:r>
            <a:endParaRPr lang="en-US" sz="1400" dirty="0">
              <a:solidFill>
                <a:schemeClr val="tx1"/>
              </a:solidFill>
            </a:endParaRPr>
          </a:p>
        </p:txBody>
      </p:sp>
      <p:sp>
        <p:nvSpPr>
          <p:cNvPr id="36" name="TextBox 35"/>
          <p:cNvSpPr txBox="1"/>
          <p:nvPr/>
        </p:nvSpPr>
        <p:spPr>
          <a:xfrm>
            <a:off x="743071" y="3639187"/>
            <a:ext cx="1671490" cy="276999"/>
          </a:xfrm>
          <a:prstGeom prst="rect">
            <a:avLst/>
          </a:prstGeom>
          <a:noFill/>
        </p:spPr>
        <p:txBody>
          <a:bodyPr wrap="square" rtlCol="0">
            <a:spAutoFit/>
          </a:bodyPr>
          <a:lstStyle/>
          <a:p>
            <a:pPr lvl="0" algn="ctr"/>
            <a:endParaRPr lang="en-US" sz="1200" dirty="0">
              <a:solidFill>
                <a:prstClr val="black"/>
              </a:solidFill>
            </a:endParaRPr>
          </a:p>
        </p:txBody>
      </p:sp>
      <p:pic>
        <p:nvPicPr>
          <p:cNvPr id="15" name="Picture 14"/>
          <p:cNvPicPr>
            <a:picLocks noChangeAspect="1"/>
          </p:cNvPicPr>
          <p:nvPr/>
        </p:nvPicPr>
        <p:blipFill>
          <a:blip r:embed="rId3"/>
          <a:stretch>
            <a:fillRect/>
          </a:stretch>
        </p:blipFill>
        <p:spPr>
          <a:xfrm>
            <a:off x="2865869" y="2383204"/>
            <a:ext cx="2206891" cy="1141459"/>
          </a:xfrm>
          <a:prstGeom prst="rect">
            <a:avLst/>
          </a:prstGeom>
        </p:spPr>
      </p:pic>
      <p:pic>
        <p:nvPicPr>
          <p:cNvPr id="9" name="Picture 8"/>
          <p:cNvPicPr>
            <a:picLocks noChangeAspect="1"/>
          </p:cNvPicPr>
          <p:nvPr/>
        </p:nvPicPr>
        <p:blipFill>
          <a:blip r:embed="rId4"/>
          <a:stretch>
            <a:fillRect/>
          </a:stretch>
        </p:blipFill>
        <p:spPr>
          <a:xfrm>
            <a:off x="754915" y="4132875"/>
            <a:ext cx="1191607" cy="1272737"/>
          </a:xfrm>
          <a:prstGeom prst="rect">
            <a:avLst/>
          </a:prstGeom>
        </p:spPr>
      </p:pic>
      <p:pic>
        <p:nvPicPr>
          <p:cNvPr id="10" name="Picture 9"/>
          <p:cNvPicPr>
            <a:picLocks noChangeAspect="1"/>
          </p:cNvPicPr>
          <p:nvPr/>
        </p:nvPicPr>
        <p:blipFill>
          <a:blip r:embed="rId5"/>
          <a:stretch>
            <a:fillRect/>
          </a:stretch>
        </p:blipFill>
        <p:spPr>
          <a:xfrm>
            <a:off x="2082885" y="4117201"/>
            <a:ext cx="2113729" cy="1288411"/>
          </a:xfrm>
          <a:prstGeom prst="rect">
            <a:avLst/>
          </a:prstGeom>
        </p:spPr>
      </p:pic>
      <p:sp>
        <p:nvSpPr>
          <p:cNvPr id="16" name="Rounded Rectangle 15"/>
          <p:cNvSpPr/>
          <p:nvPr/>
        </p:nvSpPr>
        <p:spPr>
          <a:xfrm>
            <a:off x="4660460" y="3931661"/>
            <a:ext cx="1932845" cy="1621734"/>
          </a:xfrm>
          <a:prstGeom prst="roundRect">
            <a:avLst/>
          </a:prstGeom>
          <a:solidFill>
            <a:srgbClr val="FFC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a:p>
            <a:endParaRPr lang="en-US" sz="1400" dirty="0">
              <a:solidFill>
                <a:schemeClr val="tx1"/>
              </a:solidFill>
            </a:endParaRPr>
          </a:p>
        </p:txBody>
      </p:sp>
      <p:sp>
        <p:nvSpPr>
          <p:cNvPr id="18" name="Rectangle 17"/>
          <p:cNvSpPr/>
          <p:nvPr/>
        </p:nvSpPr>
        <p:spPr>
          <a:xfrm>
            <a:off x="4660461" y="4113267"/>
            <a:ext cx="1865467" cy="1384995"/>
          </a:xfrm>
          <a:prstGeom prst="rect">
            <a:avLst/>
          </a:prstGeom>
        </p:spPr>
        <p:txBody>
          <a:bodyPr wrap="square">
            <a:spAutoFit/>
          </a:bodyPr>
          <a:lstStyle/>
          <a:p>
            <a:pPr algn="ctr"/>
            <a:r>
              <a:rPr lang="en-US" sz="1400" dirty="0"/>
              <a:t>Children draw their own PV table and counters to represent the number before crossing out as appropriate</a:t>
            </a:r>
          </a:p>
        </p:txBody>
      </p:sp>
      <p:pic>
        <p:nvPicPr>
          <p:cNvPr id="19" name="Picture 18"/>
          <p:cNvPicPr>
            <a:picLocks noChangeAspect="1"/>
          </p:cNvPicPr>
          <p:nvPr/>
        </p:nvPicPr>
        <p:blipFill>
          <a:blip r:embed="rId6"/>
          <a:stretch>
            <a:fillRect/>
          </a:stretch>
        </p:blipFill>
        <p:spPr>
          <a:xfrm>
            <a:off x="673547" y="2406939"/>
            <a:ext cx="1673459" cy="1093987"/>
          </a:xfrm>
          <a:prstGeom prst="rect">
            <a:avLst/>
          </a:prstGeom>
        </p:spPr>
      </p:pic>
    </p:spTree>
    <p:extLst>
      <p:ext uri="{BB962C8B-B14F-4D97-AF65-F5344CB8AC3E}">
        <p14:creationId xmlns:p14="http://schemas.microsoft.com/office/powerpoint/2010/main" val="320034096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1162</TotalTime>
  <Words>2933</Words>
  <Application>Microsoft Office PowerPoint</Application>
  <PresentationFormat>Widescreen</PresentationFormat>
  <Paragraphs>779</Paragraphs>
  <Slides>34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Arial</vt:lpstr>
      <vt:lpstr>Bariol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Phil Herd</dc:creator>
  <cp:lastModifiedBy>Ben Precious</cp:lastModifiedBy>
  <cp:revision>65</cp:revision>
  <dcterms:created xsi:type="dcterms:W3CDTF">2019-02-15T13:50:44Z</dcterms:created>
  <dcterms:modified xsi:type="dcterms:W3CDTF">2019-07-03T10:24:43Z</dcterms:modified>
</cp:coreProperties>
</file>