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59" r:id="rId3"/>
    <p:sldId id="260" r:id="rId4"/>
    <p:sldId id="267" r:id="rId5"/>
    <p:sldId id="268" r:id="rId6"/>
    <p:sldId id="257" r:id="rId7"/>
    <p:sldId id="258" r:id="rId8"/>
    <p:sldId id="262" r:id="rId9"/>
    <p:sldId id="265" r:id="rId10"/>
    <p:sldId id="261" r:id="rId11"/>
    <p:sldId id="26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270" autoAdjust="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3/8/2026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3/8/2026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3/8/2026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3/8/2026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3/8/2026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3/8/2026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3/8/2026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60EA64-D806-43AC-9DF2-F8C432F32B4C}" type="datetimeFigureOut">
              <a:rPr lang="en-US" dirty="0"/>
              <a:t>3/8/2026</a:t>
            </a:fld>
            <a:endParaRPr lang="en-US" dirty="0"/>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1160EA64-D806-43AC-9DF2-F8C432F32B4C}" type="datetimeFigureOut">
              <a:rPr lang="en-US" dirty="0"/>
              <a:pPr/>
              <a:t>3/8/2026</a:t>
            </a:fld>
            <a:endParaRPr lang="en-US" dirty="0"/>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3/8/2026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3/8/2026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3/8/2026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89A03-ECE0-417D-8782-3C62D8D7A939}"/>
              </a:ext>
            </a:extLst>
          </p:cNvPr>
          <p:cNvSpPr>
            <a:spLocks noGrp="1"/>
          </p:cNvSpPr>
          <p:nvPr>
            <p:ph type="ctrTitle"/>
          </p:nvPr>
        </p:nvSpPr>
        <p:spPr>
          <a:xfrm>
            <a:off x="1600200" y="1265562"/>
            <a:ext cx="8991600" cy="1645920"/>
          </a:xfrm>
        </p:spPr>
        <p:txBody>
          <a:bodyPr/>
          <a:lstStyle/>
          <a:p>
            <a:r>
              <a:rPr lang="en-GB" dirty="0"/>
              <a:t>Geography</a:t>
            </a:r>
          </a:p>
        </p:txBody>
      </p:sp>
      <p:sp>
        <p:nvSpPr>
          <p:cNvPr id="3" name="Subtitle 2">
            <a:extLst>
              <a:ext uri="{FF2B5EF4-FFF2-40B4-BE49-F238E27FC236}">
                <a16:creationId xmlns:a16="http://schemas.microsoft.com/office/drawing/2014/main" id="{D8411294-A0FE-43F3-AD1D-A23524D21606}"/>
              </a:ext>
            </a:extLst>
          </p:cNvPr>
          <p:cNvSpPr>
            <a:spLocks noGrp="1"/>
          </p:cNvSpPr>
          <p:nvPr>
            <p:ph type="subTitle" idx="1"/>
          </p:nvPr>
        </p:nvSpPr>
        <p:spPr>
          <a:xfrm>
            <a:off x="2695194" y="3606820"/>
            <a:ext cx="6801612" cy="1239894"/>
          </a:xfrm>
        </p:spPr>
        <p:txBody>
          <a:bodyPr>
            <a:normAutofit lnSpcReduction="10000"/>
          </a:bodyPr>
          <a:lstStyle/>
          <a:p>
            <a:r>
              <a:rPr lang="en-GB" dirty="0"/>
              <a:t>South Wilford C of E Primary School</a:t>
            </a:r>
          </a:p>
          <a:p>
            <a:r>
              <a:rPr lang="en-GB" dirty="0"/>
              <a:t>Subject Lead: J Gill</a:t>
            </a:r>
          </a:p>
          <a:p>
            <a:r>
              <a:rPr lang="en-GB" dirty="0"/>
              <a:t>Curriculum leaders:  Jude S (Y6), Lizzie Potter (Y4)</a:t>
            </a:r>
          </a:p>
        </p:txBody>
      </p:sp>
    </p:spTree>
    <p:extLst>
      <p:ext uri="{BB962C8B-B14F-4D97-AF65-F5344CB8AC3E}">
        <p14:creationId xmlns:p14="http://schemas.microsoft.com/office/powerpoint/2010/main" val="2450284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F4FC8-71C7-4C3C-9D67-D5622EB17F23}"/>
              </a:ext>
            </a:extLst>
          </p:cNvPr>
          <p:cNvSpPr>
            <a:spLocks noGrp="1"/>
          </p:cNvSpPr>
          <p:nvPr>
            <p:ph type="ctrTitle"/>
          </p:nvPr>
        </p:nvSpPr>
        <p:spPr>
          <a:xfrm>
            <a:off x="4163627" y="460289"/>
            <a:ext cx="3170068" cy="862483"/>
          </a:xfrm>
        </p:spPr>
        <p:txBody>
          <a:bodyPr>
            <a:normAutofit/>
          </a:bodyPr>
          <a:lstStyle/>
          <a:p>
            <a:r>
              <a:rPr lang="en-GB" sz="2000" dirty="0"/>
              <a:t>Intent</a:t>
            </a:r>
          </a:p>
        </p:txBody>
      </p:sp>
      <p:sp>
        <p:nvSpPr>
          <p:cNvPr id="3" name="Subtitle 2">
            <a:extLst>
              <a:ext uri="{FF2B5EF4-FFF2-40B4-BE49-F238E27FC236}">
                <a16:creationId xmlns:a16="http://schemas.microsoft.com/office/drawing/2014/main" id="{92C2BFA6-EAC4-4E8C-B3E0-2A0CC963245C}"/>
              </a:ext>
            </a:extLst>
          </p:cNvPr>
          <p:cNvSpPr>
            <a:spLocks noGrp="1"/>
          </p:cNvSpPr>
          <p:nvPr>
            <p:ph type="subTitle" idx="1"/>
          </p:nvPr>
        </p:nvSpPr>
        <p:spPr>
          <a:xfrm>
            <a:off x="1487831" y="1485056"/>
            <a:ext cx="9289660" cy="5066664"/>
          </a:xfrm>
        </p:spPr>
        <p:txBody>
          <a:bodyPr>
            <a:normAutofit/>
          </a:bodyPr>
          <a:lstStyle/>
          <a:p>
            <a:pPr algn="l" fontAlgn="t"/>
            <a:r>
              <a:rPr lang="en-GB" dirty="0"/>
              <a:t>Our aim at South Wilford is to provide a rich and exciting Geography curriculum where the children will flourish through their pursuit of excellence. The curriculum challenges, inspires and motivates all children to be knowledgeable, curious and critical about our world and to recognise the importance of sustainable development for the future of humankind. We aim to give all children a deep understanding of their local area and an awareness of their responsibilities to be inspired to protect this and the wider environment. Through comparing our human and physical geography with other regions in the United Kingdom, Europe and the wider world, children will acquire critical thinking skills, local knowledge and pride in their community as well as respect and appreciation for varying cultures. Through drawing and interpreting maps, children will develop their creativity through the skills of research, investigation, analysis and problem-solving. Exceptional wider opportunities including visits, visitors and STEM experiences will create awe and wonder, igniting their enthusiasm and belief that they can have a lasting impact on the future. Cross-curricular links to our English topics and rich, varied texts in Shared Reading will ensure that children know more and remember more.</a:t>
            </a:r>
          </a:p>
        </p:txBody>
      </p:sp>
    </p:spTree>
    <p:extLst>
      <p:ext uri="{BB962C8B-B14F-4D97-AF65-F5344CB8AC3E}">
        <p14:creationId xmlns:p14="http://schemas.microsoft.com/office/powerpoint/2010/main" val="969418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958A6-1B86-4C76-80C3-1697956C34B7}"/>
              </a:ext>
            </a:extLst>
          </p:cNvPr>
          <p:cNvSpPr>
            <a:spLocks noGrp="1"/>
          </p:cNvSpPr>
          <p:nvPr>
            <p:ph type="ctrTitle"/>
          </p:nvPr>
        </p:nvSpPr>
        <p:spPr>
          <a:xfrm>
            <a:off x="3278080" y="305040"/>
            <a:ext cx="4933765" cy="840179"/>
          </a:xfrm>
        </p:spPr>
        <p:txBody>
          <a:bodyPr>
            <a:normAutofit/>
          </a:bodyPr>
          <a:lstStyle/>
          <a:p>
            <a:r>
              <a:rPr lang="en-GB" sz="2000" dirty="0"/>
              <a:t>Implementation</a:t>
            </a:r>
          </a:p>
        </p:txBody>
      </p:sp>
      <p:sp>
        <p:nvSpPr>
          <p:cNvPr id="3" name="Subtitle 2">
            <a:extLst>
              <a:ext uri="{FF2B5EF4-FFF2-40B4-BE49-F238E27FC236}">
                <a16:creationId xmlns:a16="http://schemas.microsoft.com/office/drawing/2014/main" id="{9C6A5FA1-0A89-4F06-B45E-39B20D98B069}"/>
              </a:ext>
            </a:extLst>
          </p:cNvPr>
          <p:cNvSpPr>
            <a:spLocks noGrp="1"/>
          </p:cNvSpPr>
          <p:nvPr>
            <p:ph type="subTitle" idx="1"/>
          </p:nvPr>
        </p:nvSpPr>
        <p:spPr>
          <a:xfrm>
            <a:off x="998801" y="1368962"/>
            <a:ext cx="10005134" cy="3759629"/>
          </a:xfrm>
        </p:spPr>
        <p:txBody>
          <a:bodyPr>
            <a:normAutofit/>
          </a:bodyPr>
          <a:lstStyle/>
          <a:p>
            <a:pPr algn="l"/>
            <a:r>
              <a:rPr lang="en-GB" dirty="0"/>
              <a:t>At South Wilford, we carefully plan for progression from Early Years, where Geography is part of ‘Understanding the World’, through to KS2 and beyond. Our teaching and learning promotes a depth of understanding on Geographical themes, through cross-curricular topics which link to National Curriculum guidance for Geography and the Oxfam Global Citizenship Education. These are closely tailored to the vision and context our school, whereby all children have an understanding and appreciation of how they can enact and lead positive change in the world. Through Shared Reading and English lessons, rich Geographical texts are read, discussed and analysed to deepen pupils’ understanding. This is then supported by carefully planned cross-curricular links within and across year groups to create a challenging 3D curriculum for our learners.</a:t>
            </a:r>
          </a:p>
          <a:p>
            <a:pPr algn="l"/>
            <a:r>
              <a:rPr lang="en-GB" dirty="0"/>
              <a:t>In KS1 and KS2, Geography is delivered through 3 strands:</a:t>
            </a:r>
          </a:p>
        </p:txBody>
      </p:sp>
      <p:pic>
        <p:nvPicPr>
          <p:cNvPr id="4" name="Picture 3">
            <a:extLst>
              <a:ext uri="{FF2B5EF4-FFF2-40B4-BE49-F238E27FC236}">
                <a16:creationId xmlns:a16="http://schemas.microsoft.com/office/drawing/2014/main" id="{04756213-1980-42AB-808C-395024D78800}"/>
              </a:ext>
            </a:extLst>
          </p:cNvPr>
          <p:cNvPicPr>
            <a:picLocks noChangeAspect="1"/>
          </p:cNvPicPr>
          <p:nvPr/>
        </p:nvPicPr>
        <p:blipFill>
          <a:blip r:embed="rId2"/>
          <a:stretch>
            <a:fillRect/>
          </a:stretch>
        </p:blipFill>
        <p:spPr>
          <a:xfrm>
            <a:off x="1987349" y="5386156"/>
            <a:ext cx="7515225" cy="952500"/>
          </a:xfrm>
          <a:prstGeom prst="rect">
            <a:avLst/>
          </a:prstGeom>
        </p:spPr>
      </p:pic>
    </p:spTree>
    <p:extLst>
      <p:ext uri="{BB962C8B-B14F-4D97-AF65-F5344CB8AC3E}">
        <p14:creationId xmlns:p14="http://schemas.microsoft.com/office/powerpoint/2010/main" val="1383498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958A6-1B86-4C76-80C3-1697956C34B7}"/>
              </a:ext>
            </a:extLst>
          </p:cNvPr>
          <p:cNvSpPr>
            <a:spLocks noGrp="1"/>
          </p:cNvSpPr>
          <p:nvPr>
            <p:ph type="ctrTitle"/>
          </p:nvPr>
        </p:nvSpPr>
        <p:spPr>
          <a:xfrm>
            <a:off x="3278080" y="305040"/>
            <a:ext cx="4933765" cy="840179"/>
          </a:xfrm>
        </p:spPr>
        <p:txBody>
          <a:bodyPr>
            <a:normAutofit/>
          </a:bodyPr>
          <a:lstStyle/>
          <a:p>
            <a:r>
              <a:rPr lang="en-GB" sz="2000" dirty="0"/>
              <a:t>LEARNING</a:t>
            </a:r>
          </a:p>
        </p:txBody>
      </p:sp>
      <p:sp>
        <p:nvSpPr>
          <p:cNvPr id="3" name="Subtitle 2">
            <a:extLst>
              <a:ext uri="{FF2B5EF4-FFF2-40B4-BE49-F238E27FC236}">
                <a16:creationId xmlns:a16="http://schemas.microsoft.com/office/drawing/2014/main" id="{9C6A5FA1-0A89-4F06-B45E-39B20D98B069}"/>
              </a:ext>
            </a:extLst>
          </p:cNvPr>
          <p:cNvSpPr>
            <a:spLocks noGrp="1"/>
          </p:cNvSpPr>
          <p:nvPr>
            <p:ph type="subTitle" idx="1"/>
          </p:nvPr>
        </p:nvSpPr>
        <p:spPr>
          <a:xfrm>
            <a:off x="1012054" y="1351403"/>
            <a:ext cx="10005134" cy="4598633"/>
          </a:xfrm>
        </p:spPr>
        <p:txBody>
          <a:bodyPr>
            <a:normAutofit lnSpcReduction="10000"/>
          </a:bodyPr>
          <a:lstStyle/>
          <a:p>
            <a:pPr algn="l"/>
            <a:r>
              <a:rPr lang="en-GB" b="1" dirty="0"/>
              <a:t>Progression</a:t>
            </a:r>
          </a:p>
          <a:p>
            <a:pPr algn="l"/>
            <a:r>
              <a:rPr lang="en-GB" b="1" dirty="0"/>
              <a:t>In Early Years, </a:t>
            </a:r>
            <a:r>
              <a:rPr lang="en-GB" dirty="0"/>
              <a:t>Geography is part of ‘Understanding the World’. Children can compare places, talk about their immediate environment, make observations and explain why some things occur or change.</a:t>
            </a:r>
          </a:p>
          <a:p>
            <a:pPr algn="l"/>
            <a:r>
              <a:rPr lang="en-GB" b="1" dirty="0"/>
              <a:t>In Years 1 and 2,</a:t>
            </a:r>
            <a:r>
              <a:rPr lang="en-GB" dirty="0"/>
              <a:t> children should develop their knowledge about the world, the United Kingdom and their locality. They should understand basic subject-specific vocabulary relating to human and physical geography. They will begin to ‘think like a geographer’, using subject specific skills such as using aerial photos, maps, simple compass directions and first-hand observation, to enhance their locational awareness.</a:t>
            </a:r>
          </a:p>
          <a:p>
            <a:pPr algn="l"/>
            <a:r>
              <a:rPr lang="en-GB" b="1" dirty="0"/>
              <a:t>In Key Stage 2, </a:t>
            </a:r>
            <a:r>
              <a:rPr lang="en-GB" dirty="0"/>
              <a:t>children will extend their knowledge and understanding beyond the local area to include the United Kingdom and Europe, North and South America. This will include the location and characteristics of a range of the world’s most significant human and physical features, considering how these have changed through time. As they move into upper Key Stage 2, children will focus on the impact we have on our changing world and the consequences of this, focusing on how we can enact positive change in our world.</a:t>
            </a:r>
            <a:endParaRPr lang="en-GB" dirty="0">
              <a:effectLst/>
            </a:endParaRPr>
          </a:p>
        </p:txBody>
      </p:sp>
    </p:spTree>
    <p:extLst>
      <p:ext uri="{BB962C8B-B14F-4D97-AF65-F5344CB8AC3E}">
        <p14:creationId xmlns:p14="http://schemas.microsoft.com/office/powerpoint/2010/main" val="3394603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958A6-1B86-4C76-80C3-1697956C34B7}"/>
              </a:ext>
            </a:extLst>
          </p:cNvPr>
          <p:cNvSpPr>
            <a:spLocks noGrp="1"/>
          </p:cNvSpPr>
          <p:nvPr>
            <p:ph type="ctrTitle"/>
          </p:nvPr>
        </p:nvSpPr>
        <p:spPr>
          <a:xfrm>
            <a:off x="3278080" y="305040"/>
            <a:ext cx="4933765" cy="840179"/>
          </a:xfrm>
        </p:spPr>
        <p:txBody>
          <a:bodyPr>
            <a:normAutofit/>
          </a:bodyPr>
          <a:lstStyle/>
          <a:p>
            <a:r>
              <a:rPr lang="en-GB" sz="2000" dirty="0"/>
              <a:t>LEARNING</a:t>
            </a:r>
          </a:p>
        </p:txBody>
      </p:sp>
      <p:sp>
        <p:nvSpPr>
          <p:cNvPr id="3" name="Subtitle 2">
            <a:extLst>
              <a:ext uri="{FF2B5EF4-FFF2-40B4-BE49-F238E27FC236}">
                <a16:creationId xmlns:a16="http://schemas.microsoft.com/office/drawing/2014/main" id="{9C6A5FA1-0A89-4F06-B45E-39B20D98B069}"/>
              </a:ext>
            </a:extLst>
          </p:cNvPr>
          <p:cNvSpPr>
            <a:spLocks noGrp="1"/>
          </p:cNvSpPr>
          <p:nvPr>
            <p:ph type="subTitle" idx="1"/>
          </p:nvPr>
        </p:nvSpPr>
        <p:spPr>
          <a:xfrm>
            <a:off x="1012054" y="1351403"/>
            <a:ext cx="10005134" cy="2534797"/>
          </a:xfrm>
        </p:spPr>
        <p:txBody>
          <a:bodyPr>
            <a:normAutofit/>
          </a:bodyPr>
          <a:lstStyle/>
          <a:p>
            <a:pPr algn="l"/>
            <a:r>
              <a:rPr lang="en-GB" b="1" dirty="0"/>
              <a:t>Adapted approaches to learning:</a:t>
            </a:r>
          </a:p>
          <a:p>
            <a:pPr algn="l"/>
            <a:r>
              <a:rPr lang="en-GB" b="1" dirty="0"/>
              <a:t>Early Years</a:t>
            </a:r>
            <a:r>
              <a:rPr lang="en-GB" dirty="0"/>
              <a:t> – play maps and small world equipment. Drawing pictures and maps of known/imaginary landscapes. Children compare places.</a:t>
            </a:r>
            <a:br>
              <a:rPr lang="en-GB" dirty="0"/>
            </a:br>
            <a:r>
              <a:rPr lang="en-GB" b="1" dirty="0"/>
              <a:t>KS1</a:t>
            </a:r>
            <a:r>
              <a:rPr lang="en-GB" dirty="0"/>
              <a:t> – Age appropriate atlases, games and apps on iPads. Inflatable globe games. Opportunities to draw maps, e.g. story maps, maps of local area, world maps. Weather station.</a:t>
            </a:r>
            <a:br>
              <a:rPr lang="en-GB" dirty="0"/>
            </a:br>
            <a:r>
              <a:rPr lang="en-GB" b="1" dirty="0"/>
              <a:t>KS2</a:t>
            </a:r>
            <a:r>
              <a:rPr lang="en-GB" dirty="0"/>
              <a:t> – Age appropriate atlases, games and apps on iPads. Globes and maps of varying scales, including OS Maps. Newsround.</a:t>
            </a:r>
          </a:p>
          <a:p>
            <a:pPr algn="l"/>
            <a:endParaRPr lang="en-GB" dirty="0"/>
          </a:p>
          <a:p>
            <a:pPr algn="l"/>
            <a:endParaRPr lang="en-GB" b="1" dirty="0"/>
          </a:p>
        </p:txBody>
      </p:sp>
    </p:spTree>
    <p:extLst>
      <p:ext uri="{BB962C8B-B14F-4D97-AF65-F5344CB8AC3E}">
        <p14:creationId xmlns:p14="http://schemas.microsoft.com/office/powerpoint/2010/main" val="460364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BB5E3-FEFC-4FDC-AC70-FE670D838387}"/>
              </a:ext>
            </a:extLst>
          </p:cNvPr>
          <p:cNvSpPr>
            <a:spLocks noGrp="1"/>
          </p:cNvSpPr>
          <p:nvPr>
            <p:ph type="ctrTitle"/>
          </p:nvPr>
        </p:nvSpPr>
        <p:spPr>
          <a:xfrm>
            <a:off x="4026844" y="220592"/>
            <a:ext cx="3936425" cy="800340"/>
          </a:xfrm>
        </p:spPr>
        <p:txBody>
          <a:bodyPr>
            <a:normAutofit/>
          </a:bodyPr>
          <a:lstStyle/>
          <a:p>
            <a:r>
              <a:rPr lang="en-GB" sz="2000" dirty="0"/>
              <a:t>Subject on a page</a:t>
            </a:r>
          </a:p>
        </p:txBody>
      </p:sp>
      <p:pic>
        <p:nvPicPr>
          <p:cNvPr id="4" name="Picture 3">
            <a:extLst>
              <a:ext uri="{FF2B5EF4-FFF2-40B4-BE49-F238E27FC236}">
                <a16:creationId xmlns:a16="http://schemas.microsoft.com/office/drawing/2014/main" id="{16B42FA7-5990-4FB6-9BA7-76AB9B59A98A}"/>
              </a:ext>
            </a:extLst>
          </p:cNvPr>
          <p:cNvPicPr>
            <a:picLocks noChangeAspect="1"/>
          </p:cNvPicPr>
          <p:nvPr/>
        </p:nvPicPr>
        <p:blipFill>
          <a:blip r:embed="rId2"/>
          <a:stretch>
            <a:fillRect/>
          </a:stretch>
        </p:blipFill>
        <p:spPr>
          <a:xfrm>
            <a:off x="4026844" y="1176264"/>
            <a:ext cx="3936424" cy="5402541"/>
          </a:xfrm>
          <a:prstGeom prst="rect">
            <a:avLst/>
          </a:prstGeom>
        </p:spPr>
      </p:pic>
    </p:spTree>
    <p:extLst>
      <p:ext uri="{BB962C8B-B14F-4D97-AF65-F5344CB8AC3E}">
        <p14:creationId xmlns:p14="http://schemas.microsoft.com/office/powerpoint/2010/main" val="15813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a:extLst>
              <a:ext uri="{FF2B5EF4-FFF2-40B4-BE49-F238E27FC236}">
                <a16:creationId xmlns:a16="http://schemas.microsoft.com/office/drawing/2014/main" id="{DC77D32A-ABD9-4420-9CC2-A4491E02B05C}"/>
              </a:ext>
            </a:extLst>
          </p:cNvPr>
          <p:cNvGraphicFramePr>
            <a:graphicFrameLocks noChangeAspect="1"/>
          </p:cNvGraphicFramePr>
          <p:nvPr>
            <p:extLst>
              <p:ext uri="{D42A27DB-BD31-4B8C-83A1-F6EECF244321}">
                <p14:modId xmlns:p14="http://schemas.microsoft.com/office/powerpoint/2010/main" val="1136709166"/>
              </p:ext>
            </p:extLst>
          </p:nvPr>
        </p:nvGraphicFramePr>
        <p:xfrm>
          <a:off x="1197033" y="122088"/>
          <a:ext cx="9526385" cy="6613824"/>
        </p:xfrm>
        <a:graphic>
          <a:graphicData uri="http://schemas.openxmlformats.org/presentationml/2006/ole">
            <mc:AlternateContent xmlns:mc="http://schemas.openxmlformats.org/markup-compatibility/2006">
              <mc:Choice xmlns:v="urn:schemas-microsoft-com:vml" Requires="v">
                <p:oleObj spid="_x0000_s1042" name="Document" r:id="rId3" imgW="14643632" imgH="10166933" progId="Word.Document.12">
                  <p:embed/>
                </p:oleObj>
              </mc:Choice>
              <mc:Fallback>
                <p:oleObj name="Document" r:id="rId3" imgW="14643632" imgH="10166933" progId="Word.Document.12">
                  <p:embed/>
                  <p:pic>
                    <p:nvPicPr>
                      <p:cNvPr id="4" name="Object 3">
                        <a:extLst>
                          <a:ext uri="{FF2B5EF4-FFF2-40B4-BE49-F238E27FC236}">
                            <a16:creationId xmlns:a16="http://schemas.microsoft.com/office/drawing/2014/main" id="{4D3E6C88-6733-4885-9BED-B7DEB9A75ABF}"/>
                          </a:ext>
                        </a:extLst>
                      </p:cNvPr>
                      <p:cNvPicPr/>
                      <p:nvPr/>
                    </p:nvPicPr>
                    <p:blipFill>
                      <a:blip r:embed="rId4"/>
                      <a:stretch>
                        <a:fillRect/>
                      </a:stretch>
                    </p:blipFill>
                    <p:spPr>
                      <a:xfrm>
                        <a:off x="1197033" y="122088"/>
                        <a:ext cx="9526385" cy="6613824"/>
                      </a:xfrm>
                      <a:prstGeom prst="rect">
                        <a:avLst/>
                      </a:prstGeom>
                    </p:spPr>
                  </p:pic>
                </p:oleObj>
              </mc:Fallback>
            </mc:AlternateContent>
          </a:graphicData>
        </a:graphic>
      </p:graphicFrame>
    </p:spTree>
    <p:extLst>
      <p:ext uri="{BB962C8B-B14F-4D97-AF65-F5344CB8AC3E}">
        <p14:creationId xmlns:p14="http://schemas.microsoft.com/office/powerpoint/2010/main" val="477552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10EF8-EC40-47C8-AB33-A21443013127}"/>
              </a:ext>
            </a:extLst>
          </p:cNvPr>
          <p:cNvSpPr>
            <a:spLocks noGrp="1"/>
          </p:cNvSpPr>
          <p:nvPr>
            <p:ph type="ctrTitle"/>
          </p:nvPr>
        </p:nvSpPr>
        <p:spPr>
          <a:xfrm>
            <a:off x="4136994" y="264981"/>
            <a:ext cx="3143434" cy="809217"/>
          </a:xfrm>
        </p:spPr>
        <p:txBody>
          <a:bodyPr>
            <a:normAutofit fontScale="90000"/>
          </a:bodyPr>
          <a:lstStyle/>
          <a:p>
            <a:r>
              <a:rPr lang="en-GB" sz="2000" dirty="0"/>
              <a:t>Exceptionality Flourishing!</a:t>
            </a:r>
            <a:endParaRPr lang="en-GB" dirty="0"/>
          </a:p>
        </p:txBody>
      </p:sp>
      <p:sp>
        <p:nvSpPr>
          <p:cNvPr id="3" name="Subtitle 2">
            <a:extLst>
              <a:ext uri="{FF2B5EF4-FFF2-40B4-BE49-F238E27FC236}">
                <a16:creationId xmlns:a16="http://schemas.microsoft.com/office/drawing/2014/main" id="{ECF7924E-B9F9-4BB4-934C-3A3D0EC1DC3A}"/>
              </a:ext>
            </a:extLst>
          </p:cNvPr>
          <p:cNvSpPr>
            <a:spLocks noGrp="1"/>
          </p:cNvSpPr>
          <p:nvPr>
            <p:ph type="subTitle" idx="1"/>
          </p:nvPr>
        </p:nvSpPr>
        <p:spPr>
          <a:xfrm>
            <a:off x="579026" y="1568251"/>
            <a:ext cx="5114754" cy="2225827"/>
          </a:xfrm>
        </p:spPr>
        <p:txBody>
          <a:bodyPr/>
          <a:lstStyle/>
          <a:p>
            <a:pPr algn="l"/>
            <a:r>
              <a:rPr lang="en-GB" dirty="0"/>
              <a:t>Using technology - </a:t>
            </a:r>
            <a:r>
              <a:rPr lang="en-GB" dirty="0" err="1"/>
              <a:t>Digimaps</a:t>
            </a:r>
            <a:r>
              <a:rPr lang="en-GB" dirty="0"/>
              <a:t>, Google Earth</a:t>
            </a:r>
          </a:p>
          <a:p>
            <a:pPr algn="l"/>
            <a:r>
              <a:rPr lang="en-GB" dirty="0"/>
              <a:t>Experiments - creating rivers and </a:t>
            </a:r>
            <a:r>
              <a:rPr lang="en-GB" dirty="0" err="1"/>
              <a:t>watercycles</a:t>
            </a:r>
            <a:endParaRPr lang="en-GB" dirty="0"/>
          </a:p>
          <a:p>
            <a:pPr algn="l"/>
            <a:r>
              <a:rPr lang="en-GB" dirty="0"/>
              <a:t>Trips – Mam Tor</a:t>
            </a:r>
          </a:p>
          <a:p>
            <a:pPr algn="l"/>
            <a:r>
              <a:rPr lang="en-GB" dirty="0"/>
              <a:t>Visitors – Severn Trent Water </a:t>
            </a:r>
          </a:p>
          <a:p>
            <a:pPr marL="342900" indent="-342900" algn="l">
              <a:buFont typeface="Wingdings" panose="05000000000000000000" pitchFamily="2" charset="2"/>
              <a:buChar char="q"/>
            </a:pPr>
            <a:r>
              <a:rPr lang="en-GB" dirty="0"/>
              <a:t> </a:t>
            </a:r>
          </a:p>
          <a:p>
            <a:pPr marL="342900" indent="-342900" algn="l">
              <a:buFont typeface="Wingdings" panose="05000000000000000000" pitchFamily="2" charset="2"/>
              <a:buChar char="q"/>
            </a:pPr>
            <a:endParaRPr lang="en-GB" dirty="0"/>
          </a:p>
          <a:p>
            <a:endParaRPr lang="en-GB" dirty="0"/>
          </a:p>
          <a:p>
            <a:endParaRPr lang="en-GB" dirty="0"/>
          </a:p>
          <a:p>
            <a:endParaRPr lang="en-GB" dirty="0"/>
          </a:p>
        </p:txBody>
      </p:sp>
      <p:pic>
        <p:nvPicPr>
          <p:cNvPr id="7" name="Picture 6">
            <a:extLst>
              <a:ext uri="{FF2B5EF4-FFF2-40B4-BE49-F238E27FC236}">
                <a16:creationId xmlns:a16="http://schemas.microsoft.com/office/drawing/2014/main" id="{FCCBFCD8-F19A-462C-847B-D990E4FF3C28}"/>
              </a:ext>
            </a:extLst>
          </p:cNvPr>
          <p:cNvPicPr>
            <a:picLocks noChangeAspect="1"/>
          </p:cNvPicPr>
          <p:nvPr/>
        </p:nvPicPr>
        <p:blipFill>
          <a:blip r:embed="rId2"/>
          <a:stretch>
            <a:fillRect/>
          </a:stretch>
        </p:blipFill>
        <p:spPr>
          <a:xfrm>
            <a:off x="6885902" y="1172342"/>
            <a:ext cx="2380462" cy="1809752"/>
          </a:xfrm>
          <a:prstGeom prst="rect">
            <a:avLst/>
          </a:prstGeom>
        </p:spPr>
      </p:pic>
      <p:pic>
        <p:nvPicPr>
          <p:cNvPr id="8" name="Picture 7">
            <a:extLst>
              <a:ext uri="{FF2B5EF4-FFF2-40B4-BE49-F238E27FC236}">
                <a16:creationId xmlns:a16="http://schemas.microsoft.com/office/drawing/2014/main" id="{C255DBC1-84A8-4393-A88A-D239F9237A1B}"/>
              </a:ext>
            </a:extLst>
          </p:cNvPr>
          <p:cNvPicPr>
            <a:picLocks noChangeAspect="1"/>
          </p:cNvPicPr>
          <p:nvPr/>
        </p:nvPicPr>
        <p:blipFill>
          <a:blip r:embed="rId3"/>
          <a:stretch>
            <a:fillRect/>
          </a:stretch>
        </p:blipFill>
        <p:spPr>
          <a:xfrm>
            <a:off x="9459785" y="3429000"/>
            <a:ext cx="2209051" cy="2130468"/>
          </a:xfrm>
          <a:prstGeom prst="rect">
            <a:avLst/>
          </a:prstGeom>
        </p:spPr>
      </p:pic>
      <p:pic>
        <p:nvPicPr>
          <p:cNvPr id="9" name="Picture 8">
            <a:extLst>
              <a:ext uri="{FF2B5EF4-FFF2-40B4-BE49-F238E27FC236}">
                <a16:creationId xmlns:a16="http://schemas.microsoft.com/office/drawing/2014/main" id="{209AA416-BA30-4104-8E81-6E428D5611BA}"/>
              </a:ext>
            </a:extLst>
          </p:cNvPr>
          <p:cNvPicPr>
            <a:picLocks noChangeAspect="1"/>
          </p:cNvPicPr>
          <p:nvPr/>
        </p:nvPicPr>
        <p:blipFill>
          <a:blip r:embed="rId4"/>
          <a:stretch>
            <a:fillRect/>
          </a:stretch>
        </p:blipFill>
        <p:spPr>
          <a:xfrm>
            <a:off x="6280272" y="3654335"/>
            <a:ext cx="2809586" cy="2673324"/>
          </a:xfrm>
          <a:prstGeom prst="rect">
            <a:avLst/>
          </a:prstGeom>
        </p:spPr>
      </p:pic>
      <p:pic>
        <p:nvPicPr>
          <p:cNvPr id="10" name="Picture 9">
            <a:extLst>
              <a:ext uri="{FF2B5EF4-FFF2-40B4-BE49-F238E27FC236}">
                <a16:creationId xmlns:a16="http://schemas.microsoft.com/office/drawing/2014/main" id="{BE202003-E0D7-4DA8-8918-0C31E9D0471D}"/>
              </a:ext>
            </a:extLst>
          </p:cNvPr>
          <p:cNvPicPr>
            <a:picLocks noChangeAspect="1"/>
          </p:cNvPicPr>
          <p:nvPr/>
        </p:nvPicPr>
        <p:blipFill>
          <a:blip r:embed="rId5"/>
          <a:stretch>
            <a:fillRect/>
          </a:stretch>
        </p:blipFill>
        <p:spPr>
          <a:xfrm>
            <a:off x="1853892" y="3897021"/>
            <a:ext cx="3839888" cy="2490058"/>
          </a:xfrm>
          <a:prstGeom prst="rect">
            <a:avLst/>
          </a:prstGeom>
        </p:spPr>
      </p:pic>
    </p:spTree>
    <p:extLst>
      <p:ext uri="{BB962C8B-B14F-4D97-AF65-F5344CB8AC3E}">
        <p14:creationId xmlns:p14="http://schemas.microsoft.com/office/powerpoint/2010/main" val="3017616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1266C-9BEB-4F7B-B664-98C77E26A109}"/>
              </a:ext>
            </a:extLst>
          </p:cNvPr>
          <p:cNvSpPr>
            <a:spLocks noGrp="1"/>
          </p:cNvSpPr>
          <p:nvPr>
            <p:ph type="ctrTitle"/>
          </p:nvPr>
        </p:nvSpPr>
        <p:spPr>
          <a:xfrm>
            <a:off x="4332302" y="238347"/>
            <a:ext cx="3010271" cy="871362"/>
          </a:xfrm>
        </p:spPr>
        <p:txBody>
          <a:bodyPr>
            <a:normAutofit/>
          </a:bodyPr>
          <a:lstStyle/>
          <a:p>
            <a:r>
              <a:rPr lang="en-GB" sz="2000" dirty="0"/>
              <a:t>Pupil Voice</a:t>
            </a:r>
          </a:p>
        </p:txBody>
      </p:sp>
      <p:sp>
        <p:nvSpPr>
          <p:cNvPr id="3" name="Subtitle 2">
            <a:extLst>
              <a:ext uri="{FF2B5EF4-FFF2-40B4-BE49-F238E27FC236}">
                <a16:creationId xmlns:a16="http://schemas.microsoft.com/office/drawing/2014/main" id="{6A4503B6-106C-4913-802D-26B43A34CABF}"/>
              </a:ext>
            </a:extLst>
          </p:cNvPr>
          <p:cNvSpPr>
            <a:spLocks noGrp="1"/>
          </p:cNvSpPr>
          <p:nvPr>
            <p:ph type="subTitle" idx="1"/>
          </p:nvPr>
        </p:nvSpPr>
        <p:spPr>
          <a:xfrm>
            <a:off x="1296141" y="1635976"/>
            <a:ext cx="8394864" cy="4045732"/>
          </a:xfrm>
        </p:spPr>
        <p:txBody>
          <a:bodyPr/>
          <a:lstStyle/>
          <a:p>
            <a:pPr algn="l"/>
            <a:r>
              <a:rPr lang="en-GB" dirty="0"/>
              <a:t>“I have enjoyed learning about human and physical geography and how I can help to look after the environment”</a:t>
            </a:r>
          </a:p>
          <a:p>
            <a:pPr algn="l"/>
            <a:endParaRPr lang="en-GB" dirty="0"/>
          </a:p>
          <a:p>
            <a:pPr algn="l"/>
            <a:r>
              <a:rPr lang="en-GB" dirty="0"/>
              <a:t>“Geography has helped me to understand why floods happen and what can be done to help protect against them.”</a:t>
            </a:r>
          </a:p>
          <a:p>
            <a:pPr algn="l"/>
            <a:endParaRPr lang="en-GB" dirty="0"/>
          </a:p>
          <a:p>
            <a:pPr algn="l"/>
            <a:endParaRPr lang="en-GB" dirty="0"/>
          </a:p>
        </p:txBody>
      </p:sp>
    </p:spTree>
    <p:extLst>
      <p:ext uri="{BB962C8B-B14F-4D97-AF65-F5344CB8AC3E}">
        <p14:creationId xmlns:p14="http://schemas.microsoft.com/office/powerpoint/2010/main" val="313453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4F740-D22B-4902-81C6-43A9E0536762}"/>
              </a:ext>
            </a:extLst>
          </p:cNvPr>
          <p:cNvSpPr>
            <a:spLocks noGrp="1"/>
          </p:cNvSpPr>
          <p:nvPr>
            <p:ph type="ctrTitle"/>
          </p:nvPr>
        </p:nvSpPr>
        <p:spPr>
          <a:xfrm>
            <a:off x="4592344" y="211714"/>
            <a:ext cx="3007312" cy="791462"/>
          </a:xfrm>
        </p:spPr>
        <p:txBody>
          <a:bodyPr>
            <a:normAutofit/>
          </a:bodyPr>
          <a:lstStyle/>
          <a:p>
            <a:r>
              <a:rPr lang="en-GB" sz="2000" dirty="0"/>
              <a:t>Assessment</a:t>
            </a:r>
          </a:p>
        </p:txBody>
      </p:sp>
      <p:pic>
        <p:nvPicPr>
          <p:cNvPr id="4" name="Picture 3">
            <a:extLst>
              <a:ext uri="{FF2B5EF4-FFF2-40B4-BE49-F238E27FC236}">
                <a16:creationId xmlns:a16="http://schemas.microsoft.com/office/drawing/2014/main" id="{C418EE03-2D85-4B9D-A075-365C51A2A3BD}"/>
              </a:ext>
            </a:extLst>
          </p:cNvPr>
          <p:cNvPicPr>
            <a:picLocks noChangeAspect="1"/>
          </p:cNvPicPr>
          <p:nvPr/>
        </p:nvPicPr>
        <p:blipFill>
          <a:blip r:embed="rId2"/>
          <a:stretch>
            <a:fillRect/>
          </a:stretch>
        </p:blipFill>
        <p:spPr>
          <a:xfrm>
            <a:off x="1350482" y="1130562"/>
            <a:ext cx="9684462" cy="5611110"/>
          </a:xfrm>
          <a:prstGeom prst="rect">
            <a:avLst/>
          </a:prstGeom>
        </p:spPr>
      </p:pic>
    </p:spTree>
    <p:extLst>
      <p:ext uri="{BB962C8B-B14F-4D97-AF65-F5344CB8AC3E}">
        <p14:creationId xmlns:p14="http://schemas.microsoft.com/office/powerpoint/2010/main" val="1130119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169EF-EC81-4F8B-800E-C2E2B685C513}"/>
              </a:ext>
            </a:extLst>
          </p:cNvPr>
          <p:cNvSpPr>
            <a:spLocks noGrp="1"/>
          </p:cNvSpPr>
          <p:nvPr>
            <p:ph type="ctrTitle"/>
          </p:nvPr>
        </p:nvSpPr>
        <p:spPr>
          <a:xfrm>
            <a:off x="3721963" y="238348"/>
            <a:ext cx="4250184" cy="809217"/>
          </a:xfrm>
        </p:spPr>
        <p:txBody>
          <a:bodyPr>
            <a:normAutofit/>
          </a:bodyPr>
          <a:lstStyle/>
          <a:p>
            <a:r>
              <a:rPr lang="en-GB" sz="2000" dirty="0"/>
              <a:t>Supporting everyone</a:t>
            </a:r>
          </a:p>
        </p:txBody>
      </p:sp>
      <p:sp>
        <p:nvSpPr>
          <p:cNvPr id="3" name="Subtitle 2">
            <a:extLst>
              <a:ext uri="{FF2B5EF4-FFF2-40B4-BE49-F238E27FC236}">
                <a16:creationId xmlns:a16="http://schemas.microsoft.com/office/drawing/2014/main" id="{57DD9C73-A960-47F5-868E-C5F953D6B91D}"/>
              </a:ext>
            </a:extLst>
          </p:cNvPr>
          <p:cNvSpPr>
            <a:spLocks noGrp="1"/>
          </p:cNvSpPr>
          <p:nvPr>
            <p:ph type="subTitle" idx="1"/>
          </p:nvPr>
        </p:nvSpPr>
        <p:spPr>
          <a:xfrm>
            <a:off x="875272" y="1591589"/>
            <a:ext cx="10523655" cy="4471860"/>
          </a:xfrm>
        </p:spPr>
        <p:txBody>
          <a:bodyPr>
            <a:normAutofit/>
          </a:bodyPr>
          <a:lstStyle/>
          <a:p>
            <a:pPr algn="l"/>
            <a:r>
              <a:rPr lang="en-GB" dirty="0"/>
              <a:t>Challenging: high expectations for all children (DISCO) challenging curriculum</a:t>
            </a:r>
          </a:p>
          <a:p>
            <a:pPr algn="l"/>
            <a:r>
              <a:rPr lang="en-GB" dirty="0"/>
              <a:t>Diversity: representation for all within the curriculum through range of musicians, instruments and genres </a:t>
            </a:r>
          </a:p>
          <a:p>
            <a:pPr algn="l"/>
            <a:r>
              <a:rPr lang="en-GB" dirty="0"/>
              <a:t>Inclusive: ensuring all children can access the curriculum </a:t>
            </a:r>
          </a:p>
          <a:p>
            <a:pPr algn="l"/>
            <a:r>
              <a:rPr lang="en-GB" dirty="0"/>
              <a:t>Accessible: opportunities for all children </a:t>
            </a:r>
          </a:p>
          <a:p>
            <a:pPr algn="l"/>
            <a:r>
              <a:rPr lang="en-GB" dirty="0"/>
              <a:t>Enrichment: music, sport, drama, trips, visitors, experiences</a:t>
            </a:r>
          </a:p>
          <a:p>
            <a:pPr algn="l"/>
            <a:r>
              <a:rPr lang="en-GB" dirty="0"/>
              <a:t>Support/Stretch: TA, scaffolding, Quality First teaching, Arc</a:t>
            </a:r>
          </a:p>
          <a:p>
            <a:pPr algn="l"/>
            <a:r>
              <a:rPr lang="en-GB" dirty="0"/>
              <a:t>Wellbeing: Brighter Futures, ELSA</a:t>
            </a:r>
          </a:p>
          <a:p>
            <a:pPr algn="l"/>
            <a:endParaRPr lang="en-GB" dirty="0"/>
          </a:p>
          <a:p>
            <a:endParaRPr lang="en-GB" dirty="0"/>
          </a:p>
        </p:txBody>
      </p:sp>
    </p:spTree>
    <p:extLst>
      <p:ext uri="{BB962C8B-B14F-4D97-AF65-F5344CB8AC3E}">
        <p14:creationId xmlns:p14="http://schemas.microsoft.com/office/powerpoint/2010/main" val="43618105"/>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docProps/app.xml><?xml version="1.0" encoding="utf-8"?>
<Properties xmlns="http://schemas.openxmlformats.org/officeDocument/2006/extended-properties" xmlns:vt="http://schemas.openxmlformats.org/officeDocument/2006/docPropsVTypes">
  <Template>TM10001115[[fn=Parcel]]</Template>
  <TotalTime>84</TotalTime>
  <Words>842</Words>
  <Application>Microsoft Office PowerPoint</Application>
  <PresentationFormat>Widescreen</PresentationFormat>
  <Paragraphs>39</Paragraphs>
  <Slides>11</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6" baseType="lpstr">
      <vt:lpstr>Arial</vt:lpstr>
      <vt:lpstr>Gill Sans MT</vt:lpstr>
      <vt:lpstr>Wingdings</vt:lpstr>
      <vt:lpstr>Parcel</vt:lpstr>
      <vt:lpstr>Document</vt:lpstr>
      <vt:lpstr>Geography</vt:lpstr>
      <vt:lpstr>Intent</vt:lpstr>
      <vt:lpstr>Implementation</vt:lpstr>
      <vt:lpstr>LEARNING</vt:lpstr>
      <vt:lpstr>LEARNING</vt:lpstr>
      <vt:lpstr>Subject on a page</vt:lpstr>
      <vt:lpstr>PowerPoint Presentation</vt:lpstr>
      <vt:lpstr>Exceptionality Flourishing!</vt:lpstr>
      <vt:lpstr>Pupil Voice</vt:lpstr>
      <vt:lpstr>Assessment</vt:lpstr>
      <vt:lpstr>Supporting everyone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dc:title>
  <dc:creator>Simon Good</dc:creator>
  <cp:lastModifiedBy>Jaspal Gill</cp:lastModifiedBy>
  <cp:revision>33</cp:revision>
  <dcterms:created xsi:type="dcterms:W3CDTF">2023-10-04T12:40:57Z</dcterms:created>
  <dcterms:modified xsi:type="dcterms:W3CDTF">2026-03-08T18:59:49Z</dcterms:modified>
</cp:coreProperties>
</file>