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8EA5AD-F16A-458C-B6CA-A4F858B093D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79BB6B2-F3AE-4B71-B5B3-289D521CCBA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1CF763D-800F-47BA-B4A4-9788EA1AD3D8}"/>
              </a:ext>
            </a:extLst>
          </p:cNvPr>
          <p:cNvSpPr>
            <a:spLocks noGrp="1"/>
          </p:cNvSpPr>
          <p:nvPr>
            <p:ph type="dt" sz="half" idx="10"/>
          </p:nvPr>
        </p:nvSpPr>
        <p:spPr/>
        <p:txBody>
          <a:bodyPr/>
          <a:lstStyle/>
          <a:p>
            <a:fld id="{57BD4FE4-6659-406B-A1E4-EE1307793BE4}" type="datetimeFigureOut">
              <a:rPr lang="en-GB" smtClean="0"/>
              <a:t>21/08/2025</a:t>
            </a:fld>
            <a:endParaRPr lang="en-GB"/>
          </a:p>
        </p:txBody>
      </p:sp>
      <p:sp>
        <p:nvSpPr>
          <p:cNvPr id="5" name="Footer Placeholder 4">
            <a:extLst>
              <a:ext uri="{FF2B5EF4-FFF2-40B4-BE49-F238E27FC236}">
                <a16:creationId xmlns:a16="http://schemas.microsoft.com/office/drawing/2014/main" id="{265EF188-24C9-43B9-A980-C64570F4A25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99D8667-A6A4-4711-B5D8-B716B5AD3C54}"/>
              </a:ext>
            </a:extLst>
          </p:cNvPr>
          <p:cNvSpPr>
            <a:spLocks noGrp="1"/>
          </p:cNvSpPr>
          <p:nvPr>
            <p:ph type="sldNum" sz="quarter" idx="12"/>
          </p:nvPr>
        </p:nvSpPr>
        <p:spPr/>
        <p:txBody>
          <a:bodyPr/>
          <a:lstStyle/>
          <a:p>
            <a:fld id="{7EBC495C-F85F-46E8-8F81-23107936E39A}" type="slidenum">
              <a:rPr lang="en-GB" smtClean="0"/>
              <a:t>‹#›</a:t>
            </a:fld>
            <a:endParaRPr lang="en-GB"/>
          </a:p>
        </p:txBody>
      </p:sp>
    </p:spTree>
    <p:extLst>
      <p:ext uri="{BB962C8B-B14F-4D97-AF65-F5344CB8AC3E}">
        <p14:creationId xmlns:p14="http://schemas.microsoft.com/office/powerpoint/2010/main" val="34610409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D265D-EB6A-414C-9BE3-A5219FF5D93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5681F5F-03EC-4CC6-9901-7255CF12310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2289ABB-4FE0-4DAF-985C-6050482088A9}"/>
              </a:ext>
            </a:extLst>
          </p:cNvPr>
          <p:cNvSpPr>
            <a:spLocks noGrp="1"/>
          </p:cNvSpPr>
          <p:nvPr>
            <p:ph type="dt" sz="half" idx="10"/>
          </p:nvPr>
        </p:nvSpPr>
        <p:spPr/>
        <p:txBody>
          <a:bodyPr/>
          <a:lstStyle/>
          <a:p>
            <a:fld id="{57BD4FE4-6659-406B-A1E4-EE1307793BE4}" type="datetimeFigureOut">
              <a:rPr lang="en-GB" smtClean="0"/>
              <a:t>21/08/2025</a:t>
            </a:fld>
            <a:endParaRPr lang="en-GB"/>
          </a:p>
        </p:txBody>
      </p:sp>
      <p:sp>
        <p:nvSpPr>
          <p:cNvPr id="5" name="Footer Placeholder 4">
            <a:extLst>
              <a:ext uri="{FF2B5EF4-FFF2-40B4-BE49-F238E27FC236}">
                <a16:creationId xmlns:a16="http://schemas.microsoft.com/office/drawing/2014/main" id="{40CA9429-01F1-41DB-8C28-8A90E97F0AA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F926F4-84D7-4B44-AC25-05B91F818D86}"/>
              </a:ext>
            </a:extLst>
          </p:cNvPr>
          <p:cNvSpPr>
            <a:spLocks noGrp="1"/>
          </p:cNvSpPr>
          <p:nvPr>
            <p:ph type="sldNum" sz="quarter" idx="12"/>
          </p:nvPr>
        </p:nvSpPr>
        <p:spPr/>
        <p:txBody>
          <a:bodyPr/>
          <a:lstStyle/>
          <a:p>
            <a:fld id="{7EBC495C-F85F-46E8-8F81-23107936E39A}" type="slidenum">
              <a:rPr lang="en-GB" smtClean="0"/>
              <a:t>‹#›</a:t>
            </a:fld>
            <a:endParaRPr lang="en-GB"/>
          </a:p>
        </p:txBody>
      </p:sp>
    </p:spTree>
    <p:extLst>
      <p:ext uri="{BB962C8B-B14F-4D97-AF65-F5344CB8AC3E}">
        <p14:creationId xmlns:p14="http://schemas.microsoft.com/office/powerpoint/2010/main" val="41799073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32CCB1-BB6F-4FD3-8B27-448D4E06C44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FA327D0-1B15-4012-AF7A-656449F243B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F96DB03-0EEA-40FF-9807-F08439F92938}"/>
              </a:ext>
            </a:extLst>
          </p:cNvPr>
          <p:cNvSpPr>
            <a:spLocks noGrp="1"/>
          </p:cNvSpPr>
          <p:nvPr>
            <p:ph type="dt" sz="half" idx="10"/>
          </p:nvPr>
        </p:nvSpPr>
        <p:spPr/>
        <p:txBody>
          <a:bodyPr/>
          <a:lstStyle/>
          <a:p>
            <a:fld id="{57BD4FE4-6659-406B-A1E4-EE1307793BE4}" type="datetimeFigureOut">
              <a:rPr lang="en-GB" smtClean="0"/>
              <a:t>21/08/2025</a:t>
            </a:fld>
            <a:endParaRPr lang="en-GB"/>
          </a:p>
        </p:txBody>
      </p:sp>
      <p:sp>
        <p:nvSpPr>
          <p:cNvPr id="5" name="Footer Placeholder 4">
            <a:extLst>
              <a:ext uri="{FF2B5EF4-FFF2-40B4-BE49-F238E27FC236}">
                <a16:creationId xmlns:a16="http://schemas.microsoft.com/office/drawing/2014/main" id="{4504D132-9315-4B9F-B820-60140E0B85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302D320-1EC5-491E-8913-F296A4B4FBB7}"/>
              </a:ext>
            </a:extLst>
          </p:cNvPr>
          <p:cNvSpPr>
            <a:spLocks noGrp="1"/>
          </p:cNvSpPr>
          <p:nvPr>
            <p:ph type="sldNum" sz="quarter" idx="12"/>
          </p:nvPr>
        </p:nvSpPr>
        <p:spPr/>
        <p:txBody>
          <a:bodyPr/>
          <a:lstStyle/>
          <a:p>
            <a:fld id="{7EBC495C-F85F-46E8-8F81-23107936E39A}" type="slidenum">
              <a:rPr lang="en-GB" smtClean="0"/>
              <a:t>‹#›</a:t>
            </a:fld>
            <a:endParaRPr lang="en-GB"/>
          </a:p>
        </p:txBody>
      </p:sp>
    </p:spTree>
    <p:extLst>
      <p:ext uri="{BB962C8B-B14F-4D97-AF65-F5344CB8AC3E}">
        <p14:creationId xmlns:p14="http://schemas.microsoft.com/office/powerpoint/2010/main" val="9224284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72CDFE-45E7-4E54-BF3E-723630A6556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BA2C756-6382-421D-8B4C-3CA0B1619B42}"/>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D782A21-4051-4721-B10E-CB774BAA9C8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4FF6166-14EF-461D-8992-B9F0E83447D8}"/>
              </a:ext>
            </a:extLst>
          </p:cNvPr>
          <p:cNvSpPr>
            <a:spLocks noGrp="1"/>
          </p:cNvSpPr>
          <p:nvPr>
            <p:ph type="dt" sz="half" idx="10"/>
          </p:nvPr>
        </p:nvSpPr>
        <p:spPr/>
        <p:txBody>
          <a:bodyPr/>
          <a:lstStyle/>
          <a:p>
            <a:fld id="{57BD4FE4-6659-406B-A1E4-EE1307793BE4}" type="datetimeFigureOut">
              <a:rPr lang="en-GB" smtClean="0"/>
              <a:t>21/08/2025</a:t>
            </a:fld>
            <a:endParaRPr lang="en-GB"/>
          </a:p>
        </p:txBody>
      </p:sp>
      <p:sp>
        <p:nvSpPr>
          <p:cNvPr id="6" name="Footer Placeholder 5">
            <a:extLst>
              <a:ext uri="{FF2B5EF4-FFF2-40B4-BE49-F238E27FC236}">
                <a16:creationId xmlns:a16="http://schemas.microsoft.com/office/drawing/2014/main" id="{4D7EE020-CE7C-42ED-9780-A53F3F4AFF2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748F021-FD28-4377-94C9-29D069C21C45}"/>
              </a:ext>
            </a:extLst>
          </p:cNvPr>
          <p:cNvSpPr>
            <a:spLocks noGrp="1"/>
          </p:cNvSpPr>
          <p:nvPr>
            <p:ph type="sldNum" sz="quarter" idx="12"/>
          </p:nvPr>
        </p:nvSpPr>
        <p:spPr/>
        <p:txBody>
          <a:bodyPr/>
          <a:lstStyle/>
          <a:p>
            <a:fld id="{7EBC495C-F85F-46E8-8F81-23107936E39A}" type="slidenum">
              <a:rPr lang="en-GB" smtClean="0"/>
              <a:t>‹#›</a:t>
            </a:fld>
            <a:endParaRPr lang="en-GB"/>
          </a:p>
        </p:txBody>
      </p:sp>
    </p:spTree>
    <p:extLst>
      <p:ext uri="{BB962C8B-B14F-4D97-AF65-F5344CB8AC3E}">
        <p14:creationId xmlns:p14="http://schemas.microsoft.com/office/powerpoint/2010/main" val="11418702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B94293-87CD-4020-9383-F02EF0B5F01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BE19BF1-4E42-46A5-83E6-1A3000B5A98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2A2F01C-E3F6-4E25-822A-0CB875CD8031}"/>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7D96862-6675-494E-8C89-80582677A25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7806FE9E-B8A4-4F2A-ACB0-77824B88D540}"/>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846ADD6-17A3-492D-8B88-F3A4609159A0}"/>
              </a:ext>
            </a:extLst>
          </p:cNvPr>
          <p:cNvSpPr>
            <a:spLocks noGrp="1"/>
          </p:cNvSpPr>
          <p:nvPr>
            <p:ph type="dt" sz="half" idx="10"/>
          </p:nvPr>
        </p:nvSpPr>
        <p:spPr/>
        <p:txBody>
          <a:bodyPr/>
          <a:lstStyle/>
          <a:p>
            <a:fld id="{57BD4FE4-6659-406B-A1E4-EE1307793BE4}" type="datetimeFigureOut">
              <a:rPr lang="en-GB" smtClean="0"/>
              <a:t>21/08/2025</a:t>
            </a:fld>
            <a:endParaRPr lang="en-GB"/>
          </a:p>
        </p:txBody>
      </p:sp>
      <p:sp>
        <p:nvSpPr>
          <p:cNvPr id="8" name="Footer Placeholder 7">
            <a:extLst>
              <a:ext uri="{FF2B5EF4-FFF2-40B4-BE49-F238E27FC236}">
                <a16:creationId xmlns:a16="http://schemas.microsoft.com/office/drawing/2014/main" id="{0CC79335-1295-497C-A09F-B75FC71B5C3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D285DA3-7B52-43DF-BF01-6DA5F58F114D}"/>
              </a:ext>
            </a:extLst>
          </p:cNvPr>
          <p:cNvSpPr>
            <a:spLocks noGrp="1"/>
          </p:cNvSpPr>
          <p:nvPr>
            <p:ph type="sldNum" sz="quarter" idx="12"/>
          </p:nvPr>
        </p:nvSpPr>
        <p:spPr/>
        <p:txBody>
          <a:bodyPr/>
          <a:lstStyle/>
          <a:p>
            <a:fld id="{7EBC495C-F85F-46E8-8F81-23107936E39A}" type="slidenum">
              <a:rPr lang="en-GB" smtClean="0"/>
              <a:t>‹#›</a:t>
            </a:fld>
            <a:endParaRPr lang="en-GB"/>
          </a:p>
        </p:txBody>
      </p:sp>
    </p:spTree>
    <p:extLst>
      <p:ext uri="{BB962C8B-B14F-4D97-AF65-F5344CB8AC3E}">
        <p14:creationId xmlns:p14="http://schemas.microsoft.com/office/powerpoint/2010/main" val="4786962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A844C5-1F7D-4291-9BFA-48F1281FD2B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093DCDD-C9DD-4A66-A693-19C4957AED97}"/>
              </a:ext>
            </a:extLst>
          </p:cNvPr>
          <p:cNvSpPr>
            <a:spLocks noGrp="1"/>
          </p:cNvSpPr>
          <p:nvPr>
            <p:ph type="dt" sz="half" idx="10"/>
          </p:nvPr>
        </p:nvSpPr>
        <p:spPr/>
        <p:txBody>
          <a:bodyPr/>
          <a:lstStyle/>
          <a:p>
            <a:fld id="{57BD4FE4-6659-406B-A1E4-EE1307793BE4}" type="datetimeFigureOut">
              <a:rPr lang="en-GB" smtClean="0"/>
              <a:t>21/08/2025</a:t>
            </a:fld>
            <a:endParaRPr lang="en-GB"/>
          </a:p>
        </p:txBody>
      </p:sp>
      <p:sp>
        <p:nvSpPr>
          <p:cNvPr id="4" name="Footer Placeholder 3">
            <a:extLst>
              <a:ext uri="{FF2B5EF4-FFF2-40B4-BE49-F238E27FC236}">
                <a16:creationId xmlns:a16="http://schemas.microsoft.com/office/drawing/2014/main" id="{1D063FEC-E239-4639-8224-4EB358D2315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E7FA05C-0225-475C-A2CE-8A86E020B6EA}"/>
              </a:ext>
            </a:extLst>
          </p:cNvPr>
          <p:cNvSpPr>
            <a:spLocks noGrp="1"/>
          </p:cNvSpPr>
          <p:nvPr>
            <p:ph type="sldNum" sz="quarter" idx="12"/>
          </p:nvPr>
        </p:nvSpPr>
        <p:spPr/>
        <p:txBody>
          <a:bodyPr/>
          <a:lstStyle/>
          <a:p>
            <a:fld id="{7EBC495C-F85F-46E8-8F81-23107936E39A}" type="slidenum">
              <a:rPr lang="en-GB" smtClean="0"/>
              <a:t>‹#›</a:t>
            </a:fld>
            <a:endParaRPr lang="en-GB"/>
          </a:p>
        </p:txBody>
      </p:sp>
    </p:spTree>
    <p:extLst>
      <p:ext uri="{BB962C8B-B14F-4D97-AF65-F5344CB8AC3E}">
        <p14:creationId xmlns:p14="http://schemas.microsoft.com/office/powerpoint/2010/main" val="1046238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FA7D2D5-CB8A-4795-A524-58631580930F}"/>
              </a:ext>
            </a:extLst>
          </p:cNvPr>
          <p:cNvSpPr>
            <a:spLocks noGrp="1"/>
          </p:cNvSpPr>
          <p:nvPr>
            <p:ph type="dt" sz="half" idx="10"/>
          </p:nvPr>
        </p:nvSpPr>
        <p:spPr/>
        <p:txBody>
          <a:bodyPr/>
          <a:lstStyle/>
          <a:p>
            <a:fld id="{57BD4FE4-6659-406B-A1E4-EE1307793BE4}" type="datetimeFigureOut">
              <a:rPr lang="en-GB" smtClean="0"/>
              <a:t>21/08/2025</a:t>
            </a:fld>
            <a:endParaRPr lang="en-GB"/>
          </a:p>
        </p:txBody>
      </p:sp>
      <p:sp>
        <p:nvSpPr>
          <p:cNvPr id="3" name="Footer Placeholder 2">
            <a:extLst>
              <a:ext uri="{FF2B5EF4-FFF2-40B4-BE49-F238E27FC236}">
                <a16:creationId xmlns:a16="http://schemas.microsoft.com/office/drawing/2014/main" id="{262A6912-7BE7-4299-B769-AC0FCFCA9CB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A4B32A4-1CC7-4C6C-86A9-6E05D797460B}"/>
              </a:ext>
            </a:extLst>
          </p:cNvPr>
          <p:cNvSpPr>
            <a:spLocks noGrp="1"/>
          </p:cNvSpPr>
          <p:nvPr>
            <p:ph type="sldNum" sz="quarter" idx="12"/>
          </p:nvPr>
        </p:nvSpPr>
        <p:spPr/>
        <p:txBody>
          <a:bodyPr/>
          <a:lstStyle/>
          <a:p>
            <a:fld id="{7EBC495C-F85F-46E8-8F81-23107936E39A}" type="slidenum">
              <a:rPr lang="en-GB" smtClean="0"/>
              <a:t>‹#›</a:t>
            </a:fld>
            <a:endParaRPr lang="en-GB"/>
          </a:p>
        </p:txBody>
      </p:sp>
    </p:spTree>
    <p:extLst>
      <p:ext uri="{BB962C8B-B14F-4D97-AF65-F5344CB8AC3E}">
        <p14:creationId xmlns:p14="http://schemas.microsoft.com/office/powerpoint/2010/main" val="39586600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87AB77-1145-47BB-8FC6-BD9124C5A52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D533396-3CBF-469B-B8DD-55F0D96499D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F3C99A9-96E0-425A-93B8-572D94BA5C7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C671680-8F02-421B-B433-57CB5370903E}"/>
              </a:ext>
            </a:extLst>
          </p:cNvPr>
          <p:cNvSpPr>
            <a:spLocks noGrp="1"/>
          </p:cNvSpPr>
          <p:nvPr>
            <p:ph type="dt" sz="half" idx="10"/>
          </p:nvPr>
        </p:nvSpPr>
        <p:spPr/>
        <p:txBody>
          <a:bodyPr/>
          <a:lstStyle/>
          <a:p>
            <a:fld id="{57BD4FE4-6659-406B-A1E4-EE1307793BE4}" type="datetimeFigureOut">
              <a:rPr lang="en-GB" smtClean="0"/>
              <a:t>21/08/2025</a:t>
            </a:fld>
            <a:endParaRPr lang="en-GB"/>
          </a:p>
        </p:txBody>
      </p:sp>
      <p:sp>
        <p:nvSpPr>
          <p:cNvPr id="6" name="Footer Placeholder 5">
            <a:extLst>
              <a:ext uri="{FF2B5EF4-FFF2-40B4-BE49-F238E27FC236}">
                <a16:creationId xmlns:a16="http://schemas.microsoft.com/office/drawing/2014/main" id="{367FAC95-2F81-4975-AF3A-D05D78BB92F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060C943-A014-4564-8BF5-4B0F3A62539F}"/>
              </a:ext>
            </a:extLst>
          </p:cNvPr>
          <p:cNvSpPr>
            <a:spLocks noGrp="1"/>
          </p:cNvSpPr>
          <p:nvPr>
            <p:ph type="sldNum" sz="quarter" idx="12"/>
          </p:nvPr>
        </p:nvSpPr>
        <p:spPr/>
        <p:txBody>
          <a:bodyPr/>
          <a:lstStyle/>
          <a:p>
            <a:fld id="{7EBC495C-F85F-46E8-8F81-23107936E39A}" type="slidenum">
              <a:rPr lang="en-GB" smtClean="0"/>
              <a:t>‹#›</a:t>
            </a:fld>
            <a:endParaRPr lang="en-GB"/>
          </a:p>
        </p:txBody>
      </p:sp>
    </p:spTree>
    <p:extLst>
      <p:ext uri="{BB962C8B-B14F-4D97-AF65-F5344CB8AC3E}">
        <p14:creationId xmlns:p14="http://schemas.microsoft.com/office/powerpoint/2010/main" val="18797350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7FE1FC-9A9F-427C-A2A7-E87FE335D3C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2F074CB-96B5-4087-AA37-68FE558D2D3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8FFE066-CBC2-46F0-884A-49E6437FF5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690B5C6-7133-40A5-927F-86949BEAB5E7}"/>
              </a:ext>
            </a:extLst>
          </p:cNvPr>
          <p:cNvSpPr>
            <a:spLocks noGrp="1"/>
          </p:cNvSpPr>
          <p:nvPr>
            <p:ph type="dt" sz="half" idx="10"/>
          </p:nvPr>
        </p:nvSpPr>
        <p:spPr/>
        <p:txBody>
          <a:bodyPr/>
          <a:lstStyle/>
          <a:p>
            <a:fld id="{57BD4FE4-6659-406B-A1E4-EE1307793BE4}" type="datetimeFigureOut">
              <a:rPr lang="en-GB" smtClean="0"/>
              <a:t>21/08/2025</a:t>
            </a:fld>
            <a:endParaRPr lang="en-GB"/>
          </a:p>
        </p:txBody>
      </p:sp>
      <p:sp>
        <p:nvSpPr>
          <p:cNvPr id="6" name="Footer Placeholder 5">
            <a:extLst>
              <a:ext uri="{FF2B5EF4-FFF2-40B4-BE49-F238E27FC236}">
                <a16:creationId xmlns:a16="http://schemas.microsoft.com/office/drawing/2014/main" id="{4E16EB83-B038-475D-AD09-1BBDE56D7FD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A94C921-D117-4A2C-9EB8-F6318338603F}"/>
              </a:ext>
            </a:extLst>
          </p:cNvPr>
          <p:cNvSpPr>
            <a:spLocks noGrp="1"/>
          </p:cNvSpPr>
          <p:nvPr>
            <p:ph type="sldNum" sz="quarter" idx="12"/>
          </p:nvPr>
        </p:nvSpPr>
        <p:spPr/>
        <p:txBody>
          <a:bodyPr/>
          <a:lstStyle/>
          <a:p>
            <a:fld id="{7EBC495C-F85F-46E8-8F81-23107936E39A}" type="slidenum">
              <a:rPr lang="en-GB" smtClean="0"/>
              <a:t>‹#›</a:t>
            </a:fld>
            <a:endParaRPr lang="en-GB"/>
          </a:p>
        </p:txBody>
      </p:sp>
    </p:spTree>
    <p:extLst>
      <p:ext uri="{BB962C8B-B14F-4D97-AF65-F5344CB8AC3E}">
        <p14:creationId xmlns:p14="http://schemas.microsoft.com/office/powerpoint/2010/main" val="39319268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8D95C8-38C6-45D7-9F92-B9748F8F18E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377DBEE-8DAA-461C-B63A-36CA32C09F44}"/>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275759B-147D-45DA-8D02-5865A56C072A}"/>
              </a:ext>
            </a:extLst>
          </p:cNvPr>
          <p:cNvSpPr>
            <a:spLocks noGrp="1"/>
          </p:cNvSpPr>
          <p:nvPr>
            <p:ph type="dt" sz="half" idx="10"/>
          </p:nvPr>
        </p:nvSpPr>
        <p:spPr/>
        <p:txBody>
          <a:bodyPr/>
          <a:lstStyle/>
          <a:p>
            <a:fld id="{57BD4FE4-6659-406B-A1E4-EE1307793BE4}" type="datetimeFigureOut">
              <a:rPr lang="en-GB" smtClean="0"/>
              <a:t>21/08/2025</a:t>
            </a:fld>
            <a:endParaRPr lang="en-GB"/>
          </a:p>
        </p:txBody>
      </p:sp>
      <p:sp>
        <p:nvSpPr>
          <p:cNvPr id="5" name="Footer Placeholder 4">
            <a:extLst>
              <a:ext uri="{FF2B5EF4-FFF2-40B4-BE49-F238E27FC236}">
                <a16:creationId xmlns:a16="http://schemas.microsoft.com/office/drawing/2014/main" id="{BB0E2AF1-7B8F-4B01-97E4-972BFED1E07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4AD0208-39E0-4309-8156-C5EA260F4097}"/>
              </a:ext>
            </a:extLst>
          </p:cNvPr>
          <p:cNvSpPr>
            <a:spLocks noGrp="1"/>
          </p:cNvSpPr>
          <p:nvPr>
            <p:ph type="sldNum" sz="quarter" idx="12"/>
          </p:nvPr>
        </p:nvSpPr>
        <p:spPr/>
        <p:txBody>
          <a:bodyPr/>
          <a:lstStyle/>
          <a:p>
            <a:fld id="{7EBC495C-F85F-46E8-8F81-23107936E39A}" type="slidenum">
              <a:rPr lang="en-GB" smtClean="0"/>
              <a:t>‹#›</a:t>
            </a:fld>
            <a:endParaRPr lang="en-GB"/>
          </a:p>
        </p:txBody>
      </p:sp>
    </p:spTree>
    <p:extLst>
      <p:ext uri="{BB962C8B-B14F-4D97-AF65-F5344CB8AC3E}">
        <p14:creationId xmlns:p14="http://schemas.microsoft.com/office/powerpoint/2010/main" val="22748044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3643711-E782-4B58-9E01-5E5C5DA98AB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C667E65-CD75-4209-AF0C-A6FD02A14ED7}"/>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1281A21-57A0-4EF7-AED2-36D11D0D68AA}"/>
              </a:ext>
            </a:extLst>
          </p:cNvPr>
          <p:cNvSpPr>
            <a:spLocks noGrp="1"/>
          </p:cNvSpPr>
          <p:nvPr>
            <p:ph type="dt" sz="half" idx="10"/>
          </p:nvPr>
        </p:nvSpPr>
        <p:spPr/>
        <p:txBody>
          <a:bodyPr/>
          <a:lstStyle/>
          <a:p>
            <a:fld id="{57BD4FE4-6659-406B-A1E4-EE1307793BE4}" type="datetimeFigureOut">
              <a:rPr lang="en-GB" smtClean="0"/>
              <a:t>21/08/2025</a:t>
            </a:fld>
            <a:endParaRPr lang="en-GB"/>
          </a:p>
        </p:txBody>
      </p:sp>
      <p:sp>
        <p:nvSpPr>
          <p:cNvPr id="5" name="Footer Placeholder 4">
            <a:extLst>
              <a:ext uri="{FF2B5EF4-FFF2-40B4-BE49-F238E27FC236}">
                <a16:creationId xmlns:a16="http://schemas.microsoft.com/office/drawing/2014/main" id="{B46769E2-0AAE-47A0-8DBB-5583CD2F94E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652F10C-B4FF-458E-B61C-DD32A81A2A4E}"/>
              </a:ext>
            </a:extLst>
          </p:cNvPr>
          <p:cNvSpPr>
            <a:spLocks noGrp="1"/>
          </p:cNvSpPr>
          <p:nvPr>
            <p:ph type="sldNum" sz="quarter" idx="12"/>
          </p:nvPr>
        </p:nvSpPr>
        <p:spPr/>
        <p:txBody>
          <a:bodyPr/>
          <a:lstStyle/>
          <a:p>
            <a:fld id="{7EBC495C-F85F-46E8-8F81-23107936E39A}" type="slidenum">
              <a:rPr lang="en-GB" smtClean="0"/>
              <a:t>‹#›</a:t>
            </a:fld>
            <a:endParaRPr lang="en-GB"/>
          </a:p>
        </p:txBody>
      </p:sp>
    </p:spTree>
    <p:extLst>
      <p:ext uri="{BB962C8B-B14F-4D97-AF65-F5344CB8AC3E}">
        <p14:creationId xmlns:p14="http://schemas.microsoft.com/office/powerpoint/2010/main" val="34879755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4"/>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7DA2586-C5DF-406C-9D25-1FA1742B4E1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C44BE53-2E2D-4F65-80FC-0FDCAC76F55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07375BA-B834-4E93-9E45-0CFEF5D02C8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7BD4FE4-6659-406B-A1E4-EE1307793BE4}" type="datetimeFigureOut">
              <a:rPr lang="en-GB" smtClean="0"/>
              <a:t>21/08/2025</a:t>
            </a:fld>
            <a:endParaRPr lang="en-GB"/>
          </a:p>
        </p:txBody>
      </p:sp>
      <p:sp>
        <p:nvSpPr>
          <p:cNvPr id="5" name="Footer Placeholder 4">
            <a:extLst>
              <a:ext uri="{FF2B5EF4-FFF2-40B4-BE49-F238E27FC236}">
                <a16:creationId xmlns:a16="http://schemas.microsoft.com/office/drawing/2014/main" id="{E8EC24ED-30CE-4E79-A85E-A30C1B45FB3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6DBEA8A-A24B-4851-941F-433EE722FDF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EBC495C-F85F-46E8-8F81-23107936E39A}" type="slidenum">
              <a:rPr lang="en-GB" smtClean="0"/>
              <a:t>‹#›</a:t>
            </a:fld>
            <a:endParaRPr lang="en-GB"/>
          </a:p>
        </p:txBody>
      </p:sp>
    </p:spTree>
    <p:extLst>
      <p:ext uri="{BB962C8B-B14F-4D97-AF65-F5344CB8AC3E}">
        <p14:creationId xmlns:p14="http://schemas.microsoft.com/office/powerpoint/2010/main" val="2013056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3733815-B83F-4A9C-8783-1DBFAFD8D67E}"/>
              </a:ext>
            </a:extLst>
          </p:cNvPr>
          <p:cNvSpPr txBox="1"/>
          <p:nvPr/>
        </p:nvSpPr>
        <p:spPr>
          <a:xfrm>
            <a:off x="3636917" y="125624"/>
            <a:ext cx="4440025" cy="584775"/>
          </a:xfrm>
          <a:prstGeom prst="rect">
            <a:avLst/>
          </a:prstGeom>
          <a:noFill/>
        </p:spPr>
        <p:txBody>
          <a:bodyPr wrap="square" rtlCol="0">
            <a:spAutoFit/>
          </a:bodyPr>
          <a:lstStyle/>
          <a:p>
            <a:pPr algn="ctr"/>
            <a:r>
              <a:rPr lang="en-GB" sz="3200" b="1" u="sng" dirty="0"/>
              <a:t>The Ark at South Wilford</a:t>
            </a:r>
          </a:p>
        </p:txBody>
      </p:sp>
      <p:pic>
        <p:nvPicPr>
          <p:cNvPr id="5" name="Picture 4">
            <a:extLst>
              <a:ext uri="{FF2B5EF4-FFF2-40B4-BE49-F238E27FC236}">
                <a16:creationId xmlns:a16="http://schemas.microsoft.com/office/drawing/2014/main" id="{BCC5D7B2-2A64-419B-BB8F-A6B470776D4E}"/>
              </a:ext>
            </a:extLst>
          </p:cNvPr>
          <p:cNvPicPr>
            <a:picLocks noChangeAspect="1"/>
          </p:cNvPicPr>
          <p:nvPr/>
        </p:nvPicPr>
        <p:blipFill>
          <a:blip r:embed="rId2"/>
          <a:stretch>
            <a:fillRect/>
          </a:stretch>
        </p:blipFill>
        <p:spPr>
          <a:xfrm>
            <a:off x="5029237" y="2795262"/>
            <a:ext cx="1655386" cy="1641817"/>
          </a:xfrm>
          <a:prstGeom prst="rect">
            <a:avLst/>
          </a:prstGeom>
        </p:spPr>
      </p:pic>
      <p:sp>
        <p:nvSpPr>
          <p:cNvPr id="6" name="TextBox 5">
            <a:extLst>
              <a:ext uri="{FF2B5EF4-FFF2-40B4-BE49-F238E27FC236}">
                <a16:creationId xmlns:a16="http://schemas.microsoft.com/office/drawing/2014/main" id="{3297E320-D5A7-4A77-8F2C-0E3BEB1792BB}"/>
              </a:ext>
            </a:extLst>
          </p:cNvPr>
          <p:cNvSpPr txBox="1"/>
          <p:nvPr/>
        </p:nvSpPr>
        <p:spPr>
          <a:xfrm>
            <a:off x="3329632" y="3146392"/>
            <a:ext cx="5054596" cy="769441"/>
          </a:xfrm>
          <a:prstGeom prst="rect">
            <a:avLst/>
          </a:prstGeom>
          <a:noFill/>
        </p:spPr>
        <p:txBody>
          <a:bodyPr wrap="square" rtlCol="0">
            <a:spAutoFit/>
          </a:bodyPr>
          <a:lstStyle/>
          <a:p>
            <a:pPr algn="ctr"/>
            <a:r>
              <a:rPr lang="en-GB" sz="4400" b="1" u="sng" dirty="0"/>
              <a:t>Rationale</a:t>
            </a:r>
          </a:p>
        </p:txBody>
      </p:sp>
      <p:sp>
        <p:nvSpPr>
          <p:cNvPr id="7" name="TextBox 6">
            <a:extLst>
              <a:ext uri="{FF2B5EF4-FFF2-40B4-BE49-F238E27FC236}">
                <a16:creationId xmlns:a16="http://schemas.microsoft.com/office/drawing/2014/main" id="{9858E280-721F-4575-A8CA-3A07F9D399D9}"/>
              </a:ext>
            </a:extLst>
          </p:cNvPr>
          <p:cNvSpPr txBox="1"/>
          <p:nvPr/>
        </p:nvSpPr>
        <p:spPr>
          <a:xfrm>
            <a:off x="138256" y="141400"/>
            <a:ext cx="3498661" cy="3139321"/>
          </a:xfrm>
          <a:prstGeom prst="rect">
            <a:avLst/>
          </a:prstGeom>
          <a:solidFill>
            <a:schemeClr val="bg1"/>
          </a:solidFill>
          <a:ln>
            <a:solidFill>
              <a:schemeClr val="tx1"/>
            </a:solidFill>
          </a:ln>
        </p:spPr>
        <p:txBody>
          <a:bodyPr wrap="square" rtlCol="0">
            <a:spAutoFit/>
          </a:bodyPr>
          <a:lstStyle/>
          <a:p>
            <a:r>
              <a:rPr lang="en-GB" b="1" u="sng" dirty="0"/>
              <a:t>Cognition &amp; Learning</a:t>
            </a:r>
          </a:p>
          <a:p>
            <a:pPr marL="285750" indent="-285750">
              <a:buFont typeface="Arial" panose="020B0604020202020204" pitchFamily="34" charset="0"/>
              <a:buChar char="•"/>
            </a:pPr>
            <a:r>
              <a:rPr lang="en-GB" dirty="0"/>
              <a:t>Maintain focus and attention for short periods of time</a:t>
            </a:r>
          </a:p>
          <a:p>
            <a:pPr marL="285750" indent="-285750">
              <a:buFont typeface="Arial" panose="020B0604020202020204" pitchFamily="34" charset="0"/>
              <a:buChar char="•"/>
            </a:pPr>
            <a:r>
              <a:rPr lang="en-GB" dirty="0"/>
              <a:t>Link ideas together using known knowledge and facts</a:t>
            </a:r>
          </a:p>
          <a:p>
            <a:pPr marL="285750" indent="-285750">
              <a:buFont typeface="Arial" panose="020B0604020202020204" pitchFamily="34" charset="0"/>
              <a:buChar char="•"/>
            </a:pPr>
            <a:r>
              <a:rPr lang="en-GB" dirty="0"/>
              <a:t>Be receptive to key vocabulary around a topic or area of learning</a:t>
            </a:r>
          </a:p>
          <a:p>
            <a:pPr marL="285750" indent="-285750">
              <a:buFont typeface="Arial" panose="020B0604020202020204" pitchFamily="34" charset="0"/>
              <a:buChar char="•"/>
            </a:pPr>
            <a:r>
              <a:rPr lang="en-GB" dirty="0"/>
              <a:t>Remember known words and phrases from simple rhymes and stories</a:t>
            </a:r>
            <a:endParaRPr lang="en-GB" b="1" u="sng" dirty="0"/>
          </a:p>
        </p:txBody>
      </p:sp>
      <p:sp>
        <p:nvSpPr>
          <p:cNvPr id="8" name="TextBox 7">
            <a:extLst>
              <a:ext uri="{FF2B5EF4-FFF2-40B4-BE49-F238E27FC236}">
                <a16:creationId xmlns:a16="http://schemas.microsoft.com/office/drawing/2014/main" id="{C53E3B0D-F12D-4289-BDF7-CA29176AAA52}"/>
              </a:ext>
            </a:extLst>
          </p:cNvPr>
          <p:cNvSpPr txBox="1"/>
          <p:nvPr/>
        </p:nvSpPr>
        <p:spPr>
          <a:xfrm>
            <a:off x="8076942" y="141400"/>
            <a:ext cx="3976802" cy="3139321"/>
          </a:xfrm>
          <a:prstGeom prst="rect">
            <a:avLst/>
          </a:prstGeom>
          <a:solidFill>
            <a:schemeClr val="bg1"/>
          </a:solidFill>
          <a:ln>
            <a:solidFill>
              <a:schemeClr val="tx1"/>
            </a:solidFill>
          </a:ln>
        </p:spPr>
        <p:txBody>
          <a:bodyPr wrap="square" rtlCol="0">
            <a:spAutoFit/>
          </a:bodyPr>
          <a:lstStyle/>
          <a:p>
            <a:r>
              <a:rPr lang="en-GB" b="1" u="sng" dirty="0"/>
              <a:t>Communication &amp; Interaction</a:t>
            </a:r>
          </a:p>
          <a:p>
            <a:pPr marL="285750" indent="-285750">
              <a:buFont typeface="Arial" panose="020B0604020202020204" pitchFamily="34" charset="0"/>
              <a:buChar char="•"/>
            </a:pPr>
            <a:r>
              <a:rPr lang="en-GB" dirty="0"/>
              <a:t>Use visual cues to communicate with others</a:t>
            </a:r>
          </a:p>
          <a:p>
            <a:pPr marL="285750" indent="-285750">
              <a:buFont typeface="Arial" panose="020B0604020202020204" pitchFamily="34" charset="0"/>
              <a:buChar char="•"/>
            </a:pPr>
            <a:r>
              <a:rPr lang="en-GB" dirty="0"/>
              <a:t>Use verbal language to communicate wants and needs</a:t>
            </a:r>
          </a:p>
          <a:p>
            <a:pPr marL="285750" indent="-285750">
              <a:buFont typeface="Arial" panose="020B0604020202020204" pitchFamily="34" charset="0"/>
              <a:buChar char="•"/>
            </a:pPr>
            <a:r>
              <a:rPr lang="en-GB" dirty="0"/>
              <a:t>Use known images, words and phrases to interact with the environment and others</a:t>
            </a:r>
          </a:p>
          <a:p>
            <a:pPr marL="285750" indent="-285750">
              <a:buFont typeface="Arial" panose="020B0604020202020204" pitchFamily="34" charset="0"/>
              <a:buChar char="•"/>
            </a:pPr>
            <a:r>
              <a:rPr lang="en-GB" dirty="0"/>
              <a:t>Use story, song and rhyme to consolidate learning</a:t>
            </a:r>
            <a:endParaRPr lang="en-GB" b="1" u="sng" dirty="0"/>
          </a:p>
          <a:p>
            <a:endParaRPr lang="en-GB" b="1" u="sng" dirty="0"/>
          </a:p>
        </p:txBody>
      </p:sp>
      <p:sp>
        <p:nvSpPr>
          <p:cNvPr id="9" name="TextBox 8">
            <a:extLst>
              <a:ext uri="{FF2B5EF4-FFF2-40B4-BE49-F238E27FC236}">
                <a16:creationId xmlns:a16="http://schemas.microsoft.com/office/drawing/2014/main" id="{B418E9E9-6204-4506-BD67-9EA97BFEA657}"/>
              </a:ext>
            </a:extLst>
          </p:cNvPr>
          <p:cNvSpPr txBox="1"/>
          <p:nvPr/>
        </p:nvSpPr>
        <p:spPr>
          <a:xfrm>
            <a:off x="138256" y="3577279"/>
            <a:ext cx="3547624" cy="3139321"/>
          </a:xfrm>
          <a:prstGeom prst="rect">
            <a:avLst/>
          </a:prstGeom>
          <a:solidFill>
            <a:schemeClr val="bg1"/>
          </a:solidFill>
          <a:ln>
            <a:solidFill>
              <a:schemeClr val="tx1"/>
            </a:solidFill>
          </a:ln>
        </p:spPr>
        <p:txBody>
          <a:bodyPr wrap="square" rtlCol="0">
            <a:spAutoFit/>
          </a:bodyPr>
          <a:lstStyle/>
          <a:p>
            <a:r>
              <a:rPr lang="en-GB" b="1" u="sng" dirty="0"/>
              <a:t>Sensory &amp; Processing</a:t>
            </a:r>
          </a:p>
          <a:p>
            <a:pPr marL="285750" indent="-285750">
              <a:buFont typeface="Arial" panose="020B0604020202020204" pitchFamily="34" charset="0"/>
              <a:buChar char="•"/>
            </a:pPr>
            <a:r>
              <a:rPr lang="en-GB" dirty="0"/>
              <a:t>Understand how the body and oneself can have cause and effect interchangeably within the environment</a:t>
            </a:r>
          </a:p>
          <a:p>
            <a:pPr marL="285750" indent="-285750">
              <a:buFont typeface="Arial" panose="020B0604020202020204" pitchFamily="34" charset="0"/>
              <a:buChar char="•"/>
            </a:pPr>
            <a:r>
              <a:rPr lang="en-GB" dirty="0"/>
              <a:t>Process and follow simple instructions given</a:t>
            </a:r>
          </a:p>
          <a:p>
            <a:pPr marL="285750" indent="-285750">
              <a:buFont typeface="Arial" panose="020B0604020202020204" pitchFamily="34" charset="0"/>
              <a:buChar char="•"/>
            </a:pPr>
            <a:r>
              <a:rPr lang="en-GB" dirty="0"/>
              <a:t>Become receptive to sensory stimuli and inputs that impact on emotional wellbeing</a:t>
            </a:r>
            <a:endParaRPr lang="en-GB" b="1" u="sng" dirty="0"/>
          </a:p>
          <a:p>
            <a:endParaRPr lang="en-GB" b="1" u="sng" dirty="0"/>
          </a:p>
        </p:txBody>
      </p:sp>
      <p:sp>
        <p:nvSpPr>
          <p:cNvPr id="10" name="TextBox 9">
            <a:extLst>
              <a:ext uri="{FF2B5EF4-FFF2-40B4-BE49-F238E27FC236}">
                <a16:creationId xmlns:a16="http://schemas.microsoft.com/office/drawing/2014/main" id="{4FDCEE70-ACDA-4AA7-9DA3-19A051857B14}"/>
              </a:ext>
            </a:extLst>
          </p:cNvPr>
          <p:cNvSpPr txBox="1"/>
          <p:nvPr/>
        </p:nvSpPr>
        <p:spPr>
          <a:xfrm>
            <a:off x="8133503" y="3575994"/>
            <a:ext cx="3920241" cy="3139321"/>
          </a:xfrm>
          <a:prstGeom prst="rect">
            <a:avLst/>
          </a:prstGeom>
          <a:solidFill>
            <a:schemeClr val="bg1"/>
          </a:solidFill>
          <a:ln>
            <a:solidFill>
              <a:schemeClr val="tx1"/>
            </a:solidFill>
          </a:ln>
        </p:spPr>
        <p:txBody>
          <a:bodyPr wrap="square" rtlCol="0">
            <a:spAutoFit/>
          </a:bodyPr>
          <a:lstStyle/>
          <a:p>
            <a:r>
              <a:rPr lang="en-GB" b="1" u="sng" dirty="0"/>
              <a:t>Social &amp; Emotional</a:t>
            </a:r>
          </a:p>
          <a:p>
            <a:pPr marL="285750" indent="-285750">
              <a:buFont typeface="Arial" panose="020B0604020202020204" pitchFamily="34" charset="0"/>
              <a:buChar char="•"/>
            </a:pPr>
            <a:r>
              <a:rPr lang="en-GB" dirty="0"/>
              <a:t>Build and maintain relationships with peers and staff</a:t>
            </a:r>
          </a:p>
          <a:p>
            <a:pPr marL="285750" indent="-285750">
              <a:buFont typeface="Arial" panose="020B0604020202020204" pitchFamily="34" charset="0"/>
              <a:buChar char="•"/>
            </a:pPr>
            <a:r>
              <a:rPr lang="en-GB" dirty="0"/>
              <a:t>Share with others cooperatively</a:t>
            </a:r>
          </a:p>
          <a:p>
            <a:pPr marL="285750" indent="-285750">
              <a:buFont typeface="Arial" panose="020B0604020202020204" pitchFamily="34" charset="0"/>
              <a:buChar char="•"/>
            </a:pPr>
            <a:r>
              <a:rPr lang="en-GB" dirty="0"/>
              <a:t>Acknowledge zones of regulation and be receptive to strategies to move between zones</a:t>
            </a:r>
          </a:p>
          <a:p>
            <a:pPr marL="285750" indent="-285750">
              <a:buFont typeface="Arial" panose="020B0604020202020204" pitchFamily="34" charset="0"/>
              <a:buChar char="•"/>
            </a:pPr>
            <a:r>
              <a:rPr lang="en-GB" dirty="0"/>
              <a:t>Understand how to work alongside and cooperatively with others on a given task</a:t>
            </a:r>
            <a:endParaRPr lang="en-GB" b="1" u="sng" dirty="0"/>
          </a:p>
          <a:p>
            <a:endParaRPr lang="en-GB" b="1" u="sng" dirty="0"/>
          </a:p>
        </p:txBody>
      </p:sp>
      <p:sp>
        <p:nvSpPr>
          <p:cNvPr id="11" name="TextBox 10">
            <a:extLst>
              <a:ext uri="{FF2B5EF4-FFF2-40B4-BE49-F238E27FC236}">
                <a16:creationId xmlns:a16="http://schemas.microsoft.com/office/drawing/2014/main" id="{AE87B9EA-F590-412C-8247-B54A5A9A42FA}"/>
              </a:ext>
            </a:extLst>
          </p:cNvPr>
          <p:cNvSpPr txBox="1"/>
          <p:nvPr/>
        </p:nvSpPr>
        <p:spPr>
          <a:xfrm>
            <a:off x="3836850" y="809265"/>
            <a:ext cx="4025105" cy="1754326"/>
          </a:xfrm>
          <a:prstGeom prst="rect">
            <a:avLst/>
          </a:prstGeom>
          <a:noFill/>
        </p:spPr>
        <p:txBody>
          <a:bodyPr wrap="square" rtlCol="0">
            <a:spAutoFit/>
          </a:bodyPr>
          <a:lstStyle/>
          <a:p>
            <a:pPr algn="just"/>
            <a:r>
              <a:rPr lang="en-GB" dirty="0"/>
              <a:t>The purpose of the Ark is to provide children with additional needs with targeted support and intervention to enable them to access the curriculum and make progress academically, emotionally and socially.</a:t>
            </a:r>
          </a:p>
        </p:txBody>
      </p:sp>
      <p:sp>
        <p:nvSpPr>
          <p:cNvPr id="12" name="TextBox 11">
            <a:extLst>
              <a:ext uri="{FF2B5EF4-FFF2-40B4-BE49-F238E27FC236}">
                <a16:creationId xmlns:a16="http://schemas.microsoft.com/office/drawing/2014/main" id="{57E31980-9345-4728-B1A7-5DA941369A8B}"/>
              </a:ext>
            </a:extLst>
          </p:cNvPr>
          <p:cNvSpPr txBox="1"/>
          <p:nvPr/>
        </p:nvSpPr>
        <p:spPr>
          <a:xfrm>
            <a:off x="3717630" y="4685275"/>
            <a:ext cx="4278598" cy="2031325"/>
          </a:xfrm>
          <a:prstGeom prst="rect">
            <a:avLst/>
          </a:prstGeom>
          <a:noFill/>
        </p:spPr>
        <p:txBody>
          <a:bodyPr wrap="square" rtlCol="0">
            <a:spAutoFit/>
          </a:bodyPr>
          <a:lstStyle/>
          <a:p>
            <a:pPr algn="just"/>
            <a:r>
              <a:rPr lang="en-GB" dirty="0"/>
              <a:t>Alongside programmes including music interaction, chatterbox, story sack and construction, children are encouraged to access the sensory equipment in the room to help them to meet their sensory needs whether proprioceptive, auditory, visual or interoceptive.</a:t>
            </a:r>
          </a:p>
        </p:txBody>
      </p:sp>
      <p:sp>
        <p:nvSpPr>
          <p:cNvPr id="13" name="Arrow: Down 12">
            <a:extLst>
              <a:ext uri="{FF2B5EF4-FFF2-40B4-BE49-F238E27FC236}">
                <a16:creationId xmlns:a16="http://schemas.microsoft.com/office/drawing/2014/main" id="{AEF3A48B-F0D6-406F-A3B8-43916398B058}"/>
              </a:ext>
            </a:extLst>
          </p:cNvPr>
          <p:cNvSpPr/>
          <p:nvPr/>
        </p:nvSpPr>
        <p:spPr>
          <a:xfrm rot="7348677">
            <a:off x="3755084" y="2525693"/>
            <a:ext cx="930405" cy="94484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id="{330A1A38-B9D2-4C28-AB36-87E49D977B87}"/>
              </a:ext>
            </a:extLst>
          </p:cNvPr>
          <p:cNvPicPr>
            <a:picLocks noChangeAspect="1"/>
          </p:cNvPicPr>
          <p:nvPr/>
        </p:nvPicPr>
        <p:blipFill>
          <a:blip r:embed="rId3"/>
          <a:stretch>
            <a:fillRect/>
          </a:stretch>
        </p:blipFill>
        <p:spPr>
          <a:xfrm rot="14976312">
            <a:off x="6961122" y="2374629"/>
            <a:ext cx="963251" cy="963251"/>
          </a:xfrm>
          <a:prstGeom prst="rect">
            <a:avLst/>
          </a:prstGeom>
        </p:spPr>
      </p:pic>
      <p:pic>
        <p:nvPicPr>
          <p:cNvPr id="15" name="Picture 14">
            <a:extLst>
              <a:ext uri="{FF2B5EF4-FFF2-40B4-BE49-F238E27FC236}">
                <a16:creationId xmlns:a16="http://schemas.microsoft.com/office/drawing/2014/main" id="{D72D9CDE-3A8B-4BC0-8FA3-340A5A18EF8F}"/>
              </a:ext>
            </a:extLst>
          </p:cNvPr>
          <p:cNvPicPr>
            <a:picLocks noChangeAspect="1"/>
          </p:cNvPicPr>
          <p:nvPr/>
        </p:nvPicPr>
        <p:blipFill>
          <a:blip r:embed="rId3"/>
          <a:stretch>
            <a:fillRect/>
          </a:stretch>
        </p:blipFill>
        <p:spPr>
          <a:xfrm rot="18906343">
            <a:off x="7095181" y="3644556"/>
            <a:ext cx="963251" cy="963251"/>
          </a:xfrm>
          <a:prstGeom prst="rect">
            <a:avLst/>
          </a:prstGeom>
        </p:spPr>
      </p:pic>
      <p:pic>
        <p:nvPicPr>
          <p:cNvPr id="16" name="Picture 15">
            <a:extLst>
              <a:ext uri="{FF2B5EF4-FFF2-40B4-BE49-F238E27FC236}">
                <a16:creationId xmlns:a16="http://schemas.microsoft.com/office/drawing/2014/main" id="{EC449F37-CD19-48DD-B648-0CDAEEBF2B97}"/>
              </a:ext>
            </a:extLst>
          </p:cNvPr>
          <p:cNvPicPr>
            <a:picLocks noChangeAspect="1"/>
          </p:cNvPicPr>
          <p:nvPr/>
        </p:nvPicPr>
        <p:blipFill>
          <a:blip r:embed="rId3"/>
          <a:stretch>
            <a:fillRect/>
          </a:stretch>
        </p:blipFill>
        <p:spPr>
          <a:xfrm rot="2907569">
            <a:off x="3698421" y="3740227"/>
            <a:ext cx="963251" cy="963251"/>
          </a:xfrm>
          <a:prstGeom prst="rect">
            <a:avLst/>
          </a:prstGeom>
        </p:spPr>
      </p:pic>
    </p:spTree>
    <p:extLst>
      <p:ext uri="{BB962C8B-B14F-4D97-AF65-F5344CB8AC3E}">
        <p14:creationId xmlns:p14="http://schemas.microsoft.com/office/powerpoint/2010/main" val="8739757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248D921-F503-4FDB-AB90-14241CC79930}"/>
              </a:ext>
            </a:extLst>
          </p:cNvPr>
          <p:cNvPicPr>
            <a:picLocks noChangeAspect="1"/>
          </p:cNvPicPr>
          <p:nvPr/>
        </p:nvPicPr>
        <p:blipFill>
          <a:blip r:embed="rId2"/>
          <a:stretch>
            <a:fillRect/>
          </a:stretch>
        </p:blipFill>
        <p:spPr>
          <a:xfrm>
            <a:off x="162395" y="763839"/>
            <a:ext cx="6855291" cy="3327136"/>
          </a:xfrm>
          <a:prstGeom prst="rect">
            <a:avLst/>
          </a:prstGeom>
        </p:spPr>
      </p:pic>
      <p:sp>
        <p:nvSpPr>
          <p:cNvPr id="5" name="TextBox 4">
            <a:extLst>
              <a:ext uri="{FF2B5EF4-FFF2-40B4-BE49-F238E27FC236}">
                <a16:creationId xmlns:a16="http://schemas.microsoft.com/office/drawing/2014/main" id="{3A926FE5-27E8-4D03-99DC-7DB90162EE3E}"/>
              </a:ext>
            </a:extLst>
          </p:cNvPr>
          <p:cNvSpPr txBox="1"/>
          <p:nvPr/>
        </p:nvSpPr>
        <p:spPr>
          <a:xfrm>
            <a:off x="164969" y="106949"/>
            <a:ext cx="3425072" cy="584775"/>
          </a:xfrm>
          <a:prstGeom prst="rect">
            <a:avLst/>
          </a:prstGeom>
          <a:noFill/>
          <a:ln>
            <a:solidFill>
              <a:schemeClr val="tx1"/>
            </a:solidFill>
          </a:ln>
        </p:spPr>
        <p:txBody>
          <a:bodyPr wrap="square" rtlCol="0">
            <a:spAutoFit/>
          </a:bodyPr>
          <a:lstStyle/>
          <a:p>
            <a:r>
              <a:rPr lang="en-GB" sz="3200" b="1" u="sng" dirty="0"/>
              <a:t>Focus of provision</a:t>
            </a:r>
          </a:p>
        </p:txBody>
      </p:sp>
      <p:sp>
        <p:nvSpPr>
          <p:cNvPr id="6" name="TextBox 5">
            <a:extLst>
              <a:ext uri="{FF2B5EF4-FFF2-40B4-BE49-F238E27FC236}">
                <a16:creationId xmlns:a16="http://schemas.microsoft.com/office/drawing/2014/main" id="{6B4A7815-09FD-4EA3-8555-A0405581D947}"/>
              </a:ext>
            </a:extLst>
          </p:cNvPr>
          <p:cNvSpPr txBox="1"/>
          <p:nvPr/>
        </p:nvSpPr>
        <p:spPr>
          <a:xfrm>
            <a:off x="7401045" y="2385023"/>
            <a:ext cx="4628560" cy="1529080"/>
          </a:xfrm>
          <a:prstGeom prst="rect">
            <a:avLst/>
          </a:prstGeom>
          <a:noFill/>
          <a:ln>
            <a:solidFill>
              <a:schemeClr val="tx1"/>
            </a:solidFill>
          </a:ln>
        </p:spPr>
        <p:txBody>
          <a:bodyPr wrap="square" rtlCol="0">
            <a:spAutoFit/>
          </a:bodyPr>
          <a:lstStyle/>
          <a:p>
            <a:r>
              <a:rPr lang="en-GB" b="1" dirty="0"/>
              <a:t>Sensory Audit</a:t>
            </a:r>
          </a:p>
          <a:p>
            <a:r>
              <a:rPr lang="en-GB" dirty="0"/>
              <a:t>Children have a sensory audit completed termly which enables staff working with them in the Ark to target the senses they are seeking or avoiding and support them accordingly.</a:t>
            </a:r>
          </a:p>
        </p:txBody>
      </p:sp>
      <p:sp>
        <p:nvSpPr>
          <p:cNvPr id="7" name="TextBox 6">
            <a:extLst>
              <a:ext uri="{FF2B5EF4-FFF2-40B4-BE49-F238E27FC236}">
                <a16:creationId xmlns:a16="http://schemas.microsoft.com/office/drawing/2014/main" id="{4891FD9A-A8EF-43BD-B23C-C8DA444D7D9B}"/>
              </a:ext>
            </a:extLst>
          </p:cNvPr>
          <p:cNvSpPr txBox="1"/>
          <p:nvPr/>
        </p:nvSpPr>
        <p:spPr>
          <a:xfrm>
            <a:off x="4298623" y="5341979"/>
            <a:ext cx="6053579" cy="1200329"/>
          </a:xfrm>
          <a:prstGeom prst="rect">
            <a:avLst/>
          </a:prstGeom>
          <a:noFill/>
          <a:ln>
            <a:solidFill>
              <a:schemeClr val="tx1"/>
            </a:solidFill>
          </a:ln>
        </p:spPr>
        <p:txBody>
          <a:bodyPr wrap="square" rtlCol="0">
            <a:spAutoFit/>
          </a:bodyPr>
          <a:lstStyle/>
          <a:p>
            <a:r>
              <a:rPr lang="en-GB" b="1" dirty="0"/>
              <a:t>B squared</a:t>
            </a:r>
          </a:p>
          <a:p>
            <a:r>
              <a:rPr lang="en-GB" dirty="0"/>
              <a:t>Children working on B squared for their academic learning can build on and consolidate some of these skills in the ark with adult guidance and support.</a:t>
            </a:r>
          </a:p>
        </p:txBody>
      </p:sp>
      <p:sp>
        <p:nvSpPr>
          <p:cNvPr id="8" name="TextBox 7">
            <a:extLst>
              <a:ext uri="{FF2B5EF4-FFF2-40B4-BE49-F238E27FC236}">
                <a16:creationId xmlns:a16="http://schemas.microsoft.com/office/drawing/2014/main" id="{9E1385B1-BCD3-4FDB-A7EE-59A93E9426E8}"/>
              </a:ext>
            </a:extLst>
          </p:cNvPr>
          <p:cNvSpPr txBox="1"/>
          <p:nvPr/>
        </p:nvSpPr>
        <p:spPr>
          <a:xfrm>
            <a:off x="4341908" y="4166376"/>
            <a:ext cx="7796675" cy="923330"/>
          </a:xfrm>
          <a:prstGeom prst="rect">
            <a:avLst/>
          </a:prstGeom>
          <a:noFill/>
          <a:ln>
            <a:solidFill>
              <a:schemeClr val="tx1"/>
            </a:solidFill>
          </a:ln>
        </p:spPr>
        <p:txBody>
          <a:bodyPr wrap="square" rtlCol="0">
            <a:spAutoFit/>
          </a:bodyPr>
          <a:lstStyle/>
          <a:p>
            <a:r>
              <a:rPr lang="en-GB" b="1" dirty="0"/>
              <a:t>Adult support</a:t>
            </a:r>
          </a:p>
          <a:p>
            <a:r>
              <a:rPr lang="en-GB" dirty="0"/>
              <a:t>Children who do not access individual adult support in the classroom can benefit from more individualised input in the ark.</a:t>
            </a:r>
          </a:p>
        </p:txBody>
      </p:sp>
      <p:sp>
        <p:nvSpPr>
          <p:cNvPr id="9" name="TextBox 8">
            <a:extLst>
              <a:ext uri="{FF2B5EF4-FFF2-40B4-BE49-F238E27FC236}">
                <a16:creationId xmlns:a16="http://schemas.microsoft.com/office/drawing/2014/main" id="{8510E496-3319-48C5-9540-94D4DF7D1B8E}"/>
              </a:ext>
            </a:extLst>
          </p:cNvPr>
          <p:cNvSpPr txBox="1"/>
          <p:nvPr/>
        </p:nvSpPr>
        <p:spPr>
          <a:xfrm>
            <a:off x="274948" y="4352747"/>
            <a:ext cx="3938834" cy="2308324"/>
          </a:xfrm>
          <a:prstGeom prst="rect">
            <a:avLst/>
          </a:prstGeom>
          <a:noFill/>
          <a:ln>
            <a:solidFill>
              <a:schemeClr val="tx1"/>
            </a:solidFill>
          </a:ln>
        </p:spPr>
        <p:txBody>
          <a:bodyPr wrap="square" rtlCol="0">
            <a:spAutoFit/>
          </a:bodyPr>
          <a:lstStyle/>
          <a:p>
            <a:r>
              <a:rPr lang="en-GB" b="1" dirty="0"/>
              <a:t>Soft start</a:t>
            </a:r>
          </a:p>
          <a:p>
            <a:r>
              <a:rPr lang="en-GB" dirty="0"/>
              <a:t>Some of our children find it difficult to leave their parents and carers in the morning. A softer start to the day enables them to regulate and start their morning lessons more regulated and receptive to demands given by their teachers.</a:t>
            </a:r>
          </a:p>
        </p:txBody>
      </p:sp>
      <p:sp>
        <p:nvSpPr>
          <p:cNvPr id="10" name="TextBox 9">
            <a:extLst>
              <a:ext uri="{FF2B5EF4-FFF2-40B4-BE49-F238E27FC236}">
                <a16:creationId xmlns:a16="http://schemas.microsoft.com/office/drawing/2014/main" id="{B575F67A-EDD9-4933-A887-367EBF5D196A}"/>
              </a:ext>
            </a:extLst>
          </p:cNvPr>
          <p:cNvSpPr txBox="1"/>
          <p:nvPr/>
        </p:nvSpPr>
        <p:spPr>
          <a:xfrm>
            <a:off x="7202076" y="420808"/>
            <a:ext cx="4628561" cy="1754326"/>
          </a:xfrm>
          <a:prstGeom prst="rect">
            <a:avLst/>
          </a:prstGeom>
          <a:noFill/>
          <a:ln>
            <a:solidFill>
              <a:schemeClr val="tx1"/>
            </a:solidFill>
          </a:ln>
        </p:spPr>
        <p:txBody>
          <a:bodyPr wrap="square" rtlCol="0">
            <a:spAutoFit/>
          </a:bodyPr>
          <a:lstStyle/>
          <a:p>
            <a:r>
              <a:rPr lang="en-GB" b="1" dirty="0"/>
              <a:t>AET targets</a:t>
            </a:r>
          </a:p>
          <a:p>
            <a:r>
              <a:rPr lang="en-GB" dirty="0"/>
              <a:t>Whilst accessing the ark, adults working with the children will observe and take note of progress made against AET targets. These are shared with class teachers at termly SEN reviews.</a:t>
            </a:r>
          </a:p>
        </p:txBody>
      </p:sp>
      <p:pic>
        <p:nvPicPr>
          <p:cNvPr id="11" name="Picture 10">
            <a:extLst>
              <a:ext uri="{FF2B5EF4-FFF2-40B4-BE49-F238E27FC236}">
                <a16:creationId xmlns:a16="http://schemas.microsoft.com/office/drawing/2014/main" id="{6ADA61B4-6DF5-4A7E-A442-A1BA33B9F2B8}"/>
              </a:ext>
            </a:extLst>
          </p:cNvPr>
          <p:cNvPicPr>
            <a:picLocks noChangeAspect="1"/>
          </p:cNvPicPr>
          <p:nvPr/>
        </p:nvPicPr>
        <p:blipFill>
          <a:blip r:embed="rId3"/>
          <a:stretch>
            <a:fillRect/>
          </a:stretch>
        </p:blipFill>
        <p:spPr>
          <a:xfrm>
            <a:off x="10437043" y="5122161"/>
            <a:ext cx="1658256" cy="1639966"/>
          </a:xfrm>
          <a:prstGeom prst="rect">
            <a:avLst/>
          </a:prstGeom>
        </p:spPr>
      </p:pic>
      <p:sp>
        <p:nvSpPr>
          <p:cNvPr id="2" name="Rectangle 1">
            <a:extLst>
              <a:ext uri="{FF2B5EF4-FFF2-40B4-BE49-F238E27FC236}">
                <a16:creationId xmlns:a16="http://schemas.microsoft.com/office/drawing/2014/main" id="{E7B2D76D-D132-4511-943F-6D6DFD35A39B}"/>
              </a:ext>
            </a:extLst>
          </p:cNvPr>
          <p:cNvSpPr/>
          <p:nvPr/>
        </p:nvSpPr>
        <p:spPr>
          <a:xfrm>
            <a:off x="1275761" y="1998475"/>
            <a:ext cx="4807671" cy="188536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100722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B452FC-5879-40A1-9884-1BE5962A6CBD}"/>
              </a:ext>
            </a:extLst>
          </p:cNvPr>
          <p:cNvSpPr>
            <a:spLocks noGrp="1"/>
          </p:cNvSpPr>
          <p:nvPr>
            <p:ph type="title"/>
          </p:nvPr>
        </p:nvSpPr>
        <p:spPr>
          <a:xfrm>
            <a:off x="140616" y="260241"/>
            <a:ext cx="11950401" cy="2943569"/>
          </a:xfrm>
        </p:spPr>
        <p:txBody>
          <a:bodyPr>
            <a:normAutofit fontScale="90000"/>
          </a:bodyPr>
          <a:lstStyle/>
          <a:p>
            <a:pPr>
              <a:lnSpc>
                <a:spcPct val="100000"/>
              </a:lnSpc>
            </a:pPr>
            <a:r>
              <a:rPr lang="en-GB" b="1" u="sng" dirty="0"/>
              <a:t>How are children selected?</a:t>
            </a:r>
            <a:br>
              <a:rPr lang="en-GB" b="1" u="sng" dirty="0"/>
            </a:br>
            <a:br>
              <a:rPr lang="en-GB" b="1" u="sng" dirty="0"/>
            </a:br>
            <a:r>
              <a:rPr lang="en-GB" sz="2400" dirty="0"/>
              <a:t>During pupil progress meetings, children with additional needs are prioritised and barriers to learning are explored with senior leaders. Support and intervention that can support them and meet their needs are then suggested and the SENCO and HLTA for SEN work together to target that child. This is reviewed termly. Selection is also a focus during SEND review meetings with teaching staff, parents and the SENCO. The following criteria are an example of some of the reasons children access the ark:</a:t>
            </a:r>
            <a:endParaRPr lang="en-GB" b="1" u="sng" dirty="0"/>
          </a:p>
        </p:txBody>
      </p:sp>
      <p:sp>
        <p:nvSpPr>
          <p:cNvPr id="3" name="Content Placeholder 2">
            <a:extLst>
              <a:ext uri="{FF2B5EF4-FFF2-40B4-BE49-F238E27FC236}">
                <a16:creationId xmlns:a16="http://schemas.microsoft.com/office/drawing/2014/main" id="{4F093A2B-B36E-4F32-B3CD-6B8BFD6FC2A5}"/>
              </a:ext>
            </a:extLst>
          </p:cNvPr>
          <p:cNvSpPr>
            <a:spLocks noGrp="1"/>
          </p:cNvSpPr>
          <p:nvPr>
            <p:ph idx="1"/>
          </p:nvPr>
        </p:nvSpPr>
        <p:spPr>
          <a:xfrm>
            <a:off x="838200" y="3654189"/>
            <a:ext cx="10515600" cy="2943569"/>
          </a:xfrm>
        </p:spPr>
        <p:txBody>
          <a:bodyPr>
            <a:normAutofit lnSpcReduction="10000"/>
          </a:bodyPr>
          <a:lstStyle/>
          <a:p>
            <a:r>
              <a:rPr lang="en-GB" dirty="0"/>
              <a:t>Special interests</a:t>
            </a:r>
          </a:p>
          <a:p>
            <a:r>
              <a:rPr lang="en-GB" dirty="0"/>
              <a:t>Individual talents</a:t>
            </a:r>
          </a:p>
          <a:p>
            <a:r>
              <a:rPr lang="en-GB" dirty="0"/>
              <a:t>Sensory needs</a:t>
            </a:r>
          </a:p>
          <a:p>
            <a:r>
              <a:rPr lang="en-GB" dirty="0"/>
              <a:t>Communication difficulties</a:t>
            </a:r>
          </a:p>
          <a:p>
            <a:r>
              <a:rPr lang="en-GB" dirty="0"/>
              <a:t>Strong likes and dislikes</a:t>
            </a:r>
          </a:p>
          <a:p>
            <a:r>
              <a:rPr lang="en-GB" dirty="0"/>
              <a:t>Difficulties coming in to school</a:t>
            </a:r>
          </a:p>
        </p:txBody>
      </p:sp>
      <p:pic>
        <p:nvPicPr>
          <p:cNvPr id="4" name="Picture 3">
            <a:extLst>
              <a:ext uri="{FF2B5EF4-FFF2-40B4-BE49-F238E27FC236}">
                <a16:creationId xmlns:a16="http://schemas.microsoft.com/office/drawing/2014/main" id="{B6A0C9AD-A5B7-4D95-84EC-CEF18D0E7B11}"/>
              </a:ext>
            </a:extLst>
          </p:cNvPr>
          <p:cNvPicPr>
            <a:picLocks noChangeAspect="1"/>
          </p:cNvPicPr>
          <p:nvPr/>
        </p:nvPicPr>
        <p:blipFill>
          <a:blip r:embed="rId2"/>
          <a:stretch>
            <a:fillRect/>
          </a:stretch>
        </p:blipFill>
        <p:spPr>
          <a:xfrm>
            <a:off x="10432761" y="5125974"/>
            <a:ext cx="1658256" cy="1639966"/>
          </a:xfrm>
          <a:prstGeom prst="rect">
            <a:avLst/>
          </a:prstGeom>
        </p:spPr>
      </p:pic>
    </p:spTree>
    <p:extLst>
      <p:ext uri="{BB962C8B-B14F-4D97-AF65-F5344CB8AC3E}">
        <p14:creationId xmlns:p14="http://schemas.microsoft.com/office/powerpoint/2010/main" val="24917596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1ED8DD-E6EB-4011-9627-2E86A10A88B9}"/>
              </a:ext>
            </a:extLst>
          </p:cNvPr>
          <p:cNvSpPr>
            <a:spLocks noGrp="1"/>
          </p:cNvSpPr>
          <p:nvPr>
            <p:ph type="title"/>
          </p:nvPr>
        </p:nvSpPr>
        <p:spPr>
          <a:xfrm>
            <a:off x="84056" y="-373598"/>
            <a:ext cx="10515600" cy="1325563"/>
          </a:xfrm>
        </p:spPr>
        <p:txBody>
          <a:bodyPr>
            <a:normAutofit/>
          </a:bodyPr>
          <a:lstStyle/>
          <a:p>
            <a:r>
              <a:rPr lang="en-GB" sz="4000" b="1" u="sng" dirty="0"/>
              <a:t>Assessment and tracking of progress</a:t>
            </a:r>
          </a:p>
        </p:txBody>
      </p:sp>
      <p:pic>
        <p:nvPicPr>
          <p:cNvPr id="4" name="Picture 3">
            <a:extLst>
              <a:ext uri="{FF2B5EF4-FFF2-40B4-BE49-F238E27FC236}">
                <a16:creationId xmlns:a16="http://schemas.microsoft.com/office/drawing/2014/main" id="{66F2FF8B-26F9-4922-8BD2-08A511A64406}"/>
              </a:ext>
            </a:extLst>
          </p:cNvPr>
          <p:cNvPicPr>
            <a:picLocks noChangeAspect="1"/>
          </p:cNvPicPr>
          <p:nvPr/>
        </p:nvPicPr>
        <p:blipFill>
          <a:blip r:embed="rId2"/>
          <a:stretch>
            <a:fillRect/>
          </a:stretch>
        </p:blipFill>
        <p:spPr>
          <a:xfrm>
            <a:off x="5996571" y="2922238"/>
            <a:ext cx="5352177" cy="1861522"/>
          </a:xfrm>
          <a:prstGeom prst="rect">
            <a:avLst/>
          </a:prstGeom>
        </p:spPr>
      </p:pic>
      <p:pic>
        <p:nvPicPr>
          <p:cNvPr id="5" name="Picture 4">
            <a:extLst>
              <a:ext uri="{FF2B5EF4-FFF2-40B4-BE49-F238E27FC236}">
                <a16:creationId xmlns:a16="http://schemas.microsoft.com/office/drawing/2014/main" id="{F6C157DD-2409-473A-89E8-11B12D93BA99}"/>
              </a:ext>
            </a:extLst>
          </p:cNvPr>
          <p:cNvPicPr>
            <a:picLocks noChangeAspect="1"/>
          </p:cNvPicPr>
          <p:nvPr/>
        </p:nvPicPr>
        <p:blipFill>
          <a:blip r:embed="rId3"/>
          <a:stretch>
            <a:fillRect/>
          </a:stretch>
        </p:blipFill>
        <p:spPr>
          <a:xfrm>
            <a:off x="4977352" y="4892511"/>
            <a:ext cx="7111207" cy="1830606"/>
          </a:xfrm>
          <a:prstGeom prst="rect">
            <a:avLst/>
          </a:prstGeom>
        </p:spPr>
      </p:pic>
      <p:sp>
        <p:nvSpPr>
          <p:cNvPr id="6" name="TextBox 5">
            <a:extLst>
              <a:ext uri="{FF2B5EF4-FFF2-40B4-BE49-F238E27FC236}">
                <a16:creationId xmlns:a16="http://schemas.microsoft.com/office/drawing/2014/main" id="{8203D22A-1040-45CB-ADB1-013C2F13F860}"/>
              </a:ext>
            </a:extLst>
          </p:cNvPr>
          <p:cNvSpPr txBox="1"/>
          <p:nvPr/>
        </p:nvSpPr>
        <p:spPr>
          <a:xfrm>
            <a:off x="4965935" y="613914"/>
            <a:ext cx="6562494" cy="2308324"/>
          </a:xfrm>
          <a:prstGeom prst="rect">
            <a:avLst/>
          </a:prstGeom>
          <a:noFill/>
        </p:spPr>
        <p:txBody>
          <a:bodyPr wrap="square" rtlCol="0">
            <a:spAutoFit/>
          </a:bodyPr>
          <a:lstStyle/>
          <a:p>
            <a:pPr algn="just"/>
            <a:r>
              <a:rPr lang="en-GB" sz="2400" dirty="0"/>
              <a:t>Progress against B squared and AET targets are updated termly and inputted on Insight tracking system. These then form a part of the child’s learning plan which is used by the SENCO and HLTA for SEN to inform foci and targets each term for children accessing the ark.</a:t>
            </a:r>
          </a:p>
        </p:txBody>
      </p:sp>
      <p:pic>
        <p:nvPicPr>
          <p:cNvPr id="7" name="Picture 6">
            <a:extLst>
              <a:ext uri="{FF2B5EF4-FFF2-40B4-BE49-F238E27FC236}">
                <a16:creationId xmlns:a16="http://schemas.microsoft.com/office/drawing/2014/main" id="{5FC9901C-3756-4881-BB72-4C1A08CCBCB5}"/>
              </a:ext>
            </a:extLst>
          </p:cNvPr>
          <p:cNvPicPr>
            <a:picLocks noChangeAspect="1"/>
          </p:cNvPicPr>
          <p:nvPr/>
        </p:nvPicPr>
        <p:blipFill rotWithShape="1">
          <a:blip r:embed="rId4"/>
          <a:srcRect l="1684" t="2890" r="2907"/>
          <a:stretch/>
        </p:blipFill>
        <p:spPr>
          <a:xfrm>
            <a:off x="263737" y="625176"/>
            <a:ext cx="4522517" cy="2684150"/>
          </a:xfrm>
          <a:prstGeom prst="rect">
            <a:avLst/>
          </a:prstGeom>
        </p:spPr>
      </p:pic>
      <p:pic>
        <p:nvPicPr>
          <p:cNvPr id="8" name="Picture 7">
            <a:extLst>
              <a:ext uri="{FF2B5EF4-FFF2-40B4-BE49-F238E27FC236}">
                <a16:creationId xmlns:a16="http://schemas.microsoft.com/office/drawing/2014/main" id="{8AD26C60-9EBB-4E81-9862-0C67C4B13C43}"/>
              </a:ext>
            </a:extLst>
          </p:cNvPr>
          <p:cNvPicPr>
            <a:picLocks noChangeAspect="1"/>
          </p:cNvPicPr>
          <p:nvPr/>
        </p:nvPicPr>
        <p:blipFill>
          <a:blip r:embed="rId5"/>
          <a:stretch>
            <a:fillRect/>
          </a:stretch>
        </p:blipFill>
        <p:spPr>
          <a:xfrm>
            <a:off x="1148888" y="3309326"/>
            <a:ext cx="2621833" cy="3499287"/>
          </a:xfrm>
          <a:prstGeom prst="rect">
            <a:avLst/>
          </a:prstGeom>
        </p:spPr>
      </p:pic>
    </p:spTree>
    <p:extLst>
      <p:ext uri="{BB962C8B-B14F-4D97-AF65-F5344CB8AC3E}">
        <p14:creationId xmlns:p14="http://schemas.microsoft.com/office/powerpoint/2010/main" val="2025670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TotalTime>
  <Words>574</Words>
  <Application>Microsoft Office PowerPoint</Application>
  <PresentationFormat>Widescreen</PresentationFormat>
  <Paragraphs>43</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PowerPoint Presentation</vt:lpstr>
      <vt:lpstr>PowerPoint Presentation</vt:lpstr>
      <vt:lpstr>How are children selected?  During pupil progress meetings, children with additional needs are prioritised and barriers to learning are explored with senior leaders. Support and intervention that can support them and meet their needs are then suggested and the SENCO and HLTA for SEN work together to target that child. This is reviewed termly. Selection is also a focus during SEND review meetings with teaching staff, parents and the SENCO. The following criteria are an example of some of the reasons children access the ark:</vt:lpstr>
      <vt:lpstr>Assessment and tracking of progress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Abigail Todhunter</dc:creator>
  <cp:lastModifiedBy>Abigail Todhunter</cp:lastModifiedBy>
  <cp:revision>10</cp:revision>
  <dcterms:created xsi:type="dcterms:W3CDTF">2024-12-18T13:19:16Z</dcterms:created>
  <dcterms:modified xsi:type="dcterms:W3CDTF">2025-08-21T19:33:13Z</dcterms:modified>
</cp:coreProperties>
</file>