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8" r:id="rId3"/>
    <p:sldId id="257" r:id="rId4"/>
    <p:sldId id="259" r:id="rId5"/>
    <p:sldId id="262" r:id="rId6"/>
    <p:sldId id="260" r:id="rId7"/>
    <p:sldId id="261"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6" d="100"/>
          <a:sy n="86" d="100"/>
        </p:scale>
        <p:origin x="56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242851"/>
            <a:ext cx="8968084" cy="275942"/>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11716" y="4243845"/>
            <a:ext cx="3077108" cy="276940"/>
          </a:xfrm>
          <a:prstGeom prst="rect">
            <a:avLst/>
          </a:prstGeom>
        </p:spPr>
      </p:pic>
      <p:sp>
        <p:nvSpPr>
          <p:cNvPr id="9" name="Rectangle 8"/>
          <p:cNvSpPr/>
          <p:nvPr/>
        </p:nvSpPr>
        <p:spPr bwMode="ltGray">
          <a:xfrm>
            <a:off x="0" y="2590078"/>
            <a:ext cx="8968085"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9111715" y="2590078"/>
            <a:ext cx="3077109"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80322" y="2733709"/>
            <a:ext cx="8144134" cy="1373070"/>
          </a:xfrm>
        </p:spPr>
        <p:txBody>
          <a:bodyPr anchor="b">
            <a:noAutofit/>
          </a:bodyPr>
          <a:lstStyle>
            <a:lvl1pPr algn="r">
              <a:defRPr sz="5400"/>
            </a:lvl1pPr>
          </a:lstStyle>
          <a:p>
            <a:r>
              <a:rPr lang="en-US"/>
              <a:t>Click to edit Master title style</a:t>
            </a:r>
            <a:endParaRPr lang="en-US" dirty="0"/>
          </a:p>
        </p:txBody>
      </p:sp>
      <p:sp>
        <p:nvSpPr>
          <p:cNvPr id="3" name="Subtitle 2"/>
          <p:cNvSpPr>
            <a:spLocks noGrp="1"/>
          </p:cNvSpPr>
          <p:nvPr>
            <p:ph type="subTitle" idx="1"/>
          </p:nvPr>
        </p:nvSpPr>
        <p:spPr>
          <a:xfrm>
            <a:off x="680322" y="4394039"/>
            <a:ext cx="8144134" cy="1117687"/>
          </a:xfrm>
        </p:spPr>
        <p:txBody>
          <a:bodyPr>
            <a:normAutofit/>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8ABE3C1-DBE1-495D-B57B-2849774B866A}" type="datetimeFigureOut">
              <a:rPr lang="en-US" dirty="0"/>
              <a:t>9/30/2024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9255346" y="2750337"/>
            <a:ext cx="1171888" cy="1356442"/>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2DE42F4-6EEF-4EF7-8ED4-2208F0F89A08}" type="datetimeFigureOut">
              <a:rPr lang="en-US" dirty="0"/>
              <a:t>9/30/2024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086907"/>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4" y="4087901"/>
            <a:ext cx="1602997" cy="144270"/>
          </a:xfrm>
          <a:prstGeom prst="rect">
            <a:avLst/>
          </a:prstGeom>
        </p:spPr>
      </p:pic>
      <p:sp>
        <p:nvSpPr>
          <p:cNvPr id="9" name="Rectangle 8"/>
          <p:cNvSpPr/>
          <p:nvPr/>
        </p:nvSpPr>
        <p:spPr bwMode="ltGray">
          <a:xfrm>
            <a:off x="-2" y="2726267"/>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5" y="2726267"/>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2869895"/>
            <a:ext cx="9613860" cy="1090788"/>
          </a:xfrm>
        </p:spPr>
        <p:txBody>
          <a:bodyPr anchor="ctr">
            <a:normAutofit/>
          </a:bodyPr>
          <a:lstStyle>
            <a:lvl1pPr algn="r">
              <a:defRPr sz="3600"/>
            </a:lvl1pPr>
          </a:lstStyle>
          <a:p>
            <a:r>
              <a:rPr lang="en-US"/>
              <a:t>Click to edit Master title style</a:t>
            </a:r>
            <a:endParaRPr lang="en-US" dirty="0"/>
          </a:p>
        </p:txBody>
      </p:sp>
      <p:sp>
        <p:nvSpPr>
          <p:cNvPr id="3" name="Text Placeholder 2"/>
          <p:cNvSpPr>
            <a:spLocks noGrp="1"/>
          </p:cNvSpPr>
          <p:nvPr>
            <p:ph type="body" idx="1"/>
          </p:nvPr>
        </p:nvSpPr>
        <p:spPr>
          <a:xfrm>
            <a:off x="680322" y="4232171"/>
            <a:ext cx="9613860" cy="1704017"/>
          </a:xfrm>
        </p:spPr>
        <p:txBody>
          <a:bodyPr>
            <a:normAutofit/>
          </a:bodyPr>
          <a:lstStyle>
            <a:lvl1pPr marL="0" indent="0" algn="r">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0578ACC-22D6-47C1-A373-4FD133E34F3C}" type="datetimeFigureOut">
              <a:rPr lang="en-US" dirty="0"/>
              <a:t>9/30/2024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729455" y="2869895"/>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0320" y="2336873"/>
            <a:ext cx="4698358" cy="359931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594123" y="2336873"/>
            <a:ext cx="4700058" cy="359931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E5A6C69-6797-4E8A-BF37-F2C3751466E9}" type="datetimeFigureOut">
              <a:rPr lang="en-US" dirty="0"/>
              <a:t>9/30/2024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0" name="Picture 9"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1" name="Picture 10"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2" name="Rectangle 11"/>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753229"/>
            <a:ext cx="9613863" cy="1080937"/>
          </a:xfrm>
        </p:spPr>
        <p:txBody>
          <a:bodyPr/>
          <a:lstStyle/>
          <a:p>
            <a:r>
              <a:rPr lang="en-US"/>
              <a:t>Click to edit Master title style</a:t>
            </a:r>
            <a:endParaRPr lang="en-US" dirty="0"/>
          </a:p>
        </p:txBody>
      </p:sp>
      <p:sp>
        <p:nvSpPr>
          <p:cNvPr id="3" name="Text Placeholder 2"/>
          <p:cNvSpPr>
            <a:spLocks noGrp="1"/>
          </p:cNvSpPr>
          <p:nvPr>
            <p:ph type="body" idx="1"/>
          </p:nvPr>
        </p:nvSpPr>
        <p:spPr>
          <a:xfrm>
            <a:off x="906350" y="2336873"/>
            <a:ext cx="4472327" cy="69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0322" y="3030008"/>
            <a:ext cx="4698355" cy="29061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820154" y="2336873"/>
            <a:ext cx="4474028" cy="69207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594123" y="3030008"/>
            <a:ext cx="4700059" cy="29061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82014A1-A632-4878-A0D3-F52BA7563730}" type="datetimeFigureOut">
              <a:rPr lang="en-US" dirty="0"/>
              <a:t>9/30/2024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7" name="Picture 6"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8" name="Rectangle 7"/>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E99F462-093F-4566-844B-4C71F2739DA5}" type="datetimeFigureOut">
              <a:rPr lang="en-US" dirty="0"/>
              <a:t>9/30/2024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HD-ShadowShor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6" name="Rectangle 5"/>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3D24A7AC-904D-4781-85BA-7D10C17ED021}" type="datetimeFigureOut">
              <a:rPr lang="en-US" dirty="0"/>
              <a:t>9/30/2024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1" y="753227"/>
            <a:ext cx="9613859" cy="1080940"/>
          </a:xfrm>
        </p:spPr>
        <p:txBody>
          <a:bodyPr anchor="ct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a:xfrm>
            <a:off x="4685846" y="2336873"/>
            <a:ext cx="5608336" cy="359931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0322" y="2336872"/>
            <a:ext cx="3790078" cy="359931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331444B-B92B-4E27-8C94-BB93EAF5CB18}" type="datetimeFigureOut">
              <a:rPr lang="en-US" dirty="0"/>
              <a:t>9/30/2024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3" y="753228"/>
            <a:ext cx="9613857" cy="1080938"/>
          </a:xfrm>
        </p:spPr>
        <p:txBody>
          <a:bodyPr anchor="ctr">
            <a:normAutofit/>
          </a:bodyPr>
          <a:lstStyle>
            <a:lvl1pPr>
              <a:defRPr sz="36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868333" y="2336874"/>
            <a:ext cx="5425849" cy="3599312"/>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0323" y="2336873"/>
            <a:ext cx="3876256" cy="3599315"/>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63EFA5E-FA76-400D-B3DC-F0BA90E6D107}" type="datetimeFigureOut">
              <a:rPr lang="en-US" dirty="0"/>
              <a:t>9/30/2024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4711616"/>
            <a:ext cx="9613859" cy="453051"/>
          </a:xfrm>
        </p:spPr>
        <p:txBody>
          <a:bodyPr anchor="b">
            <a:normAutofit/>
          </a:bodyPr>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0322" y="609597"/>
            <a:ext cx="9613859" cy="3589575"/>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0319" y="5169583"/>
            <a:ext cx="9613862" cy="6229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46C117F-5CCF-4837-BE5F-2B92066CAFAF}" type="datetimeFigureOut">
              <a:rPr lang="en-US" dirty="0"/>
              <a:t>9/30/2024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11309"/>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609597"/>
            <a:ext cx="9613858" cy="3592750"/>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0322" y="4711615"/>
            <a:ext cx="9613859" cy="1090789"/>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4EB90BD-B6CE-46B7-997F-7313B992CCDC}" type="datetimeFigureOut">
              <a:rPr lang="en-US" dirty="0"/>
              <a:t>9/30/2024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11615"/>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3" name="Picture 12"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4" name="Rectangle 13"/>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127856" y="609598"/>
            <a:ext cx="8718877" cy="3036061"/>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402288" y="3653379"/>
            <a:ext cx="815657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680322" y="4711615"/>
            <a:ext cx="9613859" cy="1090789"/>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DB9D11F-B188-461D-B23F-39381795C052}" type="datetimeFigureOut">
              <a:rPr lang="en-US" dirty="0"/>
              <a:t>9/30/2024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09925"/>
            <a:ext cx="1154151" cy="1090789"/>
          </a:xfrm>
        </p:spPr>
        <p:txBody>
          <a:bodyPr/>
          <a:lstStyle/>
          <a:p>
            <a:fld id="{6D22F896-40B5-4ADD-8801-0D06FADFA095}" type="slidenum">
              <a:rPr lang="en-US" dirty="0"/>
              <a:t>‹#›</a:t>
            </a:fld>
            <a:endParaRPr lang="en-US" dirty="0"/>
          </a:p>
        </p:txBody>
      </p:sp>
      <p:sp>
        <p:nvSpPr>
          <p:cNvPr id="16" name="TextBox 15"/>
          <p:cNvSpPr txBox="1"/>
          <p:nvPr/>
        </p:nvSpPr>
        <p:spPr>
          <a:xfrm>
            <a:off x="583572" y="74811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200" dirty="0">
                <a:solidFill>
                  <a:schemeClr val="tx1"/>
                </a:solidFill>
                <a:effectLst/>
              </a:rPr>
              <a:t>“</a:t>
            </a:r>
          </a:p>
        </p:txBody>
      </p:sp>
      <p:sp>
        <p:nvSpPr>
          <p:cNvPr id="17" name="TextBox 16"/>
          <p:cNvSpPr txBox="1"/>
          <p:nvPr/>
        </p:nvSpPr>
        <p:spPr>
          <a:xfrm>
            <a:off x="9662809" y="30335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2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9" name="Picture 8"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0" name="Picture 9"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1" name="Rectangle 10"/>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4711615"/>
            <a:ext cx="9613862" cy="5885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0320" y="5300149"/>
            <a:ext cx="9613862" cy="50225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2E6D8D9-55A2-4063-B0F3-121F44549695}" type="datetimeFigureOut">
              <a:rPr lang="en-US" dirty="0"/>
              <a:t>9/30/2024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09925"/>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4" name="Picture 13"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6" name="Rectangle 15"/>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Title 1"/>
          <p:cNvSpPr>
            <a:spLocks noGrp="1"/>
          </p:cNvSpPr>
          <p:nvPr>
            <p:ph type="title"/>
          </p:nvPr>
        </p:nvSpPr>
        <p:spPr>
          <a:xfrm>
            <a:off x="669222" y="753228"/>
            <a:ext cx="9624960" cy="1080938"/>
          </a:xfrm>
        </p:spPr>
        <p:txBody>
          <a:bodyPr/>
          <a:lstStyle/>
          <a:p>
            <a:r>
              <a:rPr lang="en-US"/>
              <a:t>Click to edit Master title style</a:t>
            </a:r>
            <a:endParaRPr lang="en-US" dirty="0"/>
          </a:p>
        </p:txBody>
      </p:sp>
      <p:sp>
        <p:nvSpPr>
          <p:cNvPr id="7" name="Text Placeholder 2"/>
          <p:cNvSpPr>
            <a:spLocks noGrp="1"/>
          </p:cNvSpPr>
          <p:nvPr>
            <p:ph type="body" idx="1"/>
          </p:nvPr>
        </p:nvSpPr>
        <p:spPr>
          <a:xfrm>
            <a:off x="660946" y="2336873"/>
            <a:ext cx="3070034"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680322" y="3022673"/>
            <a:ext cx="3049702"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3956025" y="233687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3945470" y="3022673"/>
            <a:ext cx="306324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224156" y="2336873"/>
            <a:ext cx="307002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224156" y="3022673"/>
            <a:ext cx="3070025"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D4B24536-994D-4021-A283-9F449C0DB509}" type="datetimeFigureOut">
              <a:rPr lang="en-US" dirty="0"/>
              <a:t>9/30/2024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Title 1"/>
          <p:cNvSpPr>
            <a:spLocks noGrp="1"/>
          </p:cNvSpPr>
          <p:nvPr>
            <p:ph type="title"/>
          </p:nvPr>
        </p:nvSpPr>
        <p:spPr>
          <a:xfrm>
            <a:off x="680322" y="753228"/>
            <a:ext cx="9613860" cy="1080938"/>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0318" y="4297503"/>
            <a:ext cx="30497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680318" y="2336873"/>
            <a:ext cx="30497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0318" y="4873765"/>
            <a:ext cx="3049705"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3945471" y="429750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3945470" y="2336873"/>
            <a:ext cx="3063240"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3944117" y="4873764"/>
            <a:ext cx="3067297"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230678" y="4297503"/>
            <a:ext cx="30635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7230677" y="2336873"/>
            <a:ext cx="30635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230553" y="4873762"/>
            <a:ext cx="3067563"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3CBBBB78-C96F-47B7-AB17-D852CA960AC9}" type="datetimeFigureOut">
              <a:rPr lang="en-US" dirty="0"/>
              <a:t>9/30/2024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9" name="Rectangle 8"/>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lvl1pPr algn="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FA3F48C-C7C6-4055-9F49-3777875E72AE}" type="datetimeFigureOut">
              <a:rPr lang="en-US" dirty="0"/>
              <a:t>9/30/2024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bwMode="ltGray">
          <a:xfrm rot="5400000">
            <a:off x="8116207" y="1869395"/>
            <a:ext cx="5106988"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rot="5400000">
            <a:off x="9868202" y="5372403"/>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10129231" y="609597"/>
            <a:ext cx="1073802" cy="435376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0322" y="609597"/>
            <a:ext cx="8870004" cy="532658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6807126" y="5936187"/>
            <a:ext cx="2743200" cy="365125"/>
          </a:xfrm>
        </p:spPr>
        <p:txBody>
          <a:bodyPr/>
          <a:lstStyle/>
          <a:p>
            <a:fld id="{6178E61D-D431-422C-9764-11DAFE33AB63}" type="datetimeFigureOut">
              <a:rPr lang="en-US" dirty="0"/>
              <a:t>9/30/2024</a:t>
            </a:fld>
            <a:endParaRPr lang="en-US" dirty="0"/>
          </a:p>
        </p:txBody>
      </p:sp>
      <p:sp>
        <p:nvSpPr>
          <p:cNvPr id="5" name="Footer Placeholder 4"/>
          <p:cNvSpPr>
            <a:spLocks noGrp="1"/>
          </p:cNvSpPr>
          <p:nvPr>
            <p:ph type="ftr" sz="quarter" idx="11"/>
          </p:nvPr>
        </p:nvSpPr>
        <p:spPr>
          <a:xfrm>
            <a:off x="680321" y="5936188"/>
            <a:ext cx="6126805" cy="365125"/>
          </a:xfrm>
        </p:spPr>
        <p:txBody>
          <a:bodyPr/>
          <a:lstStyle/>
          <a:p>
            <a:endParaRPr lang="en-US" dirty="0"/>
          </a:p>
        </p:txBody>
      </p:sp>
      <p:sp>
        <p:nvSpPr>
          <p:cNvPr id="6" name="Slide Number Placeholder 5"/>
          <p:cNvSpPr>
            <a:spLocks noGrp="1"/>
          </p:cNvSpPr>
          <p:nvPr>
            <p:ph type="sldNum" sz="quarter" idx="12"/>
          </p:nvPr>
        </p:nvSpPr>
        <p:spPr>
          <a:xfrm>
            <a:off x="10097550" y="5398633"/>
            <a:ext cx="1154151" cy="1090789"/>
          </a:xfrm>
        </p:spPr>
        <p:txBody>
          <a:bodyPr anchor="t"/>
          <a:lstStyle>
            <a:lvl1pPr algn="ctr">
              <a:defRPr/>
            </a:lvl1pPr>
          </a:lstStyle>
          <a:p>
            <a:fld id="{6D22F896-40B5-4ADD-8801-0D06FADFA09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6" descr="hashOverlay-FullResolve.png"/>
          <p:cNvPicPr>
            <a:picLocks noChangeAspect="1"/>
          </p:cNvPicPr>
          <p:nvPr/>
        </p:nvPicPr>
        <p:blipFill>
          <a:blip r:embed="rId19">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80321" y="753228"/>
            <a:ext cx="9613861" cy="108093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0321" y="2336873"/>
            <a:ext cx="9613861" cy="359931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0981" y="5936187"/>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9D6E9DEC-419B-4CC5-A080-3B06BD5A8291}" type="datetimeFigureOut">
              <a:rPr lang="en-US" dirty="0"/>
              <a:t>9/30/2024</a:t>
            </a:fld>
            <a:endParaRPr lang="en-US" dirty="0"/>
          </a:p>
        </p:txBody>
      </p:sp>
      <p:sp>
        <p:nvSpPr>
          <p:cNvPr id="5" name="Footer Placeholder 4"/>
          <p:cNvSpPr>
            <a:spLocks noGrp="1"/>
          </p:cNvSpPr>
          <p:nvPr>
            <p:ph type="ftr" sz="quarter" idx="3"/>
          </p:nvPr>
        </p:nvSpPr>
        <p:spPr>
          <a:xfrm>
            <a:off x="680321" y="5936188"/>
            <a:ext cx="687066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729455" y="753227"/>
            <a:ext cx="1154151" cy="1090789"/>
          </a:xfrm>
          <a:prstGeom prst="rect">
            <a:avLst/>
          </a:prstGeom>
        </p:spPr>
        <p:txBody>
          <a:bodyPr vert="horz" lIns="91440" tIns="45720" rIns="91440" bIns="45720" rtlCol="0" anchor="ctr"/>
          <a:lstStyle>
            <a:lvl1pPr algn="l">
              <a:defRPr sz="360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hf sldNum="0" hdr="0" ftr="0" dt="0"/>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image" Target="../media/image13.jpeg"/><Relationship Id="rId5" Type="http://schemas.openxmlformats.org/officeDocument/2006/relationships/image" Target="../media/image12.png"/><Relationship Id="rId4" Type="http://schemas.openxmlformats.org/officeDocument/2006/relationships/image" Target="../media/image11.png"/><Relationship Id="rId9" Type="http://schemas.openxmlformats.org/officeDocument/2006/relationships/image" Target="../media/image16.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B0D955-CDD4-4DBE-A056-4F447DF680DA}"/>
              </a:ext>
            </a:extLst>
          </p:cNvPr>
          <p:cNvSpPr>
            <a:spLocks noGrp="1"/>
          </p:cNvSpPr>
          <p:nvPr>
            <p:ph type="ctrTitle"/>
          </p:nvPr>
        </p:nvSpPr>
        <p:spPr/>
        <p:txBody>
          <a:bodyPr/>
          <a:lstStyle/>
          <a:p>
            <a:r>
              <a:rPr lang="en-GB" dirty="0"/>
              <a:t>BHM Writing Competition</a:t>
            </a:r>
          </a:p>
        </p:txBody>
      </p:sp>
      <p:pic>
        <p:nvPicPr>
          <p:cNvPr id="4" name="Picture 3">
            <a:extLst>
              <a:ext uri="{FF2B5EF4-FFF2-40B4-BE49-F238E27FC236}">
                <a16:creationId xmlns:a16="http://schemas.microsoft.com/office/drawing/2014/main" id="{7C416927-1EBA-457F-B035-312BF252CF12}"/>
              </a:ext>
            </a:extLst>
          </p:cNvPr>
          <p:cNvPicPr>
            <a:picLocks noChangeAspect="1"/>
          </p:cNvPicPr>
          <p:nvPr/>
        </p:nvPicPr>
        <p:blipFill>
          <a:blip r:embed="rId2"/>
          <a:stretch>
            <a:fillRect/>
          </a:stretch>
        </p:blipFill>
        <p:spPr>
          <a:xfrm>
            <a:off x="0" y="0"/>
            <a:ext cx="3000652" cy="1687867"/>
          </a:xfrm>
          <a:prstGeom prst="rect">
            <a:avLst/>
          </a:prstGeom>
        </p:spPr>
      </p:pic>
      <p:pic>
        <p:nvPicPr>
          <p:cNvPr id="5" name="Picture 4">
            <a:extLst>
              <a:ext uri="{FF2B5EF4-FFF2-40B4-BE49-F238E27FC236}">
                <a16:creationId xmlns:a16="http://schemas.microsoft.com/office/drawing/2014/main" id="{7ABD04EE-4361-4F04-8E08-5DA31FC97D64}"/>
              </a:ext>
            </a:extLst>
          </p:cNvPr>
          <p:cNvPicPr>
            <a:picLocks noChangeAspect="1"/>
          </p:cNvPicPr>
          <p:nvPr/>
        </p:nvPicPr>
        <p:blipFill>
          <a:blip r:embed="rId3"/>
          <a:stretch>
            <a:fillRect/>
          </a:stretch>
        </p:blipFill>
        <p:spPr>
          <a:xfrm>
            <a:off x="9491412" y="-1"/>
            <a:ext cx="2700588" cy="1687867"/>
          </a:xfrm>
          <a:prstGeom prst="rect">
            <a:avLst/>
          </a:prstGeom>
        </p:spPr>
      </p:pic>
      <p:pic>
        <p:nvPicPr>
          <p:cNvPr id="1028" name="Picture 4" descr="Vacancies - Transform Trust">
            <a:extLst>
              <a:ext uri="{FF2B5EF4-FFF2-40B4-BE49-F238E27FC236}">
                <a16:creationId xmlns:a16="http://schemas.microsoft.com/office/drawing/2014/main" id="{4F0E04C9-9495-4F5F-BAB4-16611E3F132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5753463"/>
            <a:ext cx="3000652" cy="110453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F00FF430-33B6-495B-9372-5EC0439FF479}"/>
              </a:ext>
            </a:extLst>
          </p:cNvPr>
          <p:cNvPicPr>
            <a:picLocks noChangeAspect="1"/>
          </p:cNvPicPr>
          <p:nvPr/>
        </p:nvPicPr>
        <p:blipFill>
          <a:blip r:embed="rId5"/>
          <a:stretch>
            <a:fillRect/>
          </a:stretch>
        </p:blipFill>
        <p:spPr>
          <a:xfrm>
            <a:off x="11087463" y="5753463"/>
            <a:ext cx="1104537" cy="1104537"/>
          </a:xfrm>
          <a:prstGeom prst="rect">
            <a:avLst/>
          </a:prstGeom>
        </p:spPr>
      </p:pic>
    </p:spTree>
    <p:extLst>
      <p:ext uri="{BB962C8B-B14F-4D97-AF65-F5344CB8AC3E}">
        <p14:creationId xmlns:p14="http://schemas.microsoft.com/office/powerpoint/2010/main" val="18557394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A3B895-422E-43DC-AFDB-9E7EFC99C082}"/>
              </a:ext>
            </a:extLst>
          </p:cNvPr>
          <p:cNvSpPr>
            <a:spLocks noGrp="1"/>
          </p:cNvSpPr>
          <p:nvPr>
            <p:ph type="title"/>
          </p:nvPr>
        </p:nvSpPr>
        <p:spPr/>
        <p:txBody>
          <a:bodyPr/>
          <a:lstStyle/>
          <a:p>
            <a:r>
              <a:rPr lang="en-GB" dirty="0"/>
              <a:t>Black History Month</a:t>
            </a:r>
          </a:p>
        </p:txBody>
      </p:sp>
      <p:sp>
        <p:nvSpPr>
          <p:cNvPr id="3" name="Content Placeholder 2">
            <a:extLst>
              <a:ext uri="{FF2B5EF4-FFF2-40B4-BE49-F238E27FC236}">
                <a16:creationId xmlns:a16="http://schemas.microsoft.com/office/drawing/2014/main" id="{FAE28885-1C98-43D1-8AB0-4575A4E42768}"/>
              </a:ext>
            </a:extLst>
          </p:cNvPr>
          <p:cNvSpPr>
            <a:spLocks noGrp="1"/>
          </p:cNvSpPr>
          <p:nvPr>
            <p:ph idx="1"/>
          </p:nvPr>
        </p:nvSpPr>
        <p:spPr/>
        <p:txBody>
          <a:bodyPr>
            <a:normAutofit lnSpcReduction="10000"/>
          </a:bodyPr>
          <a:lstStyle/>
          <a:p>
            <a:pPr marL="0" indent="0">
              <a:buNone/>
            </a:pPr>
            <a:r>
              <a:rPr lang="en-GB" dirty="0"/>
              <a:t>Black History Month is an annually observed commemorative month originating in the United States, where it is also known as African-American History Month.</a:t>
            </a:r>
          </a:p>
          <a:p>
            <a:pPr marL="0" indent="0">
              <a:buNone/>
            </a:pPr>
            <a:r>
              <a:rPr lang="en-GB" dirty="0"/>
              <a:t>It is celebrated in February in the USA and Canada, where it has received official recognition from governments, but more recently has also been celebrated in the United Kingdom where it is observed in October.</a:t>
            </a:r>
          </a:p>
          <a:p>
            <a:pPr marL="0" indent="0">
              <a:buNone/>
            </a:pPr>
            <a:r>
              <a:rPr lang="en-GB" dirty="0"/>
              <a:t>This year’s theme is ‘reclaiming narratives’, which aims to acknowledge the actions of black people, who might otherwise have been forgotten.</a:t>
            </a:r>
          </a:p>
          <a:p>
            <a:pPr marL="0" indent="0">
              <a:buNone/>
            </a:pPr>
            <a:endParaRPr lang="en-GB" dirty="0"/>
          </a:p>
        </p:txBody>
      </p:sp>
    </p:spTree>
    <p:extLst>
      <p:ext uri="{BB962C8B-B14F-4D97-AF65-F5344CB8AC3E}">
        <p14:creationId xmlns:p14="http://schemas.microsoft.com/office/powerpoint/2010/main" val="39871732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9FEFBE-4714-4C49-8410-211574F2C3FB}"/>
              </a:ext>
            </a:extLst>
          </p:cNvPr>
          <p:cNvSpPr>
            <a:spLocks noGrp="1"/>
          </p:cNvSpPr>
          <p:nvPr>
            <p:ph type="title"/>
          </p:nvPr>
        </p:nvSpPr>
        <p:spPr/>
        <p:txBody>
          <a:bodyPr/>
          <a:lstStyle/>
          <a:p>
            <a:r>
              <a:rPr lang="en-GB" dirty="0"/>
              <a:t>This month…</a:t>
            </a:r>
          </a:p>
        </p:txBody>
      </p:sp>
      <p:sp>
        <p:nvSpPr>
          <p:cNvPr id="3" name="Content Placeholder 2">
            <a:extLst>
              <a:ext uri="{FF2B5EF4-FFF2-40B4-BE49-F238E27FC236}">
                <a16:creationId xmlns:a16="http://schemas.microsoft.com/office/drawing/2014/main" id="{C7FB8515-96E1-4B67-B4E4-52AFC9DB8C2E}"/>
              </a:ext>
            </a:extLst>
          </p:cNvPr>
          <p:cNvSpPr>
            <a:spLocks noGrp="1"/>
          </p:cNvSpPr>
          <p:nvPr>
            <p:ph idx="1"/>
          </p:nvPr>
        </p:nvSpPr>
        <p:spPr/>
        <p:txBody>
          <a:bodyPr/>
          <a:lstStyle/>
          <a:p>
            <a:pPr marL="0" indent="0">
              <a:buNone/>
            </a:pPr>
            <a:r>
              <a:rPr lang="en-GB" dirty="0"/>
              <a:t>During the first 2 weeks of October, Black History month, you will be hearing from 10 black, local leaders, who will be sharing their inspirational stories via videos.</a:t>
            </a:r>
          </a:p>
          <a:p>
            <a:pPr marL="0" indent="0">
              <a:buNone/>
            </a:pPr>
            <a:endParaRPr lang="en-GB" dirty="0"/>
          </a:p>
          <a:p>
            <a:pPr marL="0" indent="0">
              <a:buNone/>
            </a:pPr>
            <a:r>
              <a:rPr lang="en-GB" dirty="0"/>
              <a:t>They will tell their stories and talk about what has inspired them. You teachers will be showing you these in class.</a:t>
            </a:r>
            <a:endParaRPr lang="en-GB" b="1" dirty="0"/>
          </a:p>
        </p:txBody>
      </p:sp>
    </p:spTree>
    <p:extLst>
      <p:ext uri="{BB962C8B-B14F-4D97-AF65-F5344CB8AC3E}">
        <p14:creationId xmlns:p14="http://schemas.microsoft.com/office/powerpoint/2010/main" val="32410098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6021C7-9A40-494C-89B6-C8D54F3E63C3}"/>
              </a:ext>
            </a:extLst>
          </p:cNvPr>
          <p:cNvSpPr>
            <a:spLocks noGrp="1"/>
          </p:cNvSpPr>
          <p:nvPr>
            <p:ph type="title"/>
          </p:nvPr>
        </p:nvSpPr>
        <p:spPr/>
        <p:txBody>
          <a:bodyPr/>
          <a:lstStyle/>
          <a:p>
            <a:r>
              <a:rPr lang="en-GB" dirty="0"/>
              <a:t>Writing competition</a:t>
            </a:r>
          </a:p>
        </p:txBody>
      </p:sp>
      <p:sp>
        <p:nvSpPr>
          <p:cNvPr id="3" name="Content Placeholder 2">
            <a:extLst>
              <a:ext uri="{FF2B5EF4-FFF2-40B4-BE49-F238E27FC236}">
                <a16:creationId xmlns:a16="http://schemas.microsoft.com/office/drawing/2014/main" id="{EBC23F20-8267-4622-A12A-1041C17D4DAC}"/>
              </a:ext>
            </a:extLst>
          </p:cNvPr>
          <p:cNvSpPr>
            <a:spLocks noGrp="1"/>
          </p:cNvSpPr>
          <p:nvPr>
            <p:ph idx="1"/>
          </p:nvPr>
        </p:nvSpPr>
        <p:spPr/>
        <p:txBody>
          <a:bodyPr/>
          <a:lstStyle/>
          <a:p>
            <a:pPr marL="0" indent="0">
              <a:buNone/>
            </a:pPr>
            <a:r>
              <a:rPr lang="en-GB" dirty="0"/>
              <a:t>We will all be joining in by doing a piece of writing about an inspirational black person.</a:t>
            </a:r>
          </a:p>
          <a:p>
            <a:pPr marL="0" indent="0">
              <a:buNone/>
            </a:pPr>
            <a:endParaRPr lang="en-GB" dirty="0"/>
          </a:p>
          <a:p>
            <a:pPr marL="0" indent="0">
              <a:buNone/>
            </a:pPr>
            <a:r>
              <a:rPr lang="en-GB" dirty="0"/>
              <a:t>You will find out who your class is focussing on from your teacher!</a:t>
            </a:r>
          </a:p>
          <a:p>
            <a:pPr marL="0" indent="0">
              <a:buNone/>
            </a:pPr>
            <a:endParaRPr lang="en-GB" dirty="0"/>
          </a:p>
          <a:p>
            <a:pPr marL="0" indent="0">
              <a:buNone/>
            </a:pPr>
            <a:r>
              <a:rPr lang="en-GB" dirty="0"/>
              <a:t>You will be doing this in your English lessons in the final week of term.</a:t>
            </a:r>
          </a:p>
          <a:p>
            <a:pPr marL="0" indent="0">
              <a:buNone/>
            </a:pPr>
            <a:endParaRPr lang="en-GB" dirty="0"/>
          </a:p>
        </p:txBody>
      </p:sp>
      <p:pic>
        <p:nvPicPr>
          <p:cNvPr id="4" name="Picture 3">
            <a:extLst>
              <a:ext uri="{FF2B5EF4-FFF2-40B4-BE49-F238E27FC236}">
                <a16:creationId xmlns:a16="http://schemas.microsoft.com/office/drawing/2014/main" id="{849E8DA6-808E-4B62-B3CD-B7041B621554}"/>
              </a:ext>
            </a:extLst>
          </p:cNvPr>
          <p:cNvPicPr>
            <a:picLocks noChangeAspect="1"/>
          </p:cNvPicPr>
          <p:nvPr/>
        </p:nvPicPr>
        <p:blipFill rotWithShape="1">
          <a:blip r:embed="rId2"/>
          <a:srcRect l="6414" t="10983" r="14030" b="10983"/>
          <a:stretch/>
        </p:blipFill>
        <p:spPr>
          <a:xfrm>
            <a:off x="6096000" y="441209"/>
            <a:ext cx="2698277" cy="1704976"/>
          </a:xfrm>
          <a:prstGeom prst="rect">
            <a:avLst/>
          </a:prstGeom>
        </p:spPr>
      </p:pic>
    </p:spTree>
    <p:extLst>
      <p:ext uri="{BB962C8B-B14F-4D97-AF65-F5344CB8AC3E}">
        <p14:creationId xmlns:p14="http://schemas.microsoft.com/office/powerpoint/2010/main" val="41544755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5ABF1A-1AAA-4ABA-A637-07E48785B3F1}"/>
              </a:ext>
            </a:extLst>
          </p:cNvPr>
          <p:cNvSpPr>
            <a:spLocks noGrp="1"/>
          </p:cNvSpPr>
          <p:nvPr>
            <p:ph type="title"/>
          </p:nvPr>
        </p:nvSpPr>
        <p:spPr/>
        <p:txBody>
          <a:bodyPr/>
          <a:lstStyle/>
          <a:p>
            <a:r>
              <a:rPr lang="en-GB" dirty="0"/>
              <a:t>Your writing could be…</a:t>
            </a:r>
          </a:p>
        </p:txBody>
      </p:sp>
      <p:sp>
        <p:nvSpPr>
          <p:cNvPr id="3" name="Content Placeholder 2">
            <a:extLst>
              <a:ext uri="{FF2B5EF4-FFF2-40B4-BE49-F238E27FC236}">
                <a16:creationId xmlns:a16="http://schemas.microsoft.com/office/drawing/2014/main" id="{DF7C08BD-239E-4052-9D28-69AC121C2325}"/>
              </a:ext>
            </a:extLst>
          </p:cNvPr>
          <p:cNvSpPr>
            <a:spLocks noGrp="1"/>
          </p:cNvSpPr>
          <p:nvPr>
            <p:ph idx="1"/>
          </p:nvPr>
        </p:nvSpPr>
        <p:spPr/>
        <p:txBody>
          <a:bodyPr/>
          <a:lstStyle/>
          <a:p>
            <a:pPr marL="0" indent="0">
              <a:buNone/>
            </a:pPr>
            <a:r>
              <a:rPr lang="en-GB" dirty="0"/>
              <a:t>A biography, a fact file, a story, a poster, a short video or even an interview.</a:t>
            </a:r>
          </a:p>
          <a:p>
            <a:pPr marL="0" indent="0">
              <a:buNone/>
            </a:pPr>
            <a:endParaRPr lang="en-GB" dirty="0"/>
          </a:p>
          <a:p>
            <a:pPr marL="0" indent="0">
              <a:buNone/>
            </a:pPr>
            <a:r>
              <a:rPr lang="en-GB" dirty="0"/>
              <a:t>What is inspiring about this person? What would you want others to know about them? You could include some key dates from their life and a photo.</a:t>
            </a:r>
          </a:p>
          <a:p>
            <a:pPr marL="0" indent="0">
              <a:buNone/>
            </a:pPr>
            <a:endParaRPr lang="en-GB" dirty="0"/>
          </a:p>
          <a:p>
            <a:pPr marL="0" indent="0">
              <a:buNone/>
            </a:pPr>
            <a:r>
              <a:rPr lang="en-GB" dirty="0"/>
              <a:t>It can be hand-written or done on a device. </a:t>
            </a:r>
          </a:p>
        </p:txBody>
      </p:sp>
    </p:spTree>
    <p:extLst>
      <p:ext uri="{BB962C8B-B14F-4D97-AF65-F5344CB8AC3E}">
        <p14:creationId xmlns:p14="http://schemas.microsoft.com/office/powerpoint/2010/main" val="30526160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3C70E9E-E919-452D-A540-D01F548A6336}"/>
              </a:ext>
            </a:extLst>
          </p:cNvPr>
          <p:cNvPicPr>
            <a:picLocks noChangeAspect="1"/>
          </p:cNvPicPr>
          <p:nvPr/>
        </p:nvPicPr>
        <p:blipFill>
          <a:blip r:embed="rId2"/>
          <a:stretch>
            <a:fillRect/>
          </a:stretch>
        </p:blipFill>
        <p:spPr>
          <a:xfrm>
            <a:off x="361835" y="2286172"/>
            <a:ext cx="2427503" cy="1365836"/>
          </a:xfrm>
          <a:prstGeom prst="rect">
            <a:avLst/>
          </a:prstGeom>
        </p:spPr>
      </p:pic>
      <p:sp>
        <p:nvSpPr>
          <p:cNvPr id="5" name="TextBox 4">
            <a:extLst>
              <a:ext uri="{FF2B5EF4-FFF2-40B4-BE49-F238E27FC236}">
                <a16:creationId xmlns:a16="http://schemas.microsoft.com/office/drawing/2014/main" id="{E4F3A78B-AF25-4958-A67C-C4B4A193AFA4}"/>
              </a:ext>
            </a:extLst>
          </p:cNvPr>
          <p:cNvSpPr txBox="1"/>
          <p:nvPr/>
        </p:nvSpPr>
        <p:spPr>
          <a:xfrm>
            <a:off x="361835" y="3652008"/>
            <a:ext cx="2427503" cy="307777"/>
          </a:xfrm>
          <a:prstGeom prst="rect">
            <a:avLst/>
          </a:prstGeom>
          <a:noFill/>
        </p:spPr>
        <p:txBody>
          <a:bodyPr wrap="square" rtlCol="0">
            <a:spAutoFit/>
          </a:bodyPr>
          <a:lstStyle/>
          <a:p>
            <a:pPr algn="ctr"/>
            <a:r>
              <a:rPr lang="en-GB" sz="1400" dirty="0"/>
              <a:t>Bishop Rose Hudson-Wilkin</a:t>
            </a:r>
          </a:p>
        </p:txBody>
      </p:sp>
      <p:pic>
        <p:nvPicPr>
          <p:cNvPr id="8" name="Picture 7">
            <a:extLst>
              <a:ext uri="{FF2B5EF4-FFF2-40B4-BE49-F238E27FC236}">
                <a16:creationId xmlns:a16="http://schemas.microsoft.com/office/drawing/2014/main" id="{D3C46504-02BB-4F22-8B64-10A51966A4F8}"/>
              </a:ext>
            </a:extLst>
          </p:cNvPr>
          <p:cNvPicPr>
            <a:picLocks noChangeAspect="1"/>
          </p:cNvPicPr>
          <p:nvPr/>
        </p:nvPicPr>
        <p:blipFill rotWithShape="1">
          <a:blip r:embed="rId3"/>
          <a:srcRect l="10556" r="31323"/>
          <a:stretch/>
        </p:blipFill>
        <p:spPr>
          <a:xfrm>
            <a:off x="3065052" y="2073018"/>
            <a:ext cx="1992545" cy="1928905"/>
          </a:xfrm>
          <a:prstGeom prst="rect">
            <a:avLst/>
          </a:prstGeom>
        </p:spPr>
      </p:pic>
      <p:sp>
        <p:nvSpPr>
          <p:cNvPr id="10" name="TextBox 9">
            <a:extLst>
              <a:ext uri="{FF2B5EF4-FFF2-40B4-BE49-F238E27FC236}">
                <a16:creationId xmlns:a16="http://schemas.microsoft.com/office/drawing/2014/main" id="{0FCE92AD-99AA-4AE7-8D99-D7E9995B717B}"/>
              </a:ext>
            </a:extLst>
          </p:cNvPr>
          <p:cNvSpPr txBox="1"/>
          <p:nvPr/>
        </p:nvSpPr>
        <p:spPr>
          <a:xfrm>
            <a:off x="2847572" y="4001923"/>
            <a:ext cx="2427503" cy="307777"/>
          </a:xfrm>
          <a:prstGeom prst="rect">
            <a:avLst/>
          </a:prstGeom>
          <a:noFill/>
        </p:spPr>
        <p:txBody>
          <a:bodyPr wrap="square" rtlCol="0">
            <a:spAutoFit/>
          </a:bodyPr>
          <a:lstStyle/>
          <a:p>
            <a:pPr algn="ctr"/>
            <a:r>
              <a:rPr lang="en-GB" sz="1400" dirty="0"/>
              <a:t>Malorie Blackman</a:t>
            </a:r>
          </a:p>
        </p:txBody>
      </p:sp>
      <p:pic>
        <p:nvPicPr>
          <p:cNvPr id="11" name="Picture 10">
            <a:extLst>
              <a:ext uri="{FF2B5EF4-FFF2-40B4-BE49-F238E27FC236}">
                <a16:creationId xmlns:a16="http://schemas.microsoft.com/office/drawing/2014/main" id="{EA5B97FF-CFFB-462A-97B1-8E9F93CDEC8B}"/>
              </a:ext>
            </a:extLst>
          </p:cNvPr>
          <p:cNvPicPr>
            <a:picLocks noChangeAspect="1"/>
          </p:cNvPicPr>
          <p:nvPr/>
        </p:nvPicPr>
        <p:blipFill>
          <a:blip r:embed="rId4"/>
          <a:stretch>
            <a:fillRect/>
          </a:stretch>
        </p:blipFill>
        <p:spPr>
          <a:xfrm>
            <a:off x="7484100" y="2030880"/>
            <a:ext cx="2716568" cy="1811045"/>
          </a:xfrm>
          <a:prstGeom prst="rect">
            <a:avLst/>
          </a:prstGeom>
        </p:spPr>
      </p:pic>
      <p:sp>
        <p:nvSpPr>
          <p:cNvPr id="12" name="TextBox 11">
            <a:extLst>
              <a:ext uri="{FF2B5EF4-FFF2-40B4-BE49-F238E27FC236}">
                <a16:creationId xmlns:a16="http://schemas.microsoft.com/office/drawing/2014/main" id="{6BF59425-CDD8-4FA5-AE0B-26BCF171C61D}"/>
              </a:ext>
            </a:extLst>
          </p:cNvPr>
          <p:cNvSpPr txBox="1"/>
          <p:nvPr/>
        </p:nvSpPr>
        <p:spPr>
          <a:xfrm>
            <a:off x="7628632" y="3848035"/>
            <a:ext cx="2427503" cy="307777"/>
          </a:xfrm>
          <a:prstGeom prst="rect">
            <a:avLst/>
          </a:prstGeom>
          <a:noFill/>
        </p:spPr>
        <p:txBody>
          <a:bodyPr wrap="square" rtlCol="0">
            <a:spAutoFit/>
          </a:bodyPr>
          <a:lstStyle/>
          <a:p>
            <a:pPr algn="ctr"/>
            <a:r>
              <a:rPr lang="en-GB" sz="1400" dirty="0"/>
              <a:t>Lewis Hamilton</a:t>
            </a:r>
          </a:p>
        </p:txBody>
      </p:sp>
      <p:pic>
        <p:nvPicPr>
          <p:cNvPr id="13" name="Picture 12">
            <a:extLst>
              <a:ext uri="{FF2B5EF4-FFF2-40B4-BE49-F238E27FC236}">
                <a16:creationId xmlns:a16="http://schemas.microsoft.com/office/drawing/2014/main" id="{FB5DA458-77ED-4978-9118-F5DAB165D1C9}"/>
              </a:ext>
            </a:extLst>
          </p:cNvPr>
          <p:cNvPicPr>
            <a:picLocks noChangeAspect="1"/>
          </p:cNvPicPr>
          <p:nvPr/>
        </p:nvPicPr>
        <p:blipFill>
          <a:blip r:embed="rId5"/>
          <a:stretch>
            <a:fillRect/>
          </a:stretch>
        </p:blipFill>
        <p:spPr>
          <a:xfrm>
            <a:off x="364632" y="4370863"/>
            <a:ext cx="2424706" cy="1538143"/>
          </a:xfrm>
          <a:prstGeom prst="rect">
            <a:avLst/>
          </a:prstGeom>
        </p:spPr>
      </p:pic>
      <p:sp>
        <p:nvSpPr>
          <p:cNvPr id="14" name="TextBox 13">
            <a:extLst>
              <a:ext uri="{FF2B5EF4-FFF2-40B4-BE49-F238E27FC236}">
                <a16:creationId xmlns:a16="http://schemas.microsoft.com/office/drawing/2014/main" id="{FE026E73-8645-43F1-8F81-F5EF4C273701}"/>
              </a:ext>
            </a:extLst>
          </p:cNvPr>
          <p:cNvSpPr txBox="1"/>
          <p:nvPr/>
        </p:nvSpPr>
        <p:spPr>
          <a:xfrm>
            <a:off x="361834" y="5909006"/>
            <a:ext cx="2427503" cy="307777"/>
          </a:xfrm>
          <a:prstGeom prst="rect">
            <a:avLst/>
          </a:prstGeom>
          <a:noFill/>
        </p:spPr>
        <p:txBody>
          <a:bodyPr wrap="square" rtlCol="0">
            <a:spAutoFit/>
          </a:bodyPr>
          <a:lstStyle/>
          <a:p>
            <a:pPr algn="ctr"/>
            <a:r>
              <a:rPr lang="en-GB" sz="1400" dirty="0" err="1"/>
              <a:t>Santan</a:t>
            </a:r>
            <a:r>
              <a:rPr lang="en-GB" sz="1400" dirty="0"/>
              <a:t> Dave</a:t>
            </a:r>
          </a:p>
        </p:txBody>
      </p:sp>
      <p:pic>
        <p:nvPicPr>
          <p:cNvPr id="2050" name="Picture 2" descr="New England U21 captain Morgan Gibbs-White loving spotlight after big-money  move | The Independent">
            <a:extLst>
              <a:ext uri="{FF2B5EF4-FFF2-40B4-BE49-F238E27FC236}">
                <a16:creationId xmlns:a16="http://schemas.microsoft.com/office/drawing/2014/main" id="{31A1009E-0F67-49CB-B9F8-0393C12C5C1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245383" y="2353826"/>
            <a:ext cx="2050930" cy="1367287"/>
          </a:xfrm>
          <a:prstGeom prst="rect">
            <a:avLst/>
          </a:prstGeom>
          <a:noFill/>
          <a:extLst>
            <a:ext uri="{909E8E84-426E-40DD-AFC4-6F175D3DCCD1}">
              <a14:hiddenFill xmlns:a14="http://schemas.microsoft.com/office/drawing/2010/main">
                <a:solidFill>
                  <a:srgbClr val="FFFFFF"/>
                </a:solidFill>
              </a14:hiddenFill>
            </a:ext>
          </a:extLst>
        </p:spPr>
      </p:pic>
      <p:sp>
        <p:nvSpPr>
          <p:cNvPr id="16" name="TextBox 15">
            <a:extLst>
              <a:ext uri="{FF2B5EF4-FFF2-40B4-BE49-F238E27FC236}">
                <a16:creationId xmlns:a16="http://schemas.microsoft.com/office/drawing/2014/main" id="{FE19B863-57AB-4783-B341-06520906A2CE}"/>
              </a:ext>
            </a:extLst>
          </p:cNvPr>
          <p:cNvSpPr txBox="1"/>
          <p:nvPr/>
        </p:nvSpPr>
        <p:spPr>
          <a:xfrm>
            <a:off x="4984831" y="3721113"/>
            <a:ext cx="2427503" cy="307777"/>
          </a:xfrm>
          <a:prstGeom prst="rect">
            <a:avLst/>
          </a:prstGeom>
          <a:noFill/>
        </p:spPr>
        <p:txBody>
          <a:bodyPr wrap="square" rtlCol="0">
            <a:spAutoFit/>
          </a:bodyPr>
          <a:lstStyle/>
          <a:p>
            <a:pPr algn="ctr"/>
            <a:r>
              <a:rPr lang="en-GB" sz="1400" dirty="0"/>
              <a:t>Morgan Gibbs-White</a:t>
            </a:r>
          </a:p>
        </p:txBody>
      </p:sp>
      <p:pic>
        <p:nvPicPr>
          <p:cNvPr id="15" name="Picture 14">
            <a:extLst>
              <a:ext uri="{FF2B5EF4-FFF2-40B4-BE49-F238E27FC236}">
                <a16:creationId xmlns:a16="http://schemas.microsoft.com/office/drawing/2014/main" id="{051D086A-16E3-4133-A0C8-6D2193E722E0}"/>
              </a:ext>
            </a:extLst>
          </p:cNvPr>
          <p:cNvPicPr>
            <a:picLocks noChangeAspect="1"/>
          </p:cNvPicPr>
          <p:nvPr/>
        </p:nvPicPr>
        <p:blipFill>
          <a:blip r:embed="rId7"/>
          <a:stretch>
            <a:fillRect/>
          </a:stretch>
        </p:blipFill>
        <p:spPr>
          <a:xfrm>
            <a:off x="2970501" y="4497784"/>
            <a:ext cx="2152467" cy="1433044"/>
          </a:xfrm>
          <a:prstGeom prst="rect">
            <a:avLst/>
          </a:prstGeom>
        </p:spPr>
      </p:pic>
      <p:sp>
        <p:nvSpPr>
          <p:cNvPr id="18" name="TextBox 17">
            <a:extLst>
              <a:ext uri="{FF2B5EF4-FFF2-40B4-BE49-F238E27FC236}">
                <a16:creationId xmlns:a16="http://schemas.microsoft.com/office/drawing/2014/main" id="{223FF3CF-6798-44E7-A408-B9A6241B2186}"/>
              </a:ext>
            </a:extLst>
          </p:cNvPr>
          <p:cNvSpPr txBox="1"/>
          <p:nvPr/>
        </p:nvSpPr>
        <p:spPr>
          <a:xfrm>
            <a:off x="2789337" y="5908859"/>
            <a:ext cx="2427503" cy="307777"/>
          </a:xfrm>
          <a:prstGeom prst="rect">
            <a:avLst/>
          </a:prstGeom>
          <a:noFill/>
        </p:spPr>
        <p:txBody>
          <a:bodyPr wrap="square" rtlCol="0">
            <a:spAutoFit/>
          </a:bodyPr>
          <a:lstStyle/>
          <a:p>
            <a:pPr algn="ctr"/>
            <a:r>
              <a:rPr lang="en-GB" sz="1400" dirty="0"/>
              <a:t>Daniel Dubois</a:t>
            </a:r>
          </a:p>
        </p:txBody>
      </p:sp>
      <p:sp>
        <p:nvSpPr>
          <p:cNvPr id="19" name="Title 1">
            <a:extLst>
              <a:ext uri="{FF2B5EF4-FFF2-40B4-BE49-F238E27FC236}">
                <a16:creationId xmlns:a16="http://schemas.microsoft.com/office/drawing/2014/main" id="{21D588B8-ACBA-4D89-9357-46236F6016A2}"/>
              </a:ext>
            </a:extLst>
          </p:cNvPr>
          <p:cNvSpPr>
            <a:spLocks noGrp="1"/>
          </p:cNvSpPr>
          <p:nvPr>
            <p:ph type="title"/>
          </p:nvPr>
        </p:nvSpPr>
        <p:spPr>
          <a:xfrm>
            <a:off x="680321" y="753228"/>
            <a:ext cx="9613861" cy="1080938"/>
          </a:xfrm>
        </p:spPr>
        <p:txBody>
          <a:bodyPr/>
          <a:lstStyle/>
          <a:p>
            <a:r>
              <a:rPr lang="en-GB" dirty="0"/>
              <a:t>Inspirational ideas</a:t>
            </a:r>
          </a:p>
        </p:txBody>
      </p:sp>
      <p:pic>
        <p:nvPicPr>
          <p:cNvPr id="17" name="Picture 16">
            <a:extLst>
              <a:ext uri="{FF2B5EF4-FFF2-40B4-BE49-F238E27FC236}">
                <a16:creationId xmlns:a16="http://schemas.microsoft.com/office/drawing/2014/main" id="{09FC6544-304F-49FB-8121-142C7C93AA5D}"/>
              </a:ext>
            </a:extLst>
          </p:cNvPr>
          <p:cNvPicPr>
            <a:picLocks noChangeAspect="1"/>
          </p:cNvPicPr>
          <p:nvPr/>
        </p:nvPicPr>
        <p:blipFill>
          <a:blip r:embed="rId8"/>
          <a:stretch>
            <a:fillRect/>
          </a:stretch>
        </p:blipFill>
        <p:spPr>
          <a:xfrm>
            <a:off x="5564996" y="4131435"/>
            <a:ext cx="1440946" cy="2165742"/>
          </a:xfrm>
          <a:prstGeom prst="rect">
            <a:avLst/>
          </a:prstGeom>
        </p:spPr>
      </p:pic>
      <p:sp>
        <p:nvSpPr>
          <p:cNvPr id="22" name="TextBox 21">
            <a:extLst>
              <a:ext uri="{FF2B5EF4-FFF2-40B4-BE49-F238E27FC236}">
                <a16:creationId xmlns:a16="http://schemas.microsoft.com/office/drawing/2014/main" id="{2691E42F-8661-409C-80CB-8046CAFE72E3}"/>
              </a:ext>
            </a:extLst>
          </p:cNvPr>
          <p:cNvSpPr txBox="1"/>
          <p:nvPr/>
        </p:nvSpPr>
        <p:spPr>
          <a:xfrm>
            <a:off x="5056597" y="6297177"/>
            <a:ext cx="2427503" cy="307777"/>
          </a:xfrm>
          <a:prstGeom prst="rect">
            <a:avLst/>
          </a:prstGeom>
          <a:noFill/>
        </p:spPr>
        <p:txBody>
          <a:bodyPr wrap="square" rtlCol="0">
            <a:spAutoFit/>
          </a:bodyPr>
          <a:lstStyle/>
          <a:p>
            <a:pPr algn="ctr"/>
            <a:r>
              <a:rPr lang="en-GB" sz="1400" dirty="0"/>
              <a:t>Idris Elba</a:t>
            </a:r>
          </a:p>
        </p:txBody>
      </p:sp>
      <p:pic>
        <p:nvPicPr>
          <p:cNvPr id="21" name="Picture 20">
            <a:extLst>
              <a:ext uri="{FF2B5EF4-FFF2-40B4-BE49-F238E27FC236}">
                <a16:creationId xmlns:a16="http://schemas.microsoft.com/office/drawing/2014/main" id="{5AC10A84-7D08-4389-B93B-A51720BFAB1E}"/>
              </a:ext>
            </a:extLst>
          </p:cNvPr>
          <p:cNvPicPr>
            <a:picLocks noChangeAspect="1"/>
          </p:cNvPicPr>
          <p:nvPr/>
        </p:nvPicPr>
        <p:blipFill>
          <a:blip r:embed="rId9"/>
          <a:stretch>
            <a:fillRect/>
          </a:stretch>
        </p:blipFill>
        <p:spPr>
          <a:xfrm>
            <a:off x="7357476" y="4433211"/>
            <a:ext cx="2973574" cy="1671561"/>
          </a:xfrm>
          <a:prstGeom prst="rect">
            <a:avLst/>
          </a:prstGeom>
        </p:spPr>
      </p:pic>
      <p:sp>
        <p:nvSpPr>
          <p:cNvPr id="24" name="TextBox 23">
            <a:extLst>
              <a:ext uri="{FF2B5EF4-FFF2-40B4-BE49-F238E27FC236}">
                <a16:creationId xmlns:a16="http://schemas.microsoft.com/office/drawing/2014/main" id="{EC31779A-59B8-4303-AA50-304D00C49AA9}"/>
              </a:ext>
            </a:extLst>
          </p:cNvPr>
          <p:cNvSpPr txBox="1"/>
          <p:nvPr/>
        </p:nvSpPr>
        <p:spPr>
          <a:xfrm>
            <a:off x="7628632" y="6104772"/>
            <a:ext cx="2427503" cy="307777"/>
          </a:xfrm>
          <a:prstGeom prst="rect">
            <a:avLst/>
          </a:prstGeom>
          <a:noFill/>
        </p:spPr>
        <p:txBody>
          <a:bodyPr wrap="square" rtlCol="0">
            <a:spAutoFit/>
          </a:bodyPr>
          <a:lstStyle/>
          <a:p>
            <a:pPr algn="ctr"/>
            <a:r>
              <a:rPr lang="en-GB" sz="1400" dirty="0"/>
              <a:t>Olivette </a:t>
            </a:r>
            <a:r>
              <a:rPr lang="en-GB" sz="1400" dirty="0" err="1"/>
              <a:t>Otele</a:t>
            </a:r>
            <a:endParaRPr lang="en-GB" sz="1400" dirty="0"/>
          </a:p>
        </p:txBody>
      </p:sp>
    </p:spTree>
    <p:extLst>
      <p:ext uri="{BB962C8B-B14F-4D97-AF65-F5344CB8AC3E}">
        <p14:creationId xmlns:p14="http://schemas.microsoft.com/office/powerpoint/2010/main" val="41525296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EF52A6-EC77-4291-BC58-ADA6C29E6D29}"/>
              </a:ext>
            </a:extLst>
          </p:cNvPr>
          <p:cNvSpPr>
            <a:spLocks noGrp="1"/>
          </p:cNvSpPr>
          <p:nvPr>
            <p:ph type="title"/>
          </p:nvPr>
        </p:nvSpPr>
        <p:spPr/>
        <p:txBody>
          <a:bodyPr/>
          <a:lstStyle/>
          <a:p>
            <a:r>
              <a:rPr lang="en-GB" dirty="0"/>
              <a:t>Prizes</a:t>
            </a:r>
          </a:p>
        </p:txBody>
      </p:sp>
      <p:sp>
        <p:nvSpPr>
          <p:cNvPr id="3" name="Content Placeholder 2">
            <a:extLst>
              <a:ext uri="{FF2B5EF4-FFF2-40B4-BE49-F238E27FC236}">
                <a16:creationId xmlns:a16="http://schemas.microsoft.com/office/drawing/2014/main" id="{5234D56B-867F-4C43-A4BD-809875BABFDD}"/>
              </a:ext>
            </a:extLst>
          </p:cNvPr>
          <p:cNvSpPr>
            <a:spLocks noGrp="1"/>
          </p:cNvSpPr>
          <p:nvPr>
            <p:ph idx="1"/>
          </p:nvPr>
        </p:nvSpPr>
        <p:spPr/>
        <p:txBody>
          <a:bodyPr/>
          <a:lstStyle/>
          <a:p>
            <a:pPr marL="0" indent="0">
              <a:buNone/>
            </a:pPr>
            <a:r>
              <a:rPr lang="en-GB" dirty="0"/>
              <a:t>There will be a Transform Trust prize for:</a:t>
            </a:r>
          </a:p>
          <a:p>
            <a:r>
              <a:rPr lang="en-GB" dirty="0"/>
              <a:t>EYFS, Key Stage 1, Lower Key Stage 2 (Y3 and Y4) and Upper Key Stage 2 (Year 5 and 6).</a:t>
            </a:r>
          </a:p>
          <a:p>
            <a:endParaRPr lang="en-GB" dirty="0"/>
          </a:p>
          <a:p>
            <a:pPr marL="0" indent="0">
              <a:buNone/>
            </a:pPr>
            <a:r>
              <a:rPr lang="en-GB" dirty="0"/>
              <a:t>Writing curriculum councillors and class teachers will be helping to choose the best pieces in our school for prizes too!</a:t>
            </a:r>
          </a:p>
          <a:p>
            <a:pPr marL="0" indent="0">
              <a:buNone/>
            </a:pPr>
            <a:endParaRPr lang="en-GB" dirty="0"/>
          </a:p>
          <a:p>
            <a:pPr marL="0" indent="0">
              <a:buNone/>
            </a:pPr>
            <a:r>
              <a:rPr lang="en-GB" dirty="0"/>
              <a:t>We can’t wait to see what you produce.</a:t>
            </a:r>
          </a:p>
        </p:txBody>
      </p:sp>
    </p:spTree>
    <p:extLst>
      <p:ext uri="{BB962C8B-B14F-4D97-AF65-F5344CB8AC3E}">
        <p14:creationId xmlns:p14="http://schemas.microsoft.com/office/powerpoint/2010/main" val="1361905433"/>
      </p:ext>
    </p:extLst>
  </p:cSld>
  <p:clrMapOvr>
    <a:masterClrMapping/>
  </p:clrMapOvr>
</p:sld>
</file>

<file path=ppt/theme/theme1.xml><?xml version="1.0" encoding="utf-8"?>
<a:theme xmlns:a="http://schemas.openxmlformats.org/drawingml/2006/main" name="Berlin">
  <a:themeElements>
    <a:clrScheme name="Berlin">
      <a:dk1>
        <a:sysClr val="windowText" lastClr="000000"/>
      </a:dk1>
      <a:lt1>
        <a:sysClr val="window" lastClr="FFFFFF"/>
      </a:lt1>
      <a:dk2>
        <a:srgbClr val="9D360E"/>
      </a:dk2>
      <a:lt2>
        <a:srgbClr val="E7E6E6"/>
      </a:lt2>
      <a:accent1>
        <a:srgbClr val="F09415"/>
      </a:accent1>
      <a:accent2>
        <a:srgbClr val="C1B56B"/>
      </a:accent2>
      <a:accent3>
        <a:srgbClr val="4BAF73"/>
      </a:accent3>
      <a:accent4>
        <a:srgbClr val="5AA6C0"/>
      </a:accent4>
      <a:accent5>
        <a:srgbClr val="D17DF9"/>
      </a:accent5>
      <a:accent6>
        <a:srgbClr val="FA7E5C"/>
      </a:accent6>
      <a:hlink>
        <a:srgbClr val="FFAE3E"/>
      </a:hlink>
      <a:folHlink>
        <a:srgbClr val="FCC77E"/>
      </a:folHlink>
    </a:clrScheme>
    <a:fontScheme name="Berlin">
      <a:majorFont>
        <a:latin typeface="Trebuchet MS" panose="020B0603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rebuchet MS" panose="020B0603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erlin">
      <a:fillStyleLst>
        <a:solidFill>
          <a:schemeClr val="phClr"/>
        </a:solidFill>
        <a:gradFill rotWithShape="1">
          <a:gsLst>
            <a:gs pos="0">
              <a:schemeClr val="phClr">
                <a:tint val="60000"/>
                <a:satMod val="100000"/>
                <a:lumMod val="110000"/>
              </a:schemeClr>
            </a:gs>
            <a:gs pos="100000">
              <a:schemeClr val="phClr">
                <a:tint val="70000"/>
                <a:satMod val="100000"/>
                <a:lumMod val="100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6000"/>
                <a:shade val="100000"/>
                <a:hueMod val="270000"/>
                <a:satMod val="200000"/>
                <a:lumMod val="128000"/>
              </a:schemeClr>
            </a:gs>
            <a:gs pos="50000">
              <a:schemeClr val="phClr">
                <a:shade val="100000"/>
                <a:hueMod val="100000"/>
                <a:satMod val="110000"/>
                <a:lumMod val="130000"/>
              </a:schemeClr>
            </a:gs>
            <a:gs pos="100000">
              <a:schemeClr val="phClr">
                <a:shade val="78000"/>
                <a:hueMod val="44000"/>
                <a:satMod val="200000"/>
                <a:lumMod val="69000"/>
              </a:schemeClr>
            </a:gs>
          </a:gsLst>
          <a:lin ang="2520000" scaled="0"/>
        </a:gradFill>
      </a:bgFillStyleLst>
    </a:fmtScheme>
  </a:themeElements>
  <a:objectDefaults/>
  <a:extraClrSchemeLst/>
  <a:extLst>
    <a:ext uri="{05A4C25C-085E-4340-85A3-A5531E510DB2}">
      <thm15:themeFamily xmlns:thm15="http://schemas.microsoft.com/office/thememl/2012/main" name="Berlin" id="{7B5DBA9E-B069-418E-9360-A61BDD0615A4}" vid="{C0CBE056-4EF4-4D92-969E-947779DA7AAA}"/>
    </a:ext>
  </a:extLst>
</a:theme>
</file>

<file path=docProps/app.xml><?xml version="1.0" encoding="utf-8"?>
<Properties xmlns="http://schemas.openxmlformats.org/officeDocument/2006/extended-properties" xmlns:vt="http://schemas.openxmlformats.org/officeDocument/2006/docPropsVTypes">
  <Template>TM04033917[[fn=Berlin]]</Template>
  <TotalTime>68</TotalTime>
  <Words>365</Words>
  <Application>Microsoft Office PowerPoint</Application>
  <PresentationFormat>Widescreen</PresentationFormat>
  <Paragraphs>37</Paragraphs>
  <Slides>7</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7</vt:i4>
      </vt:variant>
    </vt:vector>
  </HeadingPairs>
  <TitlesOfParts>
    <vt:vector size="10" baseType="lpstr">
      <vt:lpstr>Arial</vt:lpstr>
      <vt:lpstr>Trebuchet MS</vt:lpstr>
      <vt:lpstr>Berlin</vt:lpstr>
      <vt:lpstr>BHM Writing Competition</vt:lpstr>
      <vt:lpstr>Black History Month</vt:lpstr>
      <vt:lpstr>This month…</vt:lpstr>
      <vt:lpstr>Writing competition</vt:lpstr>
      <vt:lpstr>Your writing could be…</vt:lpstr>
      <vt:lpstr>Inspirational ideas</vt:lpstr>
      <vt:lpstr>Prizes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BHM Writing Competition</dc:title>
  <dc:creator>Henry Jolliffe</dc:creator>
  <cp:lastModifiedBy>Henry Jolliffe</cp:lastModifiedBy>
  <cp:revision>9</cp:revision>
  <dcterms:created xsi:type="dcterms:W3CDTF">2024-09-30T10:00:04Z</dcterms:created>
  <dcterms:modified xsi:type="dcterms:W3CDTF">2024-09-30T11:08:50Z</dcterms:modified>
</cp:coreProperties>
</file>