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7" r:id="rId1"/>
  </p:sldMasterIdLst>
  <p:notesMasterIdLst>
    <p:notesMasterId r:id="rId11"/>
  </p:notesMasterIdLst>
  <p:sldIdLst>
    <p:sldId id="267" r:id="rId2"/>
    <p:sldId id="266" r:id="rId3"/>
    <p:sldId id="268" r:id="rId4"/>
    <p:sldId id="256" r:id="rId5"/>
    <p:sldId id="259" r:id="rId6"/>
    <p:sldId id="258" r:id="rId7"/>
    <p:sldId id="260" r:id="rId8"/>
    <p:sldId id="261" r:id="rId9"/>
    <p:sldId id="26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mon Good" initials="SG" lastIdx="0" clrIdx="0">
    <p:extLst>
      <p:ext uri="{19B8F6BF-5375-455C-9EA6-DF929625EA0E}">
        <p15:presenceInfo xmlns:p15="http://schemas.microsoft.com/office/powerpoint/2012/main" userId="S-1-5-21-1594566340-152780849-3608881517-269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8457" autoAdjust="0"/>
  </p:normalViewPr>
  <p:slideViewPr>
    <p:cSldViewPr snapToGrid="0">
      <p:cViewPr varScale="1">
        <p:scale>
          <a:sx n="53" d="100"/>
          <a:sy n="53" d="100"/>
        </p:scale>
        <p:origin x="117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6344C4-B1E8-4278-A638-9AE76364D41A}" type="datetimeFigureOut">
              <a:rPr lang="en-GB" smtClean="0"/>
              <a:t>31/01/2022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E82D3F-8DDD-44DD-8B1C-17380EB3A514}" type="slidenum">
              <a:rPr lang="en-GB" smtClean="0"/>
              <a:t>‹#›</a:t>
            </a:fld>
            <a:endParaRPr lang="en-GB"/>
          </a:p>
        </p:txBody>
      </p:sp>
    </p:spTree>
    <p:extLst>
      <p:ext uri="{BB962C8B-B14F-4D97-AF65-F5344CB8AC3E}">
        <p14:creationId xmlns:p14="http://schemas.microsoft.com/office/powerpoint/2010/main" val="1620786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E82D3F-8DDD-44DD-8B1C-17380EB3A514}" type="slidenum">
              <a:rPr lang="en-GB" smtClean="0"/>
              <a:t>3</a:t>
            </a:fld>
            <a:endParaRPr lang="en-GB"/>
          </a:p>
        </p:txBody>
      </p:sp>
    </p:spTree>
    <p:extLst>
      <p:ext uri="{BB962C8B-B14F-4D97-AF65-F5344CB8AC3E}">
        <p14:creationId xmlns:p14="http://schemas.microsoft.com/office/powerpoint/2010/main" val="421093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E82D3F-8DDD-44DD-8B1C-17380EB3A514}" type="slidenum">
              <a:rPr lang="en-GB" smtClean="0"/>
              <a:t>4</a:t>
            </a:fld>
            <a:endParaRPr lang="en-GB"/>
          </a:p>
        </p:txBody>
      </p:sp>
    </p:spTree>
    <p:extLst>
      <p:ext uri="{BB962C8B-B14F-4D97-AF65-F5344CB8AC3E}">
        <p14:creationId xmlns:p14="http://schemas.microsoft.com/office/powerpoint/2010/main" val="2400145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E82D3F-8DDD-44DD-8B1C-17380EB3A514}" type="slidenum">
              <a:rPr lang="en-GB" smtClean="0"/>
              <a:t>7</a:t>
            </a:fld>
            <a:endParaRPr lang="en-GB"/>
          </a:p>
        </p:txBody>
      </p:sp>
    </p:spTree>
    <p:extLst>
      <p:ext uri="{BB962C8B-B14F-4D97-AF65-F5344CB8AC3E}">
        <p14:creationId xmlns:p14="http://schemas.microsoft.com/office/powerpoint/2010/main" val="1165837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E82D3F-8DDD-44DD-8B1C-17380EB3A514}" type="slidenum">
              <a:rPr lang="en-GB" smtClean="0"/>
              <a:t>8</a:t>
            </a:fld>
            <a:endParaRPr lang="en-GB"/>
          </a:p>
        </p:txBody>
      </p:sp>
    </p:spTree>
    <p:extLst>
      <p:ext uri="{BB962C8B-B14F-4D97-AF65-F5344CB8AC3E}">
        <p14:creationId xmlns:p14="http://schemas.microsoft.com/office/powerpoint/2010/main" val="1129098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4C6D8-3AAC-46DF-B7C3-18BD2077B2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A9AEA62-0D0D-4364-AA01-CBD3F341E2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0E6C75-279A-4ECF-8008-981546C9336D}"/>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5" name="Footer Placeholder 4">
            <a:extLst>
              <a:ext uri="{FF2B5EF4-FFF2-40B4-BE49-F238E27FC236}">
                <a16:creationId xmlns:a16="http://schemas.microsoft.com/office/drawing/2014/main" id="{D1A728A9-2E77-42AF-89E6-748D249A00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2FF3BD-5F28-439F-BCE3-4042DE337FBD}"/>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1188274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D648C-9F55-4823-A3A0-84DCD03A3A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B2AE5F-581E-4582-8D45-EEE8C78231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0020B0-2A7F-4E2F-A4CE-5892B20FF715}"/>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5" name="Footer Placeholder 4">
            <a:extLst>
              <a:ext uri="{FF2B5EF4-FFF2-40B4-BE49-F238E27FC236}">
                <a16:creationId xmlns:a16="http://schemas.microsoft.com/office/drawing/2014/main" id="{0ABC2418-F3F6-4EC5-B114-C0BEC3B4FF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F648EE-4B65-46A8-94B2-896EDEE9C7AA}"/>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476193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4BD83-7F08-4628-978F-76C07A1FE5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C6A548C-DCF5-4BFE-984F-F841D9AA06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9487FAA-0C6B-4ED0-9F4C-E57B42CBF7C9}"/>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5" name="Footer Placeholder 4">
            <a:extLst>
              <a:ext uri="{FF2B5EF4-FFF2-40B4-BE49-F238E27FC236}">
                <a16:creationId xmlns:a16="http://schemas.microsoft.com/office/drawing/2014/main" id="{D16D0717-5E2B-47FE-9B63-13B37D882D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7B5364-8CE8-4ABB-8424-CC5B1926535F}"/>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1338981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01201-D87B-4280-8F86-2E5517C0B7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A94CB0-5FA0-42C8-89CF-2BA8549EA64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BEE532B-4D69-414C-AE05-EB6C9896DBE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908259-9325-44DD-AC75-9F4A8C16BE66}"/>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6" name="Footer Placeholder 5">
            <a:extLst>
              <a:ext uri="{FF2B5EF4-FFF2-40B4-BE49-F238E27FC236}">
                <a16:creationId xmlns:a16="http://schemas.microsoft.com/office/drawing/2014/main" id="{10D4AC40-9248-4522-919B-921A93474F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35EAEC-997C-436A-8214-E1EB9D33A959}"/>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1722416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5C64E-BDCE-4D18-B67B-357E01B68BF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46E6A-F0C5-4BED-B8F1-289A905F5A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65A8E37-45D5-4C7C-91BA-F7D139C0001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4E5DB82-5841-4A52-82B3-10E5B42972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702A91-D69C-4E71-82C9-F3A739EE5B8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897B2A-3D0A-42AD-A50F-DF4B32ADDA0C}"/>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8" name="Footer Placeholder 7">
            <a:extLst>
              <a:ext uri="{FF2B5EF4-FFF2-40B4-BE49-F238E27FC236}">
                <a16:creationId xmlns:a16="http://schemas.microsoft.com/office/drawing/2014/main" id="{A4FDB5EE-3E5A-444F-8DC1-D4B1530E88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4CD626-60CC-4BCF-822A-80F9C0B3CAE8}"/>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63086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2A53B-654D-4707-994D-5E7D7EBE3D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739100-4A9B-40D1-8B73-C4DC48EB2BAC}"/>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4" name="Footer Placeholder 3">
            <a:extLst>
              <a:ext uri="{FF2B5EF4-FFF2-40B4-BE49-F238E27FC236}">
                <a16:creationId xmlns:a16="http://schemas.microsoft.com/office/drawing/2014/main" id="{B1AD64E6-3E43-4442-AB5C-143B6EB797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D14916-83A3-4B4E-8BFB-7EA71ECDCA5B}"/>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135341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DD6931-DD44-4337-AD97-C9D00BF175B0}"/>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3" name="Footer Placeholder 2">
            <a:extLst>
              <a:ext uri="{FF2B5EF4-FFF2-40B4-BE49-F238E27FC236}">
                <a16:creationId xmlns:a16="http://schemas.microsoft.com/office/drawing/2014/main" id="{E37549BF-A6CF-4F6E-A8A0-DF28EF0FEB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3F1236-BF7C-4CBA-81E2-283D530FC702}"/>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490951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B0987-B669-4763-AC0C-BF6D72A991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BE9D57-EBC6-4572-B485-B147DE0283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807386-E3D0-4352-9811-D5AAC043FD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70F6E69-2468-4403-8895-4BED3AEC4C89}"/>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6" name="Footer Placeholder 5">
            <a:extLst>
              <a:ext uri="{FF2B5EF4-FFF2-40B4-BE49-F238E27FC236}">
                <a16:creationId xmlns:a16="http://schemas.microsoft.com/office/drawing/2014/main" id="{933E30F1-C25D-48C4-AF81-8B23596C6D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82688F-B1F8-4DE5-9C56-A82D7773CC34}"/>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1042629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62756-1D25-4644-A04F-FA6001119E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06E46C-4550-4AFF-AC26-93CAC4DDAA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89ABFA-F3A3-4586-84CD-CB69F7C91D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B5EB1B1-AB4F-469F-A2CB-E20073BCD479}"/>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6" name="Footer Placeholder 5">
            <a:extLst>
              <a:ext uri="{FF2B5EF4-FFF2-40B4-BE49-F238E27FC236}">
                <a16:creationId xmlns:a16="http://schemas.microsoft.com/office/drawing/2014/main" id="{A2D4C42E-42E8-4A53-A2A3-518CE556D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0F4134-73E8-4D54-9E5D-2A726AB33000}"/>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2899431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B75A8-5A3E-4297-962B-DA9B3C52A26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688621-95AF-4891-B30D-81D32E7F15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CF9A36-7860-4C35-8613-9B09B9470C7F}"/>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5" name="Footer Placeholder 4">
            <a:extLst>
              <a:ext uri="{FF2B5EF4-FFF2-40B4-BE49-F238E27FC236}">
                <a16:creationId xmlns:a16="http://schemas.microsoft.com/office/drawing/2014/main" id="{F288EF6B-5AC7-4402-BF6D-24366D470A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83C23C-999C-4B0F-9891-F60701D1B844}"/>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2776972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3E379E-3555-4CFA-B27E-40C979B0E8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178CFB-741A-45AF-8235-2DFF4AF9427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FE1E42-C32B-4CFC-861D-0E6C4599784F}"/>
              </a:ext>
            </a:extLst>
          </p:cNvPr>
          <p:cNvSpPr>
            <a:spLocks noGrp="1"/>
          </p:cNvSpPr>
          <p:nvPr>
            <p:ph type="dt" sz="half" idx="10"/>
          </p:nvPr>
        </p:nvSpPr>
        <p:spPr/>
        <p:txBody>
          <a:bodyPr/>
          <a:lstStyle/>
          <a:p>
            <a:fld id="{C37EB9D3-3FBB-4CB7-BFB2-C35A04A1E6D9}" type="datetimeFigureOut">
              <a:rPr lang="en-GB" smtClean="0"/>
              <a:t>31/01/2022</a:t>
            </a:fld>
            <a:endParaRPr lang="en-GB"/>
          </a:p>
        </p:txBody>
      </p:sp>
      <p:sp>
        <p:nvSpPr>
          <p:cNvPr id="5" name="Footer Placeholder 4">
            <a:extLst>
              <a:ext uri="{FF2B5EF4-FFF2-40B4-BE49-F238E27FC236}">
                <a16:creationId xmlns:a16="http://schemas.microsoft.com/office/drawing/2014/main" id="{9A381207-5861-46BC-8385-506CCABF83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BD759B-AFDD-4B58-9D10-F190877CD031}"/>
              </a:ext>
            </a:extLst>
          </p:cNvPr>
          <p:cNvSpPr>
            <a:spLocks noGrp="1"/>
          </p:cNvSpPr>
          <p:nvPr>
            <p:ph type="sldNum" sz="quarter" idx="12"/>
          </p:nvPr>
        </p:nvSpPr>
        <p:spPr/>
        <p:txBody>
          <a:bodyPr/>
          <a:lstStyle/>
          <a:p>
            <a:fld id="{F0AA3B3D-8ACC-47DA-8321-5B73C98236D5}" type="slidenum">
              <a:rPr lang="en-GB" smtClean="0"/>
              <a:t>‹#›</a:t>
            </a:fld>
            <a:endParaRPr lang="en-GB"/>
          </a:p>
        </p:txBody>
      </p:sp>
    </p:spTree>
    <p:extLst>
      <p:ext uri="{BB962C8B-B14F-4D97-AF65-F5344CB8AC3E}">
        <p14:creationId xmlns:p14="http://schemas.microsoft.com/office/powerpoint/2010/main" val="2412322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2DA94C-9E95-4826-8DA4-EA772B9663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13357E-E51E-4C61-956C-6EB1AD7C5A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92E37-A211-4512-9F2F-21DF10ECAA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EB9D3-3FBB-4CB7-BFB2-C35A04A1E6D9}" type="datetimeFigureOut">
              <a:rPr lang="en-GB" smtClean="0"/>
              <a:t>31/01/2022</a:t>
            </a:fld>
            <a:endParaRPr lang="en-GB"/>
          </a:p>
        </p:txBody>
      </p:sp>
      <p:sp>
        <p:nvSpPr>
          <p:cNvPr id="5" name="Footer Placeholder 4">
            <a:extLst>
              <a:ext uri="{FF2B5EF4-FFF2-40B4-BE49-F238E27FC236}">
                <a16:creationId xmlns:a16="http://schemas.microsoft.com/office/drawing/2014/main" id="{B84F40B1-82E4-4F35-9EE3-19905F8866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A32EC1-73B2-4975-AC78-7A5657DD3E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AA3B3D-8ACC-47DA-8321-5B73C98236D5}" type="slidenum">
              <a:rPr lang="en-GB" smtClean="0"/>
              <a:t>‹#›</a:t>
            </a:fld>
            <a:endParaRPr lang="en-GB"/>
          </a:p>
        </p:txBody>
      </p:sp>
    </p:spTree>
    <p:extLst>
      <p:ext uri="{BB962C8B-B14F-4D97-AF65-F5344CB8AC3E}">
        <p14:creationId xmlns:p14="http://schemas.microsoft.com/office/powerpoint/2010/main" val="298525334"/>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theschooltrip.co.uk/resources/mol-great-fire-1666-interactive-story/"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s://artsandculture.google.com/story/5-forgotten-black-and-asian-figures-who-made-british-history/wAICKqOAzVvtJw"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s://www.bbc.co.uk/teach/class-clips-video/geography-ks3-the-ganges-in-india-/zmjrkmn"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X1rPalyUshw"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news/world-asia-16072020"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https://www.theguardian.com/environment/2019/aug/17/plastic-recycling-myth-what-really-happens-your-rubbish"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BF1572-884C-44E4-8626-5F7FCC84E57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80347" y="557752"/>
            <a:ext cx="6749003" cy="1839458"/>
          </a:xfrm>
          <a:prstGeom prst="rect">
            <a:avLst/>
          </a:prstGeom>
        </p:spPr>
      </p:pic>
      <p:sp>
        <p:nvSpPr>
          <p:cNvPr id="7" name="Rectangle 6">
            <a:extLst>
              <a:ext uri="{FF2B5EF4-FFF2-40B4-BE49-F238E27FC236}">
                <a16:creationId xmlns:a16="http://schemas.microsoft.com/office/drawing/2014/main" id="{E7F065FD-5127-4831-9733-0CE8621F7B3B}"/>
              </a:ext>
            </a:extLst>
          </p:cNvPr>
          <p:cNvSpPr/>
          <p:nvPr/>
        </p:nvSpPr>
        <p:spPr>
          <a:xfrm>
            <a:off x="572148" y="3429000"/>
            <a:ext cx="11047704" cy="923330"/>
          </a:xfrm>
          <a:prstGeom prst="rect">
            <a:avLst/>
          </a:prstGeom>
          <a:noFill/>
        </p:spPr>
        <p:txBody>
          <a:bodyPr wrap="none" lIns="91440" tIns="45720" rIns="91440" bIns="45720">
            <a:spAutoFit/>
          </a:bodyPr>
          <a:lstStyle/>
          <a:p>
            <a:pPr algn="ctr"/>
            <a:r>
              <a:rPr lang="en-GB" sz="5400" b="1" cap="none" spc="0" dirty="0">
                <a:ln w="12700">
                  <a:solidFill>
                    <a:schemeClr val="accent1"/>
                  </a:solidFill>
                  <a:prstDash val="solid"/>
                </a:ln>
                <a:effectLst>
                  <a:outerShdw dist="38100" dir="2640000" algn="bl" rotWithShape="0">
                    <a:schemeClr val="accent1"/>
                  </a:outerShdw>
                </a:effectLst>
              </a:rPr>
              <a:t>Spark the Flame Curriculum Overview</a:t>
            </a:r>
          </a:p>
        </p:txBody>
      </p:sp>
    </p:spTree>
    <p:extLst>
      <p:ext uri="{BB962C8B-B14F-4D97-AF65-F5344CB8AC3E}">
        <p14:creationId xmlns:p14="http://schemas.microsoft.com/office/powerpoint/2010/main" val="2039212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EC2F33-AAD2-4049-A063-1ED36D4778A0}"/>
              </a:ext>
            </a:extLst>
          </p:cNvPr>
          <p:cNvPicPr>
            <a:picLocks noChangeAspect="1"/>
          </p:cNvPicPr>
          <p:nvPr/>
        </p:nvPicPr>
        <p:blipFill>
          <a:blip r:embed="rId2"/>
          <a:stretch>
            <a:fillRect/>
          </a:stretch>
        </p:blipFill>
        <p:spPr>
          <a:xfrm>
            <a:off x="197708" y="12048"/>
            <a:ext cx="11825416" cy="6845952"/>
          </a:xfrm>
          <a:prstGeom prst="rect">
            <a:avLst/>
          </a:prstGeom>
        </p:spPr>
      </p:pic>
    </p:spTree>
    <p:extLst>
      <p:ext uri="{BB962C8B-B14F-4D97-AF65-F5344CB8AC3E}">
        <p14:creationId xmlns:p14="http://schemas.microsoft.com/office/powerpoint/2010/main" val="3279704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96DAC2-2307-4FAD-A1C4-B27A5DF72598}"/>
              </a:ext>
            </a:extLst>
          </p:cNvPr>
          <p:cNvPicPr>
            <a:picLocks noChangeAspect="1"/>
          </p:cNvPicPr>
          <p:nvPr/>
        </p:nvPicPr>
        <p:blipFill>
          <a:blip r:embed="rId3"/>
          <a:stretch>
            <a:fillRect/>
          </a:stretch>
        </p:blipFill>
        <p:spPr>
          <a:xfrm>
            <a:off x="0" y="129540"/>
            <a:ext cx="12070080" cy="6598920"/>
          </a:xfrm>
          <a:prstGeom prst="rect">
            <a:avLst/>
          </a:prstGeom>
        </p:spPr>
      </p:pic>
      <p:sp>
        <p:nvSpPr>
          <p:cNvPr id="2" name="TextBox 1">
            <a:extLst>
              <a:ext uri="{FF2B5EF4-FFF2-40B4-BE49-F238E27FC236}">
                <a16:creationId xmlns:a16="http://schemas.microsoft.com/office/drawing/2014/main" id="{3613FCBC-CF20-48A3-A8BA-B1E3F3B701D4}"/>
              </a:ext>
            </a:extLst>
          </p:cNvPr>
          <p:cNvSpPr txBox="1"/>
          <p:nvPr/>
        </p:nvSpPr>
        <p:spPr>
          <a:xfrm>
            <a:off x="10220960" y="1178560"/>
            <a:ext cx="1432560" cy="369332"/>
          </a:xfrm>
          <a:prstGeom prst="rect">
            <a:avLst/>
          </a:prstGeom>
          <a:noFill/>
        </p:spPr>
        <p:txBody>
          <a:bodyPr wrap="square" rtlCol="0">
            <a:spAutoFit/>
          </a:bodyPr>
          <a:lstStyle/>
          <a:p>
            <a:r>
              <a:rPr lang="en-GB" sz="900" dirty="0"/>
              <a:t>History Focus: Medieval Britain (monarchs)</a:t>
            </a:r>
          </a:p>
        </p:txBody>
      </p:sp>
      <p:sp>
        <p:nvSpPr>
          <p:cNvPr id="5" name="TextBox 4">
            <a:extLst>
              <a:ext uri="{FF2B5EF4-FFF2-40B4-BE49-F238E27FC236}">
                <a16:creationId xmlns:a16="http://schemas.microsoft.com/office/drawing/2014/main" id="{5FAE797F-41B8-4601-9B8C-072A9FEF14F8}"/>
              </a:ext>
            </a:extLst>
          </p:cNvPr>
          <p:cNvSpPr txBox="1"/>
          <p:nvPr/>
        </p:nvSpPr>
        <p:spPr>
          <a:xfrm>
            <a:off x="6664960" y="1706880"/>
            <a:ext cx="1432560" cy="369332"/>
          </a:xfrm>
          <a:prstGeom prst="rect">
            <a:avLst/>
          </a:prstGeom>
          <a:noFill/>
        </p:spPr>
        <p:txBody>
          <a:bodyPr wrap="square" rtlCol="0">
            <a:spAutoFit/>
          </a:bodyPr>
          <a:lstStyle/>
          <a:p>
            <a:r>
              <a:rPr lang="en-GB" sz="900" dirty="0"/>
              <a:t>History Focus: When did humans arrive? Stone Age</a:t>
            </a:r>
          </a:p>
        </p:txBody>
      </p:sp>
    </p:spTree>
    <p:extLst>
      <p:ext uri="{BB962C8B-B14F-4D97-AF65-F5344CB8AC3E}">
        <p14:creationId xmlns:p14="http://schemas.microsoft.com/office/powerpoint/2010/main" val="3159419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365007E-C46B-439C-AE46-8569A40556C4}"/>
              </a:ext>
            </a:extLst>
          </p:cNvPr>
          <p:cNvGraphicFramePr>
            <a:graphicFrameLocks noGrp="1"/>
          </p:cNvGraphicFramePr>
          <p:nvPr>
            <p:extLst>
              <p:ext uri="{D42A27DB-BD31-4B8C-83A1-F6EECF244321}">
                <p14:modId xmlns:p14="http://schemas.microsoft.com/office/powerpoint/2010/main" val="1495121983"/>
              </p:ext>
            </p:extLst>
          </p:nvPr>
        </p:nvGraphicFramePr>
        <p:xfrm>
          <a:off x="92597" y="127323"/>
          <a:ext cx="11973715" cy="6591068"/>
        </p:xfrm>
        <a:graphic>
          <a:graphicData uri="http://schemas.openxmlformats.org/drawingml/2006/table">
            <a:tbl>
              <a:tblPr firstRow="1" bandRow="1">
                <a:tableStyleId>{5C22544A-7EE6-4342-B048-85BDC9FD1C3A}</a:tableStyleId>
              </a:tblPr>
              <a:tblGrid>
                <a:gridCol w="617690">
                  <a:extLst>
                    <a:ext uri="{9D8B030D-6E8A-4147-A177-3AD203B41FA5}">
                      <a16:colId xmlns:a16="http://schemas.microsoft.com/office/drawing/2014/main" val="922136081"/>
                    </a:ext>
                  </a:extLst>
                </a:gridCol>
                <a:gridCol w="2375737">
                  <a:extLst>
                    <a:ext uri="{9D8B030D-6E8A-4147-A177-3AD203B41FA5}">
                      <a16:colId xmlns:a16="http://schemas.microsoft.com/office/drawing/2014/main" val="1273356352"/>
                    </a:ext>
                  </a:extLst>
                </a:gridCol>
                <a:gridCol w="950295">
                  <a:extLst>
                    <a:ext uri="{9D8B030D-6E8A-4147-A177-3AD203B41FA5}">
                      <a16:colId xmlns:a16="http://schemas.microsoft.com/office/drawing/2014/main" val="764889874"/>
                    </a:ext>
                  </a:extLst>
                </a:gridCol>
                <a:gridCol w="3135972">
                  <a:extLst>
                    <a:ext uri="{9D8B030D-6E8A-4147-A177-3AD203B41FA5}">
                      <a16:colId xmlns:a16="http://schemas.microsoft.com/office/drawing/2014/main" val="309781771"/>
                    </a:ext>
                  </a:extLst>
                </a:gridCol>
                <a:gridCol w="950295">
                  <a:extLst>
                    <a:ext uri="{9D8B030D-6E8A-4147-A177-3AD203B41FA5}">
                      <a16:colId xmlns:a16="http://schemas.microsoft.com/office/drawing/2014/main" val="1599661468"/>
                    </a:ext>
                  </a:extLst>
                </a:gridCol>
                <a:gridCol w="3050550">
                  <a:extLst>
                    <a:ext uri="{9D8B030D-6E8A-4147-A177-3AD203B41FA5}">
                      <a16:colId xmlns:a16="http://schemas.microsoft.com/office/drawing/2014/main" val="2658311273"/>
                    </a:ext>
                  </a:extLst>
                </a:gridCol>
                <a:gridCol w="893176">
                  <a:extLst>
                    <a:ext uri="{9D8B030D-6E8A-4147-A177-3AD203B41FA5}">
                      <a16:colId xmlns:a16="http://schemas.microsoft.com/office/drawing/2014/main" val="4085277944"/>
                    </a:ext>
                  </a:extLst>
                </a:gridCol>
              </a:tblGrid>
              <a:tr h="659227">
                <a:tc>
                  <a:txBody>
                    <a:bodyPr/>
                    <a:lstStyle/>
                    <a:p>
                      <a:pPr algn="ctr"/>
                      <a:r>
                        <a:rPr lang="en-GB" sz="2400" dirty="0"/>
                        <a:t>Yr2</a:t>
                      </a:r>
                    </a:p>
                  </a:txBody>
                  <a:tcPr>
                    <a:solidFill>
                      <a:schemeClr val="bg2">
                        <a:lumMod val="75000"/>
                      </a:schemeClr>
                    </a:solidFill>
                  </a:tcPr>
                </a:tc>
                <a:tc gridSpan="2">
                  <a:txBody>
                    <a:bodyPr/>
                    <a:lstStyle/>
                    <a:p>
                      <a:pPr algn="ctr"/>
                      <a:r>
                        <a:rPr lang="en-GB" dirty="0"/>
                        <a:t>Autumn Term</a:t>
                      </a:r>
                    </a:p>
                    <a:p>
                      <a:pPr algn="ctr"/>
                      <a:r>
                        <a:rPr lang="en-GB" dirty="0"/>
                        <a:t>DISCOVER</a:t>
                      </a:r>
                    </a:p>
                  </a:txBody>
                  <a:tcPr>
                    <a:solidFill>
                      <a:schemeClr val="accent1"/>
                    </a:solidFill>
                  </a:tcPr>
                </a:tc>
                <a:tc hMerge="1">
                  <a:txBody>
                    <a:bodyPr/>
                    <a:lstStyle/>
                    <a:p>
                      <a:endParaRPr lang="en-GB" dirty="0"/>
                    </a:p>
                  </a:txBody>
                  <a:tcPr/>
                </a:tc>
                <a:tc gridSpan="2">
                  <a:txBody>
                    <a:bodyPr/>
                    <a:lstStyle/>
                    <a:p>
                      <a:pPr algn="ctr"/>
                      <a:r>
                        <a:rPr lang="en-GB" dirty="0"/>
                        <a:t>Spring term</a:t>
                      </a:r>
                    </a:p>
                    <a:p>
                      <a:pPr algn="ctr"/>
                      <a:r>
                        <a:rPr lang="en-GB" dirty="0"/>
                        <a:t>EXPLORE</a:t>
                      </a:r>
                    </a:p>
                  </a:txBody>
                  <a:tcPr>
                    <a:solidFill>
                      <a:schemeClr val="accent1"/>
                    </a:solidFill>
                  </a:tcPr>
                </a:tc>
                <a:tc hMerge="1">
                  <a:txBody>
                    <a:bodyPr/>
                    <a:lstStyle/>
                    <a:p>
                      <a:endParaRPr lang="en-GB"/>
                    </a:p>
                  </a:txBody>
                  <a:tcPr/>
                </a:tc>
                <a:tc gridSpan="2">
                  <a:txBody>
                    <a:bodyPr/>
                    <a:lstStyle/>
                    <a:p>
                      <a:pPr algn="ctr"/>
                      <a:r>
                        <a:rPr lang="en-GB" dirty="0"/>
                        <a:t>Summer Term</a:t>
                      </a:r>
                    </a:p>
                    <a:p>
                      <a:pPr algn="ctr"/>
                      <a:r>
                        <a:rPr lang="en-GB" dirty="0"/>
                        <a:t>BELONG</a:t>
                      </a:r>
                    </a:p>
                  </a:txBody>
                  <a:tcPr>
                    <a:solidFill>
                      <a:schemeClr val="accent1"/>
                    </a:solidFill>
                  </a:tcPr>
                </a:tc>
                <a:tc hMerge="1">
                  <a:txBody>
                    <a:bodyPr/>
                    <a:lstStyle/>
                    <a:p>
                      <a:endParaRPr lang="en-GB" dirty="0"/>
                    </a:p>
                  </a:txBody>
                  <a:tcPr/>
                </a:tc>
                <a:extLst>
                  <a:ext uri="{0D108BD9-81ED-4DB2-BD59-A6C34878D82A}">
                    <a16:rowId xmlns:a16="http://schemas.microsoft.com/office/drawing/2014/main" val="1331414431"/>
                  </a:ext>
                </a:extLst>
              </a:tr>
              <a:tr h="4381386">
                <a:tc rowSpan="2">
                  <a:txBody>
                    <a:bodyPr/>
                    <a:lstStyle/>
                    <a:p>
                      <a:pPr algn="ctr"/>
                      <a:r>
                        <a:rPr lang="en-GB" sz="1400" dirty="0"/>
                        <a:t>Global curriculum elements                                                                </a:t>
                      </a:r>
                      <a:r>
                        <a:rPr lang="en-GB" sz="1800" dirty="0"/>
                        <a:t>Overview</a:t>
                      </a:r>
                    </a:p>
                  </a:txBody>
                  <a:tcPr vert="vert270">
                    <a:solidFill>
                      <a:schemeClr val="bg2">
                        <a:lumMod val="75000"/>
                      </a:schemeClr>
                    </a:solidFill>
                  </a:tcPr>
                </a:tc>
                <a:tc>
                  <a:txBody>
                    <a:bodyPr/>
                    <a:lstStyle/>
                    <a:p>
                      <a:r>
                        <a:rPr lang="en-GB" b="1" dirty="0">
                          <a:solidFill>
                            <a:schemeClr val="bg1"/>
                          </a:solidFill>
                        </a:rPr>
                        <a:t>FIRE AND FEVER</a:t>
                      </a:r>
                    </a:p>
                    <a:p>
                      <a:endParaRPr lang="en-GB" dirty="0"/>
                    </a:p>
                    <a:p>
                      <a:r>
                        <a:rPr lang="en-GB" sz="1000" dirty="0"/>
                        <a:t>Great Fire of London</a:t>
                      </a:r>
                    </a:p>
                    <a:p>
                      <a:r>
                        <a:rPr lang="en-GB" sz="1000" dirty="0"/>
                        <a:t>The Great Plague</a:t>
                      </a:r>
                    </a:p>
                    <a:p>
                      <a:endParaRPr lang="en-GB" sz="1000" dirty="0"/>
                    </a:p>
                    <a:p>
                      <a:r>
                        <a:rPr lang="en-GB" sz="1000" dirty="0"/>
                        <a:t>Exploring how different social groups were affected by the fire.</a:t>
                      </a:r>
                    </a:p>
                    <a:p>
                      <a:endParaRPr lang="en-GB" sz="1000" dirty="0"/>
                    </a:p>
                    <a:p>
                      <a:r>
                        <a:rPr lang="en-GB" sz="1000" dirty="0">
                          <a:hlinkClick r:id="rId3"/>
                        </a:rPr>
                        <a:t>https://theschooltrip.co.uk/resources/mol-great-fire-1666-interactive-story/</a:t>
                      </a:r>
                      <a:endParaRPr lang="en-GB" sz="1000" dirty="0"/>
                    </a:p>
                    <a:p>
                      <a:endParaRPr lang="en-GB" sz="1000" dirty="0"/>
                    </a:p>
                    <a:p>
                      <a:r>
                        <a:rPr lang="en-GB" sz="1000" dirty="0"/>
                        <a:t>How were the poor and rich impacted differently?</a:t>
                      </a:r>
                    </a:p>
                    <a:p>
                      <a:endParaRPr lang="en-GB" sz="1000" dirty="0"/>
                    </a:p>
                    <a:p>
                      <a:r>
                        <a:rPr lang="en-GB" sz="1000" dirty="0"/>
                        <a:t>The Gunpowder plot</a:t>
                      </a:r>
                    </a:p>
                    <a:p>
                      <a:r>
                        <a:rPr lang="en-GB" sz="1000" dirty="0"/>
                        <a:t>Link to Boots the Chemist- Nottingham</a:t>
                      </a:r>
                    </a:p>
                    <a:p>
                      <a:endParaRPr lang="en-GB" sz="1000" dirty="0"/>
                    </a:p>
                    <a:p>
                      <a:r>
                        <a:rPr lang="en-GB" sz="1000" dirty="0"/>
                        <a:t>Tudor and Stuart Britain</a:t>
                      </a:r>
                    </a:p>
                    <a:p>
                      <a:endParaRPr lang="en-GB" sz="1000" dirty="0"/>
                    </a:p>
                    <a:p>
                      <a:endParaRPr lang="en-GB" sz="1000" dirty="0"/>
                    </a:p>
                  </a:txBody>
                  <a:tcPr>
                    <a:solidFill>
                      <a:schemeClr val="accent1">
                        <a:lumMod val="40000"/>
                        <a:lumOff val="60000"/>
                      </a:schemeClr>
                    </a:solidFill>
                  </a:tcPr>
                </a:tc>
                <a:tc>
                  <a:txBody>
                    <a:bodyPr/>
                    <a:lstStyle/>
                    <a:p>
                      <a:r>
                        <a:rPr lang="en-GB" sz="1100" dirty="0"/>
                        <a:t>Vlad and the great fire of London</a:t>
                      </a:r>
                    </a:p>
                    <a:p>
                      <a:endParaRPr lang="en-GB" sz="1100" dirty="0"/>
                    </a:p>
                    <a:p>
                      <a:r>
                        <a:rPr lang="en-GB" sz="1100" dirty="0"/>
                        <a:t>Raven Boy</a:t>
                      </a:r>
                    </a:p>
                  </a:txBody>
                  <a:tcPr>
                    <a:solidFill>
                      <a:schemeClr val="accent1">
                        <a:lumMod val="40000"/>
                        <a:lumOff val="60000"/>
                      </a:schemeClr>
                    </a:solidFill>
                  </a:tcPr>
                </a:tc>
                <a:tc>
                  <a:txBody>
                    <a:bodyPr/>
                    <a:lstStyle/>
                    <a:p>
                      <a:r>
                        <a:rPr lang="en-GB" b="1" dirty="0">
                          <a:solidFill>
                            <a:schemeClr val="bg1"/>
                          </a:solidFill>
                        </a:rPr>
                        <a:t>HUMANS V ANIMALS</a:t>
                      </a:r>
                    </a:p>
                    <a:p>
                      <a:r>
                        <a:rPr lang="en-GB" sz="1000" dirty="0"/>
                        <a:t>Are humans more important than animals?</a:t>
                      </a:r>
                    </a:p>
                    <a:p>
                      <a:r>
                        <a:rPr lang="en-GB" sz="1000" dirty="0"/>
                        <a:t>British and world wildlife</a:t>
                      </a:r>
                    </a:p>
                    <a:p>
                      <a:r>
                        <a:rPr lang="en-GB" sz="1000" dirty="0"/>
                        <a:t>How is wildlife impacted by growth of cities, houses being built, roads? What is more important, growth of economy or animals?</a:t>
                      </a:r>
                    </a:p>
                    <a:p>
                      <a:endParaRPr lang="en-GB" sz="1000" dirty="0"/>
                    </a:p>
                    <a:p>
                      <a:r>
                        <a:rPr lang="en-GB" sz="1000" dirty="0"/>
                        <a:t>God’s beautiful creation- What would God say about endangered animals?</a:t>
                      </a:r>
                    </a:p>
                    <a:p>
                      <a:r>
                        <a:rPr lang="en-GB" sz="1000" dirty="0"/>
                        <a:t>Conservation</a:t>
                      </a:r>
                    </a:p>
                    <a:p>
                      <a:r>
                        <a:rPr lang="en-GB" sz="1000" dirty="0"/>
                        <a:t>Farming- Should we be vegetarians? Battery chickens v free range etc</a:t>
                      </a:r>
                    </a:p>
                    <a:p>
                      <a:endParaRPr lang="en-GB" sz="1000" dirty="0"/>
                    </a:p>
                    <a:p>
                      <a:r>
                        <a:rPr lang="en-GB" sz="1000" dirty="0"/>
                        <a:t>Why do we eat some animals and not others? </a:t>
                      </a:r>
                    </a:p>
                    <a:p>
                      <a:r>
                        <a:rPr lang="en-GB" sz="1000" dirty="0"/>
                        <a:t>Religion and food- which animals are sacred and why?</a:t>
                      </a:r>
                    </a:p>
                    <a:p>
                      <a:r>
                        <a:rPr lang="en-GB" sz="1000" dirty="0"/>
                        <a:t>What is kosher and Halal?</a:t>
                      </a:r>
                    </a:p>
                    <a:p>
                      <a:endParaRPr lang="en-GB" sz="1000" dirty="0"/>
                    </a:p>
                    <a:p>
                      <a:r>
                        <a:rPr lang="en-GB" sz="1000" dirty="0"/>
                        <a:t>Study the impact of humans on our global wildlife population. Declining number of species and how organisations work on this. This will be balanced by studying how people are driven to use hunting, poaching and farming to survive. Consider the impact of conservation on the native tribes who live in the areas affected- Masai? </a:t>
                      </a:r>
                    </a:p>
                    <a:p>
                      <a:r>
                        <a:rPr lang="en-GB" sz="1000" dirty="0"/>
                        <a:t>Learn about animal welfare in UK- RSPCA. How is their approach different to the rangers in Africa.</a:t>
                      </a:r>
                    </a:p>
                    <a:p>
                      <a:endParaRPr lang="en-GB" sz="1000" dirty="0"/>
                    </a:p>
                  </a:txBody>
                  <a:tcPr>
                    <a:solidFill>
                      <a:schemeClr val="accent1">
                        <a:lumMod val="40000"/>
                        <a:lumOff val="60000"/>
                      </a:schemeClr>
                    </a:solidFill>
                  </a:tcPr>
                </a:tc>
                <a:tc>
                  <a:txBody>
                    <a:bodyPr/>
                    <a:lstStyle/>
                    <a:p>
                      <a:r>
                        <a:rPr lang="en-GB" sz="1100" dirty="0"/>
                        <a:t>The Hunter</a:t>
                      </a:r>
                    </a:p>
                    <a:p>
                      <a:endParaRPr lang="en-GB" sz="1100" dirty="0"/>
                    </a:p>
                    <a:p>
                      <a:r>
                        <a:rPr lang="en-GB" sz="1100" dirty="0"/>
                        <a:t>We will miss them</a:t>
                      </a:r>
                    </a:p>
                    <a:p>
                      <a:endParaRPr lang="en-GB" sz="1100" dirty="0"/>
                    </a:p>
                    <a:p>
                      <a:endParaRPr lang="en-GB" sz="1100" dirty="0"/>
                    </a:p>
                    <a:p>
                      <a:endParaRPr lang="en-GB" sz="1100" dirty="0"/>
                    </a:p>
                  </a:txBody>
                  <a:tcPr>
                    <a:solidFill>
                      <a:schemeClr val="accent1">
                        <a:lumMod val="40000"/>
                        <a:lumOff val="60000"/>
                      </a:schemeClr>
                    </a:solidFill>
                  </a:tcPr>
                </a:tc>
                <a:tc>
                  <a:txBody>
                    <a:bodyPr/>
                    <a:lstStyle/>
                    <a:p>
                      <a:r>
                        <a:rPr lang="en-GB" b="1" dirty="0">
                          <a:solidFill>
                            <a:schemeClr val="bg1"/>
                          </a:solidFill>
                        </a:rPr>
                        <a:t>WORLD PARTY</a:t>
                      </a:r>
                    </a:p>
                    <a:p>
                      <a:endParaRPr lang="en-GB" dirty="0"/>
                    </a:p>
                    <a:p>
                      <a:r>
                        <a:rPr lang="en-GB" sz="1050" dirty="0"/>
                        <a:t>Celebrations around the world- what do they mean and why are they celebrated?</a:t>
                      </a:r>
                    </a:p>
                    <a:p>
                      <a:r>
                        <a:rPr lang="en-GB" sz="1050" dirty="0"/>
                        <a:t>Festivals, traditions, carnivals</a:t>
                      </a:r>
                    </a:p>
                    <a:p>
                      <a:endParaRPr lang="en-GB" sz="1050" dirty="0"/>
                    </a:p>
                    <a:p>
                      <a:r>
                        <a:rPr lang="en-GB" sz="1050" dirty="0"/>
                        <a:t>How do people around the world celebrate what is important to them? </a:t>
                      </a:r>
                    </a:p>
                    <a:p>
                      <a:r>
                        <a:rPr lang="en-GB" sz="1050" dirty="0"/>
                        <a:t>Children to learn about the similarities and differences in the way different people celebrate festivals. Which festivals are important to particular religions and the customs linked to them.</a:t>
                      </a:r>
                    </a:p>
                    <a:p>
                      <a:endParaRPr lang="en-GB" sz="1050" dirty="0"/>
                    </a:p>
                    <a:p>
                      <a:r>
                        <a:rPr lang="en-GB" sz="1050" dirty="0"/>
                        <a:t>History Focus: How Christmas and other Celebrations were influenced by the Victorians. Look at Victorian life and compare with now.  </a:t>
                      </a:r>
                    </a:p>
                    <a:p>
                      <a:endParaRPr lang="en-GB" sz="1050" dirty="0"/>
                    </a:p>
                    <a:p>
                      <a:r>
                        <a:rPr lang="en-GB" sz="1050" dirty="0"/>
                        <a:t>The festival of midsummer in Sweden- compare to traditional May day celebrations that used to take place across the UK.</a:t>
                      </a:r>
                    </a:p>
                    <a:p>
                      <a:r>
                        <a:rPr lang="en-GB" sz="1050" dirty="0"/>
                        <a:t>Festivals linked to the bible- why do Jews celebrate </a:t>
                      </a:r>
                      <a:r>
                        <a:rPr lang="en-GB" sz="1050" dirty="0" err="1"/>
                        <a:t>Hannukah</a:t>
                      </a:r>
                      <a:r>
                        <a:rPr lang="en-GB" sz="1050" dirty="0"/>
                        <a:t>? Why do Muslims celebrate EID etc. </a:t>
                      </a:r>
                    </a:p>
                    <a:p>
                      <a:endParaRPr lang="en-GB" sz="1050" dirty="0"/>
                    </a:p>
                    <a:p>
                      <a:endParaRPr lang="en-GB" sz="1050" dirty="0"/>
                    </a:p>
                    <a:p>
                      <a:endParaRPr lang="en-GB" sz="1050" dirty="0"/>
                    </a:p>
                  </a:txBody>
                  <a:tcPr>
                    <a:solidFill>
                      <a:schemeClr val="accent1">
                        <a:lumMod val="40000"/>
                        <a:lumOff val="60000"/>
                      </a:schemeClr>
                    </a:solidFill>
                  </a:tcPr>
                </a:tc>
                <a:tc>
                  <a:txBody>
                    <a:bodyPr/>
                    <a:lstStyle/>
                    <a:p>
                      <a:r>
                        <a:rPr lang="en-GB" sz="1050" dirty="0"/>
                        <a:t>Happiness is a watermelon</a:t>
                      </a:r>
                    </a:p>
                    <a:p>
                      <a:endParaRPr lang="en-GB" sz="1050" dirty="0"/>
                    </a:p>
                    <a:p>
                      <a:r>
                        <a:rPr lang="en-GB" sz="1050" dirty="0" err="1"/>
                        <a:t>Kasias</a:t>
                      </a:r>
                      <a:r>
                        <a:rPr lang="en-GB" sz="1050" dirty="0"/>
                        <a:t> Surprise</a:t>
                      </a:r>
                    </a:p>
                    <a:p>
                      <a:endParaRPr lang="en-GB" sz="1050" dirty="0"/>
                    </a:p>
                    <a:p>
                      <a:r>
                        <a:rPr lang="en-GB" sz="1050" dirty="0"/>
                        <a:t>Let’s celebrate- Festival poems</a:t>
                      </a:r>
                    </a:p>
                    <a:p>
                      <a:endParaRPr lang="en-GB" sz="1050" dirty="0"/>
                    </a:p>
                    <a:p>
                      <a:r>
                        <a:rPr lang="en-GB" sz="1050" dirty="0"/>
                        <a:t>Proudest Blue</a:t>
                      </a:r>
                    </a:p>
                  </a:txBody>
                  <a:tcPr>
                    <a:solidFill>
                      <a:schemeClr val="accent1">
                        <a:lumMod val="40000"/>
                        <a:lumOff val="60000"/>
                      </a:schemeClr>
                    </a:solidFill>
                  </a:tcPr>
                </a:tc>
                <a:extLst>
                  <a:ext uri="{0D108BD9-81ED-4DB2-BD59-A6C34878D82A}">
                    <a16:rowId xmlns:a16="http://schemas.microsoft.com/office/drawing/2014/main" val="980717278"/>
                  </a:ext>
                </a:extLst>
              </a:tr>
              <a:tr h="1550455">
                <a:tc vMerge="1">
                  <a:txBody>
                    <a:bodyPr/>
                    <a:lstStyle/>
                    <a:p>
                      <a:endParaRPr lang="en-GB"/>
                    </a:p>
                  </a:txBody>
                  <a:tcPr/>
                </a:tc>
                <a:tc>
                  <a:txBody>
                    <a:bodyPr/>
                    <a:lstStyle/>
                    <a:p>
                      <a:r>
                        <a:rPr lang="en-GB" sz="1000" dirty="0"/>
                        <a:t>Social Justice and Equity</a:t>
                      </a:r>
                    </a:p>
                    <a:p>
                      <a:r>
                        <a:rPr lang="en-GB" sz="1000" dirty="0"/>
                        <a:t>Human Rights</a:t>
                      </a:r>
                    </a:p>
                    <a:p>
                      <a:r>
                        <a:rPr lang="en-GB" sz="1000" dirty="0"/>
                        <a:t>Power and Governance</a:t>
                      </a:r>
                    </a:p>
                    <a:p>
                      <a:r>
                        <a:rPr lang="en-GB" sz="1000" dirty="0"/>
                        <a:t>Empathy</a:t>
                      </a:r>
                    </a:p>
                    <a:p>
                      <a:r>
                        <a:rPr lang="en-GB" sz="1000" dirty="0"/>
                        <a:t>Respect for people </a:t>
                      </a:r>
                    </a:p>
                    <a:p>
                      <a:r>
                        <a:rPr lang="en-GB" sz="1000" dirty="0"/>
                        <a:t>Ability to manage complexity and uncertainty</a:t>
                      </a:r>
                    </a:p>
                  </a:txBody>
                  <a:tcPr>
                    <a:solidFill>
                      <a:schemeClr val="accent1">
                        <a:lumMod val="40000"/>
                        <a:lumOff val="60000"/>
                      </a:schemeClr>
                    </a:solidFill>
                  </a:tcPr>
                </a:tc>
                <a:tc>
                  <a:txBody>
                    <a:bodyPr/>
                    <a:lstStyle/>
                    <a:p>
                      <a:r>
                        <a:rPr lang="en-GB" sz="1100" b="1" dirty="0"/>
                        <a:t>Science: </a:t>
                      </a:r>
                      <a:r>
                        <a:rPr lang="en-GB" sz="1100" dirty="0"/>
                        <a:t>Uses of everyday materials</a:t>
                      </a:r>
                    </a:p>
                  </a:txBody>
                  <a:tcPr>
                    <a:solidFill>
                      <a:schemeClr val="accent1">
                        <a:lumMod val="40000"/>
                        <a:lumOff val="60000"/>
                      </a:schemeClr>
                    </a:solidFill>
                  </a:tcPr>
                </a:tc>
                <a:tc>
                  <a:txBody>
                    <a:bodyPr/>
                    <a:lstStyle/>
                    <a:p>
                      <a:r>
                        <a:rPr lang="en-GB" sz="1000" dirty="0"/>
                        <a:t>Sustainable development</a:t>
                      </a:r>
                    </a:p>
                    <a:p>
                      <a:r>
                        <a:rPr lang="en-GB" sz="1000" dirty="0"/>
                        <a:t>Empathy</a:t>
                      </a:r>
                    </a:p>
                    <a:p>
                      <a:r>
                        <a:rPr lang="en-GB" sz="1000" dirty="0"/>
                        <a:t>Communication</a:t>
                      </a:r>
                    </a:p>
                    <a:p>
                      <a:r>
                        <a:rPr lang="en-GB" sz="1000" dirty="0"/>
                        <a:t>Informed and reflective action</a:t>
                      </a:r>
                    </a:p>
                    <a:p>
                      <a:r>
                        <a:rPr lang="en-GB" sz="1000" dirty="0"/>
                        <a:t>Concern for the environment and commitment to sustainable </a:t>
                      </a:r>
                      <a:r>
                        <a:rPr lang="en-GB" sz="1000" dirty="0" err="1"/>
                        <a:t>devt</a:t>
                      </a:r>
                      <a:endParaRPr lang="en-GB" sz="1000" dirty="0"/>
                    </a:p>
                    <a:p>
                      <a:r>
                        <a:rPr lang="en-GB" sz="1000" dirty="0"/>
                        <a:t>Belief that people can bring about change</a:t>
                      </a:r>
                    </a:p>
                    <a:p>
                      <a:r>
                        <a:rPr lang="en-GB" sz="1000" dirty="0"/>
                        <a:t>Ability to manage complexity and uncertainty</a:t>
                      </a:r>
                    </a:p>
                  </a:txBody>
                  <a:tcPr>
                    <a:solidFill>
                      <a:schemeClr val="accent1">
                        <a:lumMod val="40000"/>
                        <a:lumOff val="60000"/>
                      </a:schemeClr>
                    </a:solidFill>
                  </a:tcPr>
                </a:tc>
                <a:tc>
                  <a:txBody>
                    <a:bodyPr/>
                    <a:lstStyle/>
                    <a:p>
                      <a:r>
                        <a:rPr lang="en-GB" sz="1050" b="1" dirty="0"/>
                        <a:t>Science:</a:t>
                      </a:r>
                      <a:r>
                        <a:rPr lang="en-GB" sz="1050" dirty="0"/>
                        <a:t> Living things and life cycles</a:t>
                      </a:r>
                    </a:p>
                    <a:p>
                      <a:endParaRPr lang="en-GB" sz="1050" dirty="0"/>
                    </a:p>
                    <a:p>
                      <a:r>
                        <a:rPr lang="en-GB" sz="1050" dirty="0"/>
                        <a:t>(Habitats, food chains, identification of plants and animals)</a:t>
                      </a:r>
                    </a:p>
                  </a:txBody>
                  <a:tcPr>
                    <a:solidFill>
                      <a:schemeClr val="accent1">
                        <a:lumMod val="40000"/>
                        <a:lumOff val="60000"/>
                      </a:schemeClr>
                    </a:solidFill>
                  </a:tcPr>
                </a:tc>
                <a:tc>
                  <a:txBody>
                    <a:bodyPr/>
                    <a:lstStyle/>
                    <a:p>
                      <a:r>
                        <a:rPr lang="en-GB" sz="1050" dirty="0"/>
                        <a:t>Identity and diversity</a:t>
                      </a:r>
                    </a:p>
                    <a:p>
                      <a:r>
                        <a:rPr lang="en-GB" sz="1050" dirty="0"/>
                        <a:t>Social justice and equality</a:t>
                      </a:r>
                    </a:p>
                    <a:p>
                      <a:r>
                        <a:rPr lang="en-GB" sz="1050" dirty="0"/>
                        <a:t>Communication</a:t>
                      </a:r>
                    </a:p>
                    <a:p>
                      <a:r>
                        <a:rPr lang="en-GB" sz="1050" dirty="0"/>
                        <a:t>Sense of identity</a:t>
                      </a:r>
                    </a:p>
                    <a:p>
                      <a:r>
                        <a:rPr lang="en-GB" sz="1050" dirty="0"/>
                        <a:t>Respect for people and human rights</a:t>
                      </a:r>
                    </a:p>
                    <a:p>
                      <a:r>
                        <a:rPr lang="en-GB" sz="1050" dirty="0"/>
                        <a:t>Commitment to participation and inclusion</a:t>
                      </a:r>
                    </a:p>
                  </a:txBody>
                  <a:tcPr>
                    <a:solidFill>
                      <a:schemeClr val="accent1">
                        <a:lumMod val="40000"/>
                        <a:lumOff val="60000"/>
                      </a:schemeClr>
                    </a:solidFill>
                  </a:tcPr>
                </a:tc>
                <a:tc>
                  <a:txBody>
                    <a:bodyPr/>
                    <a:lstStyle/>
                    <a:p>
                      <a:r>
                        <a:rPr lang="en-GB" sz="1050" b="1" dirty="0"/>
                        <a:t>Science: </a:t>
                      </a:r>
                      <a:r>
                        <a:rPr lang="en-GB" sz="1050" dirty="0"/>
                        <a:t>Plants and animals </a:t>
                      </a:r>
                      <a:r>
                        <a:rPr lang="en-GB" sz="1050" dirty="0" err="1"/>
                        <a:t>inc</a:t>
                      </a:r>
                      <a:r>
                        <a:rPr lang="en-GB" sz="1050" dirty="0"/>
                        <a:t> humans (Seeds, basic needs, exercise)</a:t>
                      </a:r>
                    </a:p>
                  </a:txBody>
                  <a:tcPr>
                    <a:solidFill>
                      <a:schemeClr val="accent1">
                        <a:lumMod val="40000"/>
                        <a:lumOff val="60000"/>
                      </a:schemeClr>
                    </a:solidFill>
                  </a:tcPr>
                </a:tc>
                <a:extLst>
                  <a:ext uri="{0D108BD9-81ED-4DB2-BD59-A6C34878D82A}">
                    <a16:rowId xmlns:a16="http://schemas.microsoft.com/office/drawing/2014/main" val="125149986"/>
                  </a:ext>
                </a:extLst>
              </a:tr>
            </a:tbl>
          </a:graphicData>
        </a:graphic>
      </p:graphicFrame>
    </p:spTree>
    <p:extLst>
      <p:ext uri="{BB962C8B-B14F-4D97-AF65-F5344CB8AC3E}">
        <p14:creationId xmlns:p14="http://schemas.microsoft.com/office/powerpoint/2010/main" val="1410579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365007E-C46B-439C-AE46-8569A40556C4}"/>
              </a:ext>
            </a:extLst>
          </p:cNvPr>
          <p:cNvGraphicFramePr>
            <a:graphicFrameLocks noGrp="1"/>
          </p:cNvGraphicFramePr>
          <p:nvPr>
            <p:extLst>
              <p:ext uri="{D42A27DB-BD31-4B8C-83A1-F6EECF244321}">
                <p14:modId xmlns:p14="http://schemas.microsoft.com/office/powerpoint/2010/main" val="2117399603"/>
              </p:ext>
            </p:extLst>
          </p:nvPr>
        </p:nvGraphicFramePr>
        <p:xfrm>
          <a:off x="188536" y="235671"/>
          <a:ext cx="11714374" cy="6459363"/>
        </p:xfrm>
        <a:graphic>
          <a:graphicData uri="http://schemas.openxmlformats.org/drawingml/2006/table">
            <a:tbl>
              <a:tblPr firstRow="1" bandRow="1">
                <a:tableStyleId>{5C22544A-7EE6-4342-B048-85BDC9FD1C3A}</a:tableStyleId>
              </a:tblPr>
              <a:tblGrid>
                <a:gridCol w="593889">
                  <a:extLst>
                    <a:ext uri="{9D8B030D-6E8A-4147-A177-3AD203B41FA5}">
                      <a16:colId xmlns:a16="http://schemas.microsoft.com/office/drawing/2014/main" val="922136081"/>
                    </a:ext>
                  </a:extLst>
                </a:gridCol>
                <a:gridCol w="2701076">
                  <a:extLst>
                    <a:ext uri="{9D8B030D-6E8A-4147-A177-3AD203B41FA5}">
                      <a16:colId xmlns:a16="http://schemas.microsoft.com/office/drawing/2014/main" val="1273356352"/>
                    </a:ext>
                  </a:extLst>
                </a:gridCol>
                <a:gridCol w="730280">
                  <a:extLst>
                    <a:ext uri="{9D8B030D-6E8A-4147-A177-3AD203B41FA5}">
                      <a16:colId xmlns:a16="http://schemas.microsoft.com/office/drawing/2014/main" val="764889874"/>
                    </a:ext>
                  </a:extLst>
                </a:gridCol>
                <a:gridCol w="3352818">
                  <a:extLst>
                    <a:ext uri="{9D8B030D-6E8A-4147-A177-3AD203B41FA5}">
                      <a16:colId xmlns:a16="http://schemas.microsoft.com/office/drawing/2014/main" val="309781771"/>
                    </a:ext>
                  </a:extLst>
                </a:gridCol>
                <a:gridCol w="702673">
                  <a:extLst>
                    <a:ext uri="{9D8B030D-6E8A-4147-A177-3AD203B41FA5}">
                      <a16:colId xmlns:a16="http://schemas.microsoft.com/office/drawing/2014/main" val="1599661468"/>
                    </a:ext>
                  </a:extLst>
                </a:gridCol>
                <a:gridCol w="2769516">
                  <a:extLst>
                    <a:ext uri="{9D8B030D-6E8A-4147-A177-3AD203B41FA5}">
                      <a16:colId xmlns:a16="http://schemas.microsoft.com/office/drawing/2014/main" val="2658311273"/>
                    </a:ext>
                  </a:extLst>
                </a:gridCol>
                <a:gridCol w="864122">
                  <a:extLst>
                    <a:ext uri="{9D8B030D-6E8A-4147-A177-3AD203B41FA5}">
                      <a16:colId xmlns:a16="http://schemas.microsoft.com/office/drawing/2014/main" val="4085277944"/>
                    </a:ext>
                  </a:extLst>
                </a:gridCol>
              </a:tblGrid>
              <a:tr h="617372">
                <a:tc>
                  <a:txBody>
                    <a:bodyPr/>
                    <a:lstStyle/>
                    <a:p>
                      <a:pPr algn="ctr"/>
                      <a:r>
                        <a:rPr lang="en-GB" sz="2400" dirty="0"/>
                        <a:t>Yr3</a:t>
                      </a:r>
                    </a:p>
                  </a:txBody>
                  <a:tcPr>
                    <a:solidFill>
                      <a:schemeClr val="bg2">
                        <a:lumMod val="75000"/>
                      </a:schemeClr>
                    </a:solidFill>
                  </a:tcPr>
                </a:tc>
                <a:tc gridSpan="2">
                  <a:txBody>
                    <a:bodyPr/>
                    <a:lstStyle/>
                    <a:p>
                      <a:pPr algn="ctr"/>
                      <a:r>
                        <a:rPr lang="en-GB" dirty="0"/>
                        <a:t>Autumn Term</a:t>
                      </a:r>
                    </a:p>
                    <a:p>
                      <a:pPr algn="ctr"/>
                      <a:r>
                        <a:rPr lang="en-GB" dirty="0"/>
                        <a:t>DISCOVER</a:t>
                      </a:r>
                    </a:p>
                  </a:txBody>
                  <a:tcPr>
                    <a:solidFill>
                      <a:schemeClr val="accent1"/>
                    </a:solidFill>
                  </a:tcPr>
                </a:tc>
                <a:tc hMerge="1">
                  <a:txBody>
                    <a:bodyPr/>
                    <a:lstStyle/>
                    <a:p>
                      <a:endParaRPr lang="en-GB" dirty="0"/>
                    </a:p>
                  </a:txBody>
                  <a:tcPr/>
                </a:tc>
                <a:tc gridSpan="2">
                  <a:txBody>
                    <a:bodyPr/>
                    <a:lstStyle/>
                    <a:p>
                      <a:pPr algn="ctr"/>
                      <a:r>
                        <a:rPr lang="en-GB" dirty="0"/>
                        <a:t>Spring term</a:t>
                      </a:r>
                    </a:p>
                    <a:p>
                      <a:pPr algn="ctr"/>
                      <a:r>
                        <a:rPr lang="en-GB" dirty="0"/>
                        <a:t>EXPLORE</a:t>
                      </a:r>
                    </a:p>
                  </a:txBody>
                  <a:tcPr>
                    <a:solidFill>
                      <a:schemeClr val="accent1"/>
                    </a:solidFill>
                  </a:tcPr>
                </a:tc>
                <a:tc hMerge="1">
                  <a:txBody>
                    <a:bodyPr/>
                    <a:lstStyle/>
                    <a:p>
                      <a:endParaRPr lang="en-GB"/>
                    </a:p>
                  </a:txBody>
                  <a:tcPr/>
                </a:tc>
                <a:tc gridSpan="2">
                  <a:txBody>
                    <a:bodyPr/>
                    <a:lstStyle/>
                    <a:p>
                      <a:pPr algn="ctr"/>
                      <a:r>
                        <a:rPr lang="en-GB" dirty="0"/>
                        <a:t>Summer Term</a:t>
                      </a:r>
                    </a:p>
                    <a:p>
                      <a:pPr algn="ctr"/>
                      <a:r>
                        <a:rPr lang="en-GB" dirty="0"/>
                        <a:t>BELONG</a:t>
                      </a:r>
                    </a:p>
                  </a:txBody>
                  <a:tcPr>
                    <a:solidFill>
                      <a:schemeClr val="accent1"/>
                    </a:solidFill>
                  </a:tcPr>
                </a:tc>
                <a:tc hMerge="1">
                  <a:txBody>
                    <a:bodyPr/>
                    <a:lstStyle/>
                    <a:p>
                      <a:endParaRPr lang="en-GB" dirty="0"/>
                    </a:p>
                  </a:txBody>
                  <a:tcPr/>
                </a:tc>
                <a:extLst>
                  <a:ext uri="{0D108BD9-81ED-4DB2-BD59-A6C34878D82A}">
                    <a16:rowId xmlns:a16="http://schemas.microsoft.com/office/drawing/2014/main" val="1331414431"/>
                  </a:ext>
                </a:extLst>
              </a:tr>
              <a:tr h="4051443">
                <a:tc rowSpan="2">
                  <a:txBody>
                    <a:bodyPr/>
                    <a:lstStyle/>
                    <a:p>
                      <a:pPr algn="ctr"/>
                      <a:r>
                        <a:rPr lang="en-GB" sz="1200" dirty="0"/>
                        <a:t>Global curriculum </a:t>
                      </a:r>
                      <a:r>
                        <a:rPr lang="en-GB" sz="1100" dirty="0"/>
                        <a:t>elements                                                                              </a:t>
                      </a:r>
                      <a:r>
                        <a:rPr lang="en-GB" sz="2000" dirty="0"/>
                        <a:t>Overview</a:t>
                      </a:r>
                      <a:endParaRPr lang="en-GB" sz="1100" dirty="0"/>
                    </a:p>
                  </a:txBody>
                  <a:tcPr vert="vert270">
                    <a:solidFill>
                      <a:schemeClr val="bg2">
                        <a:lumMod val="75000"/>
                      </a:schemeClr>
                    </a:solidFill>
                  </a:tcPr>
                </a:tc>
                <a:tc>
                  <a:txBody>
                    <a:bodyPr/>
                    <a:lstStyle/>
                    <a:p>
                      <a:r>
                        <a:rPr lang="en-GB" sz="1600" b="1" dirty="0">
                          <a:solidFill>
                            <a:schemeClr val="bg1"/>
                          </a:solidFill>
                        </a:rPr>
                        <a:t>PLACE INVADERS</a:t>
                      </a:r>
                    </a:p>
                    <a:p>
                      <a:r>
                        <a:rPr lang="en-GB" sz="1100" dirty="0"/>
                        <a:t>Vikings</a:t>
                      </a:r>
                    </a:p>
                    <a:p>
                      <a:r>
                        <a:rPr lang="en-GB" sz="1100" dirty="0"/>
                        <a:t>Link to modern invasion of countries- Afghanistan etc</a:t>
                      </a:r>
                    </a:p>
                    <a:p>
                      <a:r>
                        <a:rPr lang="en-GB" sz="1100" dirty="0"/>
                        <a:t>Impact on people and where they live.</a:t>
                      </a:r>
                    </a:p>
                    <a:p>
                      <a:r>
                        <a:rPr lang="en-GB" sz="1100" dirty="0"/>
                        <a:t>What did Britain gain from the Viking invasion?</a:t>
                      </a:r>
                    </a:p>
                    <a:p>
                      <a:r>
                        <a:rPr lang="en-GB" sz="1100" dirty="0"/>
                        <a:t>Is invasion of a country always a bad thing? </a:t>
                      </a:r>
                    </a:p>
                    <a:p>
                      <a:r>
                        <a:rPr lang="en-GB" sz="1100" dirty="0"/>
                        <a:t>Study of </a:t>
                      </a:r>
                      <a:r>
                        <a:rPr lang="en-GB" sz="1100" dirty="0" err="1"/>
                        <a:t>Septimus</a:t>
                      </a:r>
                      <a:r>
                        <a:rPr lang="en-GB" sz="1100" dirty="0"/>
                        <a:t> Severus- An African born emperor who died in York. </a:t>
                      </a:r>
                    </a:p>
                    <a:p>
                      <a:r>
                        <a:rPr lang="en-GB" sz="1100" dirty="0">
                          <a:hlinkClick r:id="rId2"/>
                        </a:rPr>
                        <a:t>https://artsandculture.google.com/story/5-forgotten-black-and-asian-figures-who-made-british-history/wAICKqOAzVvtJw</a:t>
                      </a:r>
                      <a:endParaRPr lang="en-GB" sz="1100" dirty="0"/>
                    </a:p>
                    <a:p>
                      <a:endParaRPr lang="en-GB" sz="1100" dirty="0">
                        <a:highlight>
                          <a:srgbClr val="FFFF00"/>
                        </a:highlight>
                      </a:endParaRPr>
                    </a:p>
                    <a:p>
                      <a:r>
                        <a:rPr lang="en-GB" sz="1100" dirty="0"/>
                        <a:t>Anglo Saxons – who were they? What happened when the Vikings arrived. When were the Romans in Britain?</a:t>
                      </a:r>
                    </a:p>
                    <a:p>
                      <a:endParaRPr lang="en-GB" sz="1100" dirty="0"/>
                    </a:p>
                    <a:p>
                      <a:r>
                        <a:rPr lang="en-GB" sz="1100" dirty="0"/>
                        <a:t>Were the Vikings religious?</a:t>
                      </a:r>
                    </a:p>
                  </a:txBody>
                  <a:tcPr>
                    <a:solidFill>
                      <a:schemeClr val="accent1">
                        <a:lumMod val="40000"/>
                        <a:lumOff val="60000"/>
                      </a:schemeClr>
                    </a:solidFill>
                  </a:tcPr>
                </a:tc>
                <a:tc>
                  <a:txBody>
                    <a:bodyPr/>
                    <a:lstStyle/>
                    <a:p>
                      <a:r>
                        <a:rPr lang="en-GB" sz="1050" dirty="0"/>
                        <a:t>Odd and the frost giants</a:t>
                      </a:r>
                    </a:p>
                    <a:p>
                      <a:endParaRPr lang="en-GB" sz="1050" dirty="0"/>
                    </a:p>
                    <a:p>
                      <a:r>
                        <a:rPr lang="en-GB" sz="1050" dirty="0"/>
                        <a:t>The House at the edge of Magic</a:t>
                      </a:r>
                    </a:p>
                  </a:txBody>
                  <a:tcPr>
                    <a:solidFill>
                      <a:schemeClr val="accent1">
                        <a:lumMod val="40000"/>
                        <a:lumOff val="60000"/>
                      </a:schemeClr>
                    </a:solidFill>
                  </a:tcPr>
                </a:tc>
                <a:tc>
                  <a:txBody>
                    <a:bodyPr/>
                    <a:lstStyle/>
                    <a:p>
                      <a:r>
                        <a:rPr lang="en-GB" sz="1600" b="1" dirty="0">
                          <a:solidFill>
                            <a:schemeClr val="bg1"/>
                          </a:solidFill>
                        </a:rPr>
                        <a:t>THE GREAT FOOD DEBATE</a:t>
                      </a:r>
                    </a:p>
                    <a:p>
                      <a:r>
                        <a:rPr lang="en-GB" sz="1100" dirty="0">
                          <a:solidFill>
                            <a:schemeClr val="tx1"/>
                          </a:solidFill>
                        </a:rPr>
                        <a:t>Should we all be vegetarians? What is the impact of eating meat on our environment? What about vegan?</a:t>
                      </a:r>
                    </a:p>
                    <a:p>
                      <a:r>
                        <a:rPr lang="en-GB" sz="1100" dirty="0">
                          <a:solidFill>
                            <a:schemeClr val="tx1"/>
                          </a:solidFill>
                        </a:rPr>
                        <a:t>Supermarket plastic.</a:t>
                      </a:r>
                    </a:p>
                    <a:p>
                      <a:r>
                        <a:rPr lang="en-GB" sz="1100" dirty="0">
                          <a:solidFill>
                            <a:schemeClr val="tx1"/>
                          </a:solidFill>
                        </a:rPr>
                        <a:t>Food shortages, supermarket and restaurant waste, farms, over-fishing, exporting food v local produce, harbours, trade links, minerals and distribution of natural resources.</a:t>
                      </a:r>
                    </a:p>
                    <a:p>
                      <a:r>
                        <a:rPr lang="en-GB" sz="1100" dirty="0">
                          <a:solidFill>
                            <a:schemeClr val="tx1"/>
                          </a:solidFill>
                        </a:rPr>
                        <a:t>Look at the impact that fair trade has had on the lives of farmers in Africa and central America. Will there ever be a need to consider a fair trade policy in UK?</a:t>
                      </a:r>
                    </a:p>
                    <a:p>
                      <a:r>
                        <a:rPr lang="en-GB" sz="1100" dirty="0">
                          <a:solidFill>
                            <a:schemeClr val="tx1"/>
                          </a:solidFill>
                        </a:rPr>
                        <a:t>What is the financial impact of importing food from around the world.</a:t>
                      </a:r>
                    </a:p>
                    <a:p>
                      <a:r>
                        <a:rPr lang="en-GB" sz="1100" dirty="0">
                          <a:solidFill>
                            <a:schemeClr val="tx1"/>
                          </a:solidFill>
                        </a:rPr>
                        <a:t>Use of insecticides on farms.</a:t>
                      </a:r>
                    </a:p>
                    <a:p>
                      <a:endParaRPr lang="en-GB" sz="1100" dirty="0">
                        <a:solidFill>
                          <a:schemeClr val="tx1"/>
                        </a:solidFill>
                      </a:endParaRPr>
                    </a:p>
                    <a:p>
                      <a:r>
                        <a:rPr lang="en-GB" sz="1100" dirty="0">
                          <a:solidFill>
                            <a:schemeClr val="tx1"/>
                          </a:solidFill>
                        </a:rPr>
                        <a:t>Looking at the different multi-cultural food in Britain. What are the differences, staple diets, range of foods used?</a:t>
                      </a:r>
                    </a:p>
                    <a:p>
                      <a:r>
                        <a:rPr lang="en-GB" sz="1100" dirty="0">
                          <a:solidFill>
                            <a:schemeClr val="tx1"/>
                          </a:solidFill>
                        </a:rPr>
                        <a:t>Remind about festival foods from Year 2- What is kosher, Halal etc. How does food reflect identity.</a:t>
                      </a:r>
                    </a:p>
                  </a:txBody>
                  <a:tcPr>
                    <a:solidFill>
                      <a:schemeClr val="accent1">
                        <a:lumMod val="40000"/>
                        <a:lumOff val="60000"/>
                      </a:schemeClr>
                    </a:solidFill>
                  </a:tcPr>
                </a:tc>
                <a:tc>
                  <a:txBody>
                    <a:bodyPr/>
                    <a:lstStyle/>
                    <a:p>
                      <a:r>
                        <a:rPr lang="en-GB" sz="1050" dirty="0"/>
                        <a:t>The Boy who biked the world</a:t>
                      </a:r>
                    </a:p>
                    <a:p>
                      <a:endParaRPr lang="en-GB" sz="1050" dirty="0"/>
                    </a:p>
                    <a:p>
                      <a:r>
                        <a:rPr lang="en-GB" sz="1050" dirty="0"/>
                        <a:t>From farm to fork</a:t>
                      </a:r>
                    </a:p>
                    <a:p>
                      <a:endParaRPr lang="en-GB" sz="1050" dirty="0"/>
                    </a:p>
                    <a:p>
                      <a:r>
                        <a:rPr lang="en-GB" sz="1050" dirty="0" err="1"/>
                        <a:t>CharlotteWeb</a:t>
                      </a:r>
                      <a:endParaRPr lang="en-GB" sz="1050" dirty="0"/>
                    </a:p>
                  </a:txBody>
                  <a:tcPr>
                    <a:solidFill>
                      <a:schemeClr val="accent1">
                        <a:lumMod val="40000"/>
                        <a:lumOff val="60000"/>
                      </a:schemeClr>
                    </a:solidFill>
                  </a:tcPr>
                </a:tc>
                <a:tc>
                  <a:txBody>
                    <a:bodyPr/>
                    <a:lstStyle/>
                    <a:p>
                      <a:r>
                        <a:rPr lang="en-GB" sz="1600" b="1" dirty="0">
                          <a:solidFill>
                            <a:schemeClr val="bg1"/>
                          </a:solidFill>
                        </a:rPr>
                        <a:t>FASHION FORWARD</a:t>
                      </a:r>
                    </a:p>
                    <a:p>
                      <a:r>
                        <a:rPr lang="en-GB" sz="1100" dirty="0" err="1">
                          <a:solidFill>
                            <a:schemeClr val="tx1"/>
                          </a:solidFill>
                        </a:rPr>
                        <a:t>Sustainablity</a:t>
                      </a:r>
                      <a:r>
                        <a:rPr lang="en-GB" sz="1100" dirty="0">
                          <a:solidFill>
                            <a:schemeClr val="tx1"/>
                          </a:solidFill>
                        </a:rPr>
                        <a:t> in clothes- should we spend more on quality, re-use, mend?</a:t>
                      </a:r>
                    </a:p>
                    <a:p>
                      <a:r>
                        <a:rPr lang="en-GB" sz="1100" dirty="0">
                          <a:solidFill>
                            <a:schemeClr val="tx1"/>
                          </a:solidFill>
                        </a:rPr>
                        <a:t>When was ‘make do and mend’ a slogan and why?- mend own clothes in class.</a:t>
                      </a:r>
                    </a:p>
                    <a:p>
                      <a:r>
                        <a:rPr lang="en-GB" sz="1100" dirty="0">
                          <a:solidFill>
                            <a:schemeClr val="tx1"/>
                          </a:solidFill>
                        </a:rPr>
                        <a:t>Impact of fast fashion on the environment- How are these clothes so cheap? What is the impact on those working to make the clothes in other countries? </a:t>
                      </a:r>
                    </a:p>
                    <a:p>
                      <a:r>
                        <a:rPr lang="en-GB" sz="1100" dirty="0" err="1">
                          <a:solidFill>
                            <a:schemeClr val="tx1"/>
                          </a:solidFill>
                        </a:rPr>
                        <a:t>Sharewear</a:t>
                      </a:r>
                      <a:r>
                        <a:rPr lang="en-GB" sz="1100" dirty="0">
                          <a:solidFill>
                            <a:schemeClr val="tx1"/>
                          </a:solidFill>
                        </a:rPr>
                        <a:t> charity drive- raise money and collect clothes for the charity.</a:t>
                      </a:r>
                    </a:p>
                    <a:p>
                      <a:endParaRPr lang="en-GB" sz="1100" dirty="0">
                        <a:solidFill>
                          <a:schemeClr val="tx1"/>
                        </a:solidFill>
                      </a:endParaRPr>
                    </a:p>
                    <a:p>
                      <a:r>
                        <a:rPr lang="en-GB" sz="1100" dirty="0">
                          <a:solidFill>
                            <a:schemeClr val="tx1"/>
                          </a:solidFill>
                        </a:rPr>
                        <a:t>History Focus: Benin Kingdom – how did they become so powerful through trade. Compare their desire for power and wealth with countries today. What significance did clothing have in Benin?</a:t>
                      </a:r>
                    </a:p>
                    <a:p>
                      <a:endParaRPr lang="en-GB" sz="1100" dirty="0">
                        <a:solidFill>
                          <a:schemeClr val="tx1"/>
                        </a:solidFill>
                      </a:endParaRPr>
                    </a:p>
                    <a:p>
                      <a:r>
                        <a:rPr lang="en-GB" sz="1100" dirty="0">
                          <a:solidFill>
                            <a:schemeClr val="tx1"/>
                          </a:solidFill>
                        </a:rPr>
                        <a:t> </a:t>
                      </a:r>
                    </a:p>
                    <a:p>
                      <a:r>
                        <a:rPr lang="en-GB" sz="1100" dirty="0">
                          <a:solidFill>
                            <a:schemeClr val="tx1"/>
                          </a:solidFill>
                        </a:rPr>
                        <a:t>Cultural appropriation- what does this mean? Do you agree?</a:t>
                      </a:r>
                    </a:p>
                    <a:p>
                      <a:r>
                        <a:rPr lang="en-GB" sz="1100" dirty="0">
                          <a:solidFill>
                            <a:schemeClr val="tx1"/>
                          </a:solidFill>
                        </a:rPr>
                        <a:t>Fashion designers- local Paul Smith. Nottingham Castle museum. </a:t>
                      </a:r>
                      <a:endParaRPr lang="en-GB" sz="1100" dirty="0">
                        <a:solidFill>
                          <a:schemeClr val="bg1"/>
                        </a:solidFill>
                      </a:endParaRPr>
                    </a:p>
                  </a:txBody>
                  <a:tcPr>
                    <a:solidFill>
                      <a:schemeClr val="accent1">
                        <a:lumMod val="40000"/>
                        <a:lumOff val="60000"/>
                      </a:schemeClr>
                    </a:solidFill>
                  </a:tcPr>
                </a:tc>
                <a:tc>
                  <a:txBody>
                    <a:bodyPr/>
                    <a:lstStyle/>
                    <a:p>
                      <a:r>
                        <a:rPr lang="en-GB" sz="1000" dirty="0"/>
                        <a:t>Bills new frock</a:t>
                      </a:r>
                    </a:p>
                    <a:p>
                      <a:endParaRPr lang="en-GB" sz="1000" dirty="0"/>
                    </a:p>
                    <a:p>
                      <a:r>
                        <a:rPr lang="en-GB" sz="1000" dirty="0"/>
                        <a:t>Rosie revere engineer</a:t>
                      </a:r>
                    </a:p>
                    <a:p>
                      <a:endParaRPr lang="en-GB" sz="1000" dirty="0"/>
                    </a:p>
                    <a:p>
                      <a:r>
                        <a:rPr lang="en-GB" sz="1000" dirty="0"/>
                        <a:t>Julian is a mermaid</a:t>
                      </a:r>
                    </a:p>
                    <a:p>
                      <a:endParaRPr lang="en-GB" sz="1000" dirty="0"/>
                    </a:p>
                    <a:p>
                      <a:r>
                        <a:rPr lang="en-GB" sz="1000" dirty="0"/>
                        <a:t>I love my hair</a:t>
                      </a:r>
                    </a:p>
                    <a:p>
                      <a:endParaRPr lang="en-GB" sz="1000" dirty="0"/>
                    </a:p>
                    <a:p>
                      <a:endParaRPr lang="en-GB" sz="1000" dirty="0"/>
                    </a:p>
                  </a:txBody>
                  <a:tcPr>
                    <a:solidFill>
                      <a:schemeClr val="accent1">
                        <a:lumMod val="40000"/>
                        <a:lumOff val="60000"/>
                      </a:schemeClr>
                    </a:solidFill>
                  </a:tcPr>
                </a:tc>
                <a:extLst>
                  <a:ext uri="{0D108BD9-81ED-4DB2-BD59-A6C34878D82A}">
                    <a16:rowId xmlns:a16="http://schemas.microsoft.com/office/drawing/2014/main" val="980717278"/>
                  </a:ext>
                </a:extLst>
              </a:tr>
              <a:tr h="1410215">
                <a:tc vMerge="1">
                  <a:txBody>
                    <a:bodyPr/>
                    <a:lstStyle/>
                    <a:p>
                      <a:endParaRPr lang="en-GB"/>
                    </a:p>
                  </a:txBody>
                  <a:tcPr/>
                </a:tc>
                <a:tc>
                  <a:txBody>
                    <a:bodyPr/>
                    <a:lstStyle/>
                    <a:p>
                      <a:r>
                        <a:rPr lang="en-GB" sz="1100" dirty="0"/>
                        <a:t>Peace and conflict</a:t>
                      </a:r>
                    </a:p>
                    <a:p>
                      <a:r>
                        <a:rPr lang="en-GB" sz="1100" dirty="0"/>
                        <a:t>Human rights</a:t>
                      </a:r>
                    </a:p>
                    <a:p>
                      <a:r>
                        <a:rPr lang="en-GB" sz="1100" dirty="0"/>
                        <a:t>Power and governance</a:t>
                      </a:r>
                    </a:p>
                    <a:p>
                      <a:r>
                        <a:rPr lang="en-GB" sz="1100" dirty="0"/>
                        <a:t>Globalisation and interdependence</a:t>
                      </a:r>
                    </a:p>
                    <a:p>
                      <a:r>
                        <a:rPr lang="en-GB" sz="1100" dirty="0"/>
                        <a:t>Sense of identity</a:t>
                      </a:r>
                    </a:p>
                    <a:p>
                      <a:r>
                        <a:rPr lang="en-GB" sz="1100" dirty="0"/>
                        <a:t>Social justice and equity</a:t>
                      </a:r>
                    </a:p>
                    <a:p>
                      <a:r>
                        <a:rPr lang="en-GB" sz="1100" dirty="0"/>
                        <a:t>Co-operation and conflict resolution</a:t>
                      </a:r>
                    </a:p>
                  </a:txBody>
                  <a:tcPr>
                    <a:solidFill>
                      <a:schemeClr val="accent1">
                        <a:lumMod val="40000"/>
                        <a:lumOff val="60000"/>
                      </a:schemeClr>
                    </a:solidFill>
                  </a:tcPr>
                </a:tc>
                <a:tc>
                  <a:txBody>
                    <a:bodyPr/>
                    <a:lstStyle/>
                    <a:p>
                      <a:r>
                        <a:rPr lang="en-GB" sz="1100" b="1" dirty="0"/>
                        <a:t>Science: </a:t>
                      </a:r>
                      <a:r>
                        <a:rPr lang="en-GB" sz="1100" dirty="0"/>
                        <a:t>Light (Reflection, shadows, need for light)</a:t>
                      </a:r>
                    </a:p>
                    <a:p>
                      <a:r>
                        <a:rPr lang="en-GB" sz="1100" dirty="0"/>
                        <a:t>Forces and magnets</a:t>
                      </a:r>
                    </a:p>
                  </a:txBody>
                  <a:tcPr>
                    <a:solidFill>
                      <a:schemeClr val="accent1">
                        <a:lumMod val="40000"/>
                        <a:lumOff val="60000"/>
                      </a:schemeClr>
                    </a:solidFill>
                  </a:tcPr>
                </a:tc>
                <a:tc>
                  <a:txBody>
                    <a:bodyPr/>
                    <a:lstStyle/>
                    <a:p>
                      <a:r>
                        <a:rPr lang="en-GB" sz="1100" dirty="0"/>
                        <a:t>Globalisation and interdependence</a:t>
                      </a:r>
                    </a:p>
                    <a:p>
                      <a:r>
                        <a:rPr lang="en-GB" sz="1100" dirty="0"/>
                        <a:t>Sustainable development</a:t>
                      </a:r>
                    </a:p>
                    <a:p>
                      <a:r>
                        <a:rPr lang="en-GB" sz="1100" dirty="0"/>
                        <a:t>Power and governance</a:t>
                      </a:r>
                    </a:p>
                    <a:p>
                      <a:r>
                        <a:rPr lang="en-GB" sz="1100" dirty="0"/>
                        <a:t>Communication</a:t>
                      </a:r>
                    </a:p>
                    <a:p>
                      <a:r>
                        <a:rPr lang="en-GB" sz="1100" dirty="0"/>
                        <a:t>Informed and reflective action</a:t>
                      </a:r>
                    </a:p>
                    <a:p>
                      <a:r>
                        <a:rPr lang="en-GB" sz="1100" dirty="0"/>
                        <a:t>Concern for the environment</a:t>
                      </a:r>
                    </a:p>
                    <a:p>
                      <a:r>
                        <a:rPr lang="en-GB" sz="1100" dirty="0"/>
                        <a:t>Commitment to sustainable development</a:t>
                      </a:r>
                    </a:p>
                    <a:p>
                      <a:r>
                        <a:rPr lang="en-GB" sz="1100" dirty="0"/>
                        <a:t>Belief that people can bring about change</a:t>
                      </a:r>
                    </a:p>
                  </a:txBody>
                  <a:tcPr>
                    <a:solidFill>
                      <a:schemeClr val="accent1">
                        <a:lumMod val="40000"/>
                        <a:lumOff val="60000"/>
                      </a:schemeClr>
                    </a:solidFill>
                  </a:tcPr>
                </a:tc>
                <a:tc>
                  <a:txBody>
                    <a:bodyPr/>
                    <a:lstStyle/>
                    <a:p>
                      <a:r>
                        <a:rPr lang="en-GB" sz="1050" b="1" dirty="0"/>
                        <a:t>Science:</a:t>
                      </a:r>
                      <a:r>
                        <a:rPr lang="en-GB" sz="1050" dirty="0"/>
                        <a:t> Plants and animals (Life cycle of plants, nutrition, skeleton, muscles)</a:t>
                      </a:r>
                    </a:p>
                  </a:txBody>
                  <a:tcPr>
                    <a:solidFill>
                      <a:schemeClr val="accent1">
                        <a:lumMod val="40000"/>
                        <a:lumOff val="60000"/>
                      </a:schemeClr>
                    </a:solidFill>
                  </a:tcPr>
                </a:tc>
                <a:tc>
                  <a:txBody>
                    <a:bodyPr/>
                    <a:lstStyle/>
                    <a:p>
                      <a:r>
                        <a:rPr lang="en-GB" sz="1100" dirty="0"/>
                        <a:t>Identity and diversity</a:t>
                      </a:r>
                    </a:p>
                    <a:p>
                      <a:r>
                        <a:rPr lang="en-GB" sz="1100" dirty="0"/>
                        <a:t>Human rights</a:t>
                      </a:r>
                    </a:p>
                    <a:p>
                      <a:r>
                        <a:rPr lang="en-GB" sz="1100" dirty="0"/>
                        <a:t>Critical and creative thinking</a:t>
                      </a:r>
                    </a:p>
                    <a:p>
                      <a:r>
                        <a:rPr lang="en-GB" sz="1100" dirty="0"/>
                        <a:t>Self awareness and reflection</a:t>
                      </a:r>
                    </a:p>
                    <a:p>
                      <a:r>
                        <a:rPr lang="en-GB" sz="1100" dirty="0"/>
                        <a:t>Sense of identity</a:t>
                      </a:r>
                    </a:p>
                    <a:p>
                      <a:r>
                        <a:rPr lang="en-GB" sz="1100" dirty="0"/>
                        <a:t>Respect for people and human rights</a:t>
                      </a:r>
                    </a:p>
                    <a:p>
                      <a:r>
                        <a:rPr lang="en-GB" sz="1100" dirty="0"/>
                        <a:t>Value diversity</a:t>
                      </a:r>
                    </a:p>
                  </a:txBody>
                  <a:tcPr>
                    <a:solidFill>
                      <a:schemeClr val="accent1">
                        <a:lumMod val="40000"/>
                        <a:lumOff val="60000"/>
                      </a:schemeClr>
                    </a:solidFill>
                  </a:tcPr>
                </a:tc>
                <a:tc>
                  <a:txBody>
                    <a:bodyPr/>
                    <a:lstStyle/>
                    <a:p>
                      <a:r>
                        <a:rPr lang="en-GB" sz="1050" b="1" dirty="0"/>
                        <a:t>Science:</a:t>
                      </a:r>
                      <a:r>
                        <a:rPr lang="en-GB" sz="1050" dirty="0"/>
                        <a:t> Living things and their habitats: Classification, changing climate and it’s impact</a:t>
                      </a:r>
                    </a:p>
                  </a:txBody>
                  <a:tcPr>
                    <a:solidFill>
                      <a:schemeClr val="accent1">
                        <a:lumMod val="40000"/>
                        <a:lumOff val="60000"/>
                      </a:schemeClr>
                    </a:solidFill>
                  </a:tcPr>
                </a:tc>
                <a:extLst>
                  <a:ext uri="{0D108BD9-81ED-4DB2-BD59-A6C34878D82A}">
                    <a16:rowId xmlns:a16="http://schemas.microsoft.com/office/drawing/2014/main" val="125149986"/>
                  </a:ext>
                </a:extLst>
              </a:tr>
            </a:tbl>
          </a:graphicData>
        </a:graphic>
      </p:graphicFrame>
    </p:spTree>
    <p:extLst>
      <p:ext uri="{BB962C8B-B14F-4D97-AF65-F5344CB8AC3E}">
        <p14:creationId xmlns:p14="http://schemas.microsoft.com/office/powerpoint/2010/main" val="2264839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365007E-C46B-439C-AE46-8569A40556C4}"/>
              </a:ext>
            </a:extLst>
          </p:cNvPr>
          <p:cNvGraphicFramePr>
            <a:graphicFrameLocks noGrp="1"/>
          </p:cNvGraphicFramePr>
          <p:nvPr>
            <p:extLst>
              <p:ext uri="{D42A27DB-BD31-4B8C-83A1-F6EECF244321}">
                <p14:modId xmlns:p14="http://schemas.microsoft.com/office/powerpoint/2010/main" val="3097973364"/>
              </p:ext>
            </p:extLst>
          </p:nvPr>
        </p:nvGraphicFramePr>
        <p:xfrm>
          <a:off x="232527" y="174989"/>
          <a:ext cx="11726946" cy="6595173"/>
        </p:xfrm>
        <a:graphic>
          <a:graphicData uri="http://schemas.openxmlformats.org/drawingml/2006/table">
            <a:tbl>
              <a:tblPr firstRow="1" bandRow="1">
                <a:tableStyleId>{5C22544A-7EE6-4342-B048-85BDC9FD1C3A}</a:tableStyleId>
              </a:tblPr>
              <a:tblGrid>
                <a:gridCol w="573359">
                  <a:extLst>
                    <a:ext uri="{9D8B030D-6E8A-4147-A177-3AD203B41FA5}">
                      <a16:colId xmlns:a16="http://schemas.microsoft.com/office/drawing/2014/main" val="922136081"/>
                    </a:ext>
                  </a:extLst>
                </a:gridCol>
                <a:gridCol w="2877235">
                  <a:extLst>
                    <a:ext uri="{9D8B030D-6E8A-4147-A177-3AD203B41FA5}">
                      <a16:colId xmlns:a16="http://schemas.microsoft.com/office/drawing/2014/main" val="1273356352"/>
                    </a:ext>
                  </a:extLst>
                </a:gridCol>
                <a:gridCol w="836508">
                  <a:extLst>
                    <a:ext uri="{9D8B030D-6E8A-4147-A177-3AD203B41FA5}">
                      <a16:colId xmlns:a16="http://schemas.microsoft.com/office/drawing/2014/main" val="764889874"/>
                    </a:ext>
                  </a:extLst>
                </a:gridCol>
                <a:gridCol w="3222455">
                  <a:extLst>
                    <a:ext uri="{9D8B030D-6E8A-4147-A177-3AD203B41FA5}">
                      <a16:colId xmlns:a16="http://schemas.microsoft.com/office/drawing/2014/main" val="309781771"/>
                    </a:ext>
                  </a:extLst>
                </a:gridCol>
                <a:gridCol w="722438">
                  <a:extLst>
                    <a:ext uri="{9D8B030D-6E8A-4147-A177-3AD203B41FA5}">
                      <a16:colId xmlns:a16="http://schemas.microsoft.com/office/drawing/2014/main" val="1599661468"/>
                    </a:ext>
                  </a:extLst>
                </a:gridCol>
                <a:gridCol w="2637111">
                  <a:extLst>
                    <a:ext uri="{9D8B030D-6E8A-4147-A177-3AD203B41FA5}">
                      <a16:colId xmlns:a16="http://schemas.microsoft.com/office/drawing/2014/main" val="2658311273"/>
                    </a:ext>
                  </a:extLst>
                </a:gridCol>
                <a:gridCol w="857840">
                  <a:extLst>
                    <a:ext uri="{9D8B030D-6E8A-4147-A177-3AD203B41FA5}">
                      <a16:colId xmlns:a16="http://schemas.microsoft.com/office/drawing/2014/main" val="4085277944"/>
                    </a:ext>
                  </a:extLst>
                </a:gridCol>
              </a:tblGrid>
              <a:tr h="656883">
                <a:tc>
                  <a:txBody>
                    <a:bodyPr/>
                    <a:lstStyle/>
                    <a:p>
                      <a:pPr algn="ctr"/>
                      <a:r>
                        <a:rPr lang="en-GB" sz="2000" dirty="0"/>
                        <a:t>Yr4</a:t>
                      </a:r>
                    </a:p>
                  </a:txBody>
                  <a:tcPr>
                    <a:solidFill>
                      <a:schemeClr val="bg2">
                        <a:lumMod val="75000"/>
                      </a:schemeClr>
                    </a:solidFill>
                  </a:tcPr>
                </a:tc>
                <a:tc gridSpan="2">
                  <a:txBody>
                    <a:bodyPr/>
                    <a:lstStyle/>
                    <a:p>
                      <a:pPr algn="ctr"/>
                      <a:r>
                        <a:rPr lang="en-GB" dirty="0"/>
                        <a:t>Autumn Term</a:t>
                      </a:r>
                    </a:p>
                    <a:p>
                      <a:pPr algn="ctr"/>
                      <a:r>
                        <a:rPr lang="en-GB" dirty="0"/>
                        <a:t>DISCOVER</a:t>
                      </a:r>
                    </a:p>
                  </a:txBody>
                  <a:tcPr>
                    <a:solidFill>
                      <a:schemeClr val="accent1"/>
                    </a:solidFill>
                  </a:tcPr>
                </a:tc>
                <a:tc hMerge="1">
                  <a:txBody>
                    <a:bodyPr/>
                    <a:lstStyle/>
                    <a:p>
                      <a:endParaRPr lang="en-GB" dirty="0"/>
                    </a:p>
                  </a:txBody>
                  <a:tcPr/>
                </a:tc>
                <a:tc gridSpan="2">
                  <a:txBody>
                    <a:bodyPr/>
                    <a:lstStyle/>
                    <a:p>
                      <a:pPr algn="ctr"/>
                      <a:r>
                        <a:rPr lang="en-GB" dirty="0"/>
                        <a:t>Spring term</a:t>
                      </a:r>
                    </a:p>
                    <a:p>
                      <a:pPr algn="ctr"/>
                      <a:r>
                        <a:rPr lang="en-GB" dirty="0"/>
                        <a:t>EXPLORE</a:t>
                      </a:r>
                    </a:p>
                  </a:txBody>
                  <a:tcPr>
                    <a:solidFill>
                      <a:schemeClr val="accent1"/>
                    </a:solidFill>
                  </a:tcPr>
                </a:tc>
                <a:tc hMerge="1">
                  <a:txBody>
                    <a:bodyPr/>
                    <a:lstStyle/>
                    <a:p>
                      <a:endParaRPr lang="en-GB"/>
                    </a:p>
                  </a:txBody>
                  <a:tcPr/>
                </a:tc>
                <a:tc gridSpan="2">
                  <a:txBody>
                    <a:bodyPr/>
                    <a:lstStyle/>
                    <a:p>
                      <a:pPr algn="ctr"/>
                      <a:r>
                        <a:rPr lang="en-GB" dirty="0"/>
                        <a:t>Summer Term</a:t>
                      </a:r>
                    </a:p>
                    <a:p>
                      <a:pPr algn="ctr"/>
                      <a:r>
                        <a:rPr lang="en-GB" dirty="0"/>
                        <a:t>BELONG</a:t>
                      </a:r>
                    </a:p>
                  </a:txBody>
                  <a:tcPr>
                    <a:solidFill>
                      <a:schemeClr val="accent1"/>
                    </a:solidFill>
                  </a:tcPr>
                </a:tc>
                <a:tc hMerge="1">
                  <a:txBody>
                    <a:bodyPr/>
                    <a:lstStyle/>
                    <a:p>
                      <a:endParaRPr lang="en-GB" dirty="0"/>
                    </a:p>
                  </a:txBody>
                  <a:tcPr/>
                </a:tc>
                <a:extLst>
                  <a:ext uri="{0D108BD9-81ED-4DB2-BD59-A6C34878D82A}">
                    <a16:rowId xmlns:a16="http://schemas.microsoft.com/office/drawing/2014/main" val="1331414431"/>
                  </a:ext>
                </a:extLst>
              </a:tr>
              <a:tr h="4149569">
                <a:tc rowSpan="2">
                  <a:txBody>
                    <a:bodyPr/>
                    <a:lstStyle/>
                    <a:p>
                      <a:pPr algn="ctr"/>
                      <a:r>
                        <a:rPr lang="en-GB" sz="1200" dirty="0"/>
                        <a:t>Global curriculum </a:t>
                      </a:r>
                      <a:r>
                        <a:rPr lang="en-GB" sz="1100" dirty="0"/>
                        <a:t>elements                                                                              </a:t>
                      </a:r>
                      <a:r>
                        <a:rPr lang="en-GB" sz="2000" dirty="0"/>
                        <a:t>Overview</a:t>
                      </a:r>
                      <a:endParaRPr lang="en-GB" sz="1100" dirty="0"/>
                    </a:p>
                  </a:txBody>
                  <a:tcPr vert="vert270">
                    <a:solidFill>
                      <a:schemeClr val="bg2">
                        <a:lumMod val="75000"/>
                      </a:schemeClr>
                    </a:solidFill>
                  </a:tcPr>
                </a:tc>
                <a:tc>
                  <a:txBody>
                    <a:bodyPr/>
                    <a:lstStyle/>
                    <a:p>
                      <a:r>
                        <a:rPr lang="en-GB" sz="1600" b="1" dirty="0">
                          <a:solidFill>
                            <a:schemeClr val="bg1"/>
                          </a:solidFill>
                        </a:rPr>
                        <a:t>CITIES AT WAR</a:t>
                      </a:r>
                    </a:p>
                    <a:p>
                      <a:r>
                        <a:rPr lang="en-GB" sz="1100" dirty="0">
                          <a:solidFill>
                            <a:schemeClr val="tx1"/>
                          </a:solidFill>
                        </a:rPr>
                        <a:t>Focus on the impact of WW2 on Nottingham (local history Study)</a:t>
                      </a:r>
                    </a:p>
                    <a:p>
                      <a:r>
                        <a:rPr lang="en-GB" sz="1100" dirty="0">
                          <a:solidFill>
                            <a:schemeClr val="tx1"/>
                          </a:solidFill>
                        </a:rPr>
                        <a:t>Could there ever be a war like this again?</a:t>
                      </a:r>
                    </a:p>
                    <a:p>
                      <a:r>
                        <a:rPr lang="en-GB" sz="1100" dirty="0">
                          <a:solidFill>
                            <a:schemeClr val="tx1"/>
                          </a:solidFill>
                        </a:rPr>
                        <a:t>What was the impact on Nottingham? </a:t>
                      </a:r>
                    </a:p>
                    <a:p>
                      <a:r>
                        <a:rPr lang="en-GB" sz="1100" dirty="0">
                          <a:solidFill>
                            <a:schemeClr val="tx1"/>
                          </a:solidFill>
                        </a:rPr>
                        <a:t>How are today’s wars different? </a:t>
                      </a:r>
                    </a:p>
                    <a:p>
                      <a:r>
                        <a:rPr lang="en-GB" sz="1100" dirty="0">
                          <a:solidFill>
                            <a:schemeClr val="tx1"/>
                          </a:solidFill>
                        </a:rPr>
                        <a:t>What about refugees?- How do refugees today compare to evacuees in WW2?</a:t>
                      </a:r>
                    </a:p>
                    <a:p>
                      <a:endParaRPr lang="en-GB" sz="1100" dirty="0">
                        <a:solidFill>
                          <a:schemeClr val="tx1"/>
                        </a:solidFill>
                      </a:endParaRPr>
                    </a:p>
                    <a:p>
                      <a:r>
                        <a:rPr lang="en-GB" sz="1100" dirty="0">
                          <a:solidFill>
                            <a:schemeClr val="tx1"/>
                          </a:solidFill>
                        </a:rPr>
                        <a:t>Holocaust- Why did this prejudice exist and do we still see prejudice today?</a:t>
                      </a:r>
                    </a:p>
                    <a:p>
                      <a:r>
                        <a:rPr lang="en-GB" sz="1100" dirty="0">
                          <a:solidFill>
                            <a:schemeClr val="tx1"/>
                          </a:solidFill>
                        </a:rPr>
                        <a:t>Is war always the wrong decision- What would God say about war? </a:t>
                      </a:r>
                    </a:p>
                    <a:p>
                      <a:r>
                        <a:rPr lang="en-GB" sz="1100" dirty="0">
                          <a:solidFill>
                            <a:schemeClr val="tx1"/>
                          </a:solidFill>
                        </a:rPr>
                        <a:t>Is killing in war the same as murder? What makes it lawful?</a:t>
                      </a:r>
                    </a:p>
                    <a:p>
                      <a:r>
                        <a:rPr lang="en-GB" sz="1100" dirty="0">
                          <a:solidFill>
                            <a:schemeClr val="tx1"/>
                          </a:solidFill>
                        </a:rPr>
                        <a:t>Where do we see conflict today-</a:t>
                      </a:r>
                    </a:p>
                    <a:p>
                      <a:r>
                        <a:rPr lang="en-GB" sz="1100" dirty="0">
                          <a:solidFill>
                            <a:schemeClr val="tx1"/>
                          </a:solidFill>
                        </a:rPr>
                        <a:t>How did propaganda impact Britain during the war- How do we see propaganda in the modern day? How do we know what to believe in the media?</a:t>
                      </a:r>
                    </a:p>
                    <a:p>
                      <a:endParaRPr lang="en-GB" sz="1100" dirty="0">
                        <a:solidFill>
                          <a:schemeClr val="tx1"/>
                        </a:solidFill>
                      </a:endParaRPr>
                    </a:p>
                    <a:p>
                      <a:endParaRPr lang="en-GB" sz="1100" dirty="0">
                        <a:solidFill>
                          <a:schemeClr val="tx1"/>
                        </a:solidFill>
                      </a:endParaRPr>
                    </a:p>
                  </a:txBody>
                  <a:tcPr>
                    <a:solidFill>
                      <a:schemeClr val="accent1">
                        <a:lumMod val="40000"/>
                        <a:lumOff val="60000"/>
                      </a:schemeClr>
                    </a:solidFill>
                  </a:tcPr>
                </a:tc>
                <a:tc>
                  <a:txBody>
                    <a:bodyPr/>
                    <a:lstStyle/>
                    <a:p>
                      <a:r>
                        <a:rPr lang="en-GB" sz="1000" dirty="0"/>
                        <a:t>Letters from the Lighthouse</a:t>
                      </a:r>
                    </a:p>
                    <a:p>
                      <a:endParaRPr lang="en-GB" sz="1000" dirty="0"/>
                    </a:p>
                    <a:p>
                      <a:endParaRPr lang="en-GB" sz="1000" dirty="0"/>
                    </a:p>
                    <a:p>
                      <a:r>
                        <a:rPr lang="en-GB" sz="1000" dirty="0"/>
                        <a:t>Rose Blanche</a:t>
                      </a:r>
                    </a:p>
                    <a:p>
                      <a:endParaRPr lang="en-GB" sz="1000" dirty="0"/>
                    </a:p>
                    <a:p>
                      <a:endParaRPr lang="en-GB" sz="1000" dirty="0"/>
                    </a:p>
                  </a:txBody>
                  <a:tcPr>
                    <a:solidFill>
                      <a:schemeClr val="accent1">
                        <a:lumMod val="40000"/>
                        <a:lumOff val="60000"/>
                      </a:schemeClr>
                    </a:solidFill>
                  </a:tcPr>
                </a:tc>
                <a:tc>
                  <a:txBody>
                    <a:bodyPr/>
                    <a:lstStyle/>
                    <a:p>
                      <a:r>
                        <a:rPr lang="en-GB" sz="1600" b="1" dirty="0">
                          <a:solidFill>
                            <a:schemeClr val="bg1"/>
                          </a:solidFill>
                        </a:rPr>
                        <a:t>STORY OF A RIVER</a:t>
                      </a:r>
                    </a:p>
                    <a:p>
                      <a:r>
                        <a:rPr lang="en-GB" sz="1100" dirty="0">
                          <a:solidFill>
                            <a:schemeClr val="tx1"/>
                          </a:solidFill>
                        </a:rPr>
                        <a:t>River Trent- compare with another river in Europe</a:t>
                      </a:r>
                    </a:p>
                    <a:p>
                      <a:r>
                        <a:rPr lang="en-GB" sz="1100" dirty="0">
                          <a:solidFill>
                            <a:schemeClr val="tx1"/>
                          </a:solidFill>
                        </a:rPr>
                        <a:t>Mechanics of river formation- erosion etc</a:t>
                      </a:r>
                    </a:p>
                    <a:p>
                      <a:r>
                        <a:rPr lang="en-GB" sz="1100" dirty="0">
                          <a:solidFill>
                            <a:schemeClr val="tx1"/>
                          </a:solidFill>
                        </a:rPr>
                        <a:t>Flooding- why does it happen and are we seeing more flooding? Why could that be?</a:t>
                      </a:r>
                    </a:p>
                    <a:p>
                      <a:r>
                        <a:rPr lang="en-GB" sz="1100" dirty="0">
                          <a:solidFill>
                            <a:schemeClr val="tx1"/>
                          </a:solidFill>
                        </a:rPr>
                        <a:t>Look at flood defences in Wilford Village- Bee bank</a:t>
                      </a:r>
                    </a:p>
                    <a:p>
                      <a:r>
                        <a:rPr lang="en-GB" sz="1100" dirty="0">
                          <a:solidFill>
                            <a:schemeClr val="tx1"/>
                          </a:solidFill>
                        </a:rPr>
                        <a:t>What is the impact of flooding on local communities, wildlife etc?</a:t>
                      </a:r>
                    </a:p>
                    <a:p>
                      <a:r>
                        <a:rPr lang="en-GB" sz="1100" dirty="0">
                          <a:solidFill>
                            <a:schemeClr val="tx1"/>
                          </a:solidFill>
                        </a:rPr>
                        <a:t>Where do we see flooding across the world and why?</a:t>
                      </a:r>
                    </a:p>
                    <a:p>
                      <a:r>
                        <a:rPr lang="en-GB" sz="1100" dirty="0">
                          <a:solidFill>
                            <a:schemeClr val="tx1"/>
                          </a:solidFill>
                        </a:rPr>
                        <a:t>Field work with NES students</a:t>
                      </a:r>
                    </a:p>
                    <a:p>
                      <a:r>
                        <a:rPr lang="en-GB" sz="1100" dirty="0">
                          <a:solidFill>
                            <a:schemeClr val="tx1"/>
                          </a:solidFill>
                        </a:rPr>
                        <a:t>Environment agency link</a:t>
                      </a:r>
                    </a:p>
                    <a:p>
                      <a:endParaRPr lang="en-GB" sz="1100" dirty="0">
                        <a:solidFill>
                          <a:schemeClr val="tx1"/>
                        </a:solidFill>
                      </a:endParaRPr>
                    </a:p>
                    <a:p>
                      <a:r>
                        <a:rPr lang="en-GB" sz="1100" dirty="0">
                          <a:solidFill>
                            <a:schemeClr val="tx1"/>
                          </a:solidFill>
                        </a:rPr>
                        <a:t>Study of the Ganges- What is the importance of the river to Hindus? How does the river influence the way they live? </a:t>
                      </a:r>
                    </a:p>
                    <a:p>
                      <a:endParaRPr lang="en-GB" sz="1100" dirty="0">
                        <a:solidFill>
                          <a:schemeClr val="tx1"/>
                        </a:solidFill>
                      </a:endParaRPr>
                    </a:p>
                    <a:p>
                      <a:r>
                        <a:rPr lang="en-GB" sz="1100" dirty="0">
                          <a:solidFill>
                            <a:schemeClr val="tx1"/>
                          </a:solidFill>
                          <a:hlinkClick r:id="rId2"/>
                        </a:rPr>
                        <a:t>https://www.bbc.co.uk/teach/class-clips-video/geography-ks3-the-ganges-in-india-/zmjrkmn</a:t>
                      </a:r>
                      <a:r>
                        <a:rPr lang="en-GB" sz="1100" dirty="0">
                          <a:solidFill>
                            <a:schemeClr val="tx1"/>
                          </a:solidFill>
                        </a:rPr>
                        <a:t> </a:t>
                      </a:r>
                    </a:p>
                    <a:p>
                      <a:r>
                        <a:rPr lang="en-GB" sz="1100" dirty="0">
                          <a:solidFill>
                            <a:schemeClr val="tx1"/>
                          </a:solidFill>
                        </a:rPr>
                        <a:t>Hong Kong- How do people in Hong Kong use the river?</a:t>
                      </a:r>
                    </a:p>
                    <a:p>
                      <a:r>
                        <a:rPr lang="en-GB" sz="1100" dirty="0">
                          <a:solidFill>
                            <a:schemeClr val="tx1"/>
                          </a:solidFill>
                        </a:rPr>
                        <a:t>What spiritual meaning does the river have in some faiths?</a:t>
                      </a:r>
                    </a:p>
                    <a:p>
                      <a:endParaRPr lang="en-GB" sz="1100" dirty="0">
                        <a:solidFill>
                          <a:schemeClr val="tx1"/>
                        </a:solidFill>
                      </a:endParaRPr>
                    </a:p>
                    <a:p>
                      <a:endParaRPr lang="en-GB" sz="1100" dirty="0">
                        <a:solidFill>
                          <a:schemeClr val="bg1"/>
                        </a:solidFill>
                      </a:endParaRPr>
                    </a:p>
                  </a:txBody>
                  <a:tcPr>
                    <a:solidFill>
                      <a:schemeClr val="accent1">
                        <a:lumMod val="40000"/>
                        <a:lumOff val="60000"/>
                      </a:schemeClr>
                    </a:solidFill>
                  </a:tcPr>
                </a:tc>
                <a:tc>
                  <a:txBody>
                    <a:bodyPr/>
                    <a:lstStyle/>
                    <a:p>
                      <a:r>
                        <a:rPr lang="en-GB" sz="1050" dirty="0"/>
                        <a:t>Song of the dolphin boy</a:t>
                      </a:r>
                    </a:p>
                    <a:p>
                      <a:endParaRPr lang="en-GB" sz="1050" dirty="0"/>
                    </a:p>
                    <a:p>
                      <a:r>
                        <a:rPr lang="en-GB" sz="1050" dirty="0"/>
                        <a:t>Wind in the Willows</a:t>
                      </a:r>
                    </a:p>
                  </a:txBody>
                  <a:tcPr>
                    <a:solidFill>
                      <a:schemeClr val="accent1">
                        <a:lumMod val="40000"/>
                        <a:lumOff val="60000"/>
                      </a:schemeClr>
                    </a:solidFill>
                  </a:tcPr>
                </a:tc>
                <a:tc>
                  <a:txBody>
                    <a:bodyPr/>
                    <a:lstStyle/>
                    <a:p>
                      <a:r>
                        <a:rPr lang="en-GB" sz="1600" b="1" dirty="0">
                          <a:solidFill>
                            <a:schemeClr val="bg1"/>
                          </a:solidFill>
                        </a:rPr>
                        <a:t>SETTLE DOWN</a:t>
                      </a:r>
                    </a:p>
                    <a:p>
                      <a:r>
                        <a:rPr lang="en-GB" sz="1100" dirty="0">
                          <a:solidFill>
                            <a:schemeClr val="tx1"/>
                          </a:solidFill>
                        </a:rPr>
                        <a:t>Refugees, travellers (Roma), Shelters</a:t>
                      </a:r>
                    </a:p>
                    <a:p>
                      <a:r>
                        <a:rPr lang="en-GB" sz="1100" dirty="0">
                          <a:solidFill>
                            <a:schemeClr val="tx1"/>
                          </a:solidFill>
                        </a:rPr>
                        <a:t>Why do people leave their homes? Seek refuge from different things (war, poverty, famine, violence in the home, desire to travel)</a:t>
                      </a:r>
                    </a:p>
                    <a:p>
                      <a:r>
                        <a:rPr lang="en-GB" sz="1100" dirty="0">
                          <a:solidFill>
                            <a:schemeClr val="tx1"/>
                          </a:solidFill>
                        </a:rPr>
                        <a:t>Indigenous people- should we leave them alone?</a:t>
                      </a:r>
                    </a:p>
                    <a:p>
                      <a:endParaRPr lang="en-GB" sz="1100" dirty="0">
                        <a:solidFill>
                          <a:schemeClr val="tx1"/>
                        </a:solidFill>
                      </a:endParaRPr>
                    </a:p>
                    <a:p>
                      <a:r>
                        <a:rPr lang="en-GB" sz="1100" dirty="0">
                          <a:solidFill>
                            <a:schemeClr val="tx1"/>
                          </a:solidFill>
                        </a:rPr>
                        <a:t>History Focus: local history study – civil war in Newark and its effect on the people of Britain. Could there ever be another civil war? Look at other civil wars: Syria, Bosnia, Rwanda</a:t>
                      </a:r>
                    </a:p>
                    <a:p>
                      <a:endParaRPr lang="en-GB" sz="1100" dirty="0">
                        <a:solidFill>
                          <a:schemeClr val="tx1"/>
                        </a:solidFill>
                      </a:endParaRPr>
                    </a:p>
                    <a:p>
                      <a:r>
                        <a:rPr lang="en-GB" sz="1100" dirty="0">
                          <a:solidFill>
                            <a:schemeClr val="tx1"/>
                          </a:solidFill>
                        </a:rPr>
                        <a:t>Homelessness- William Booth and the salvation army</a:t>
                      </a:r>
                    </a:p>
                    <a:p>
                      <a:r>
                        <a:rPr lang="en-GB" sz="1100" dirty="0">
                          <a:solidFill>
                            <a:schemeClr val="tx1"/>
                          </a:solidFill>
                        </a:rPr>
                        <a:t>Refugee camps- Calais</a:t>
                      </a:r>
                    </a:p>
                    <a:p>
                      <a:r>
                        <a:rPr lang="en-GB" sz="1100" dirty="0">
                          <a:solidFill>
                            <a:schemeClr val="tx1"/>
                          </a:solidFill>
                        </a:rPr>
                        <a:t>Care homes, foster carers</a:t>
                      </a:r>
                    </a:p>
                    <a:p>
                      <a:endParaRPr lang="en-GB" sz="1100" dirty="0">
                        <a:solidFill>
                          <a:schemeClr val="tx1"/>
                        </a:solidFill>
                      </a:endParaRPr>
                    </a:p>
                    <a:p>
                      <a:r>
                        <a:rPr lang="en-GB" sz="1100" dirty="0">
                          <a:solidFill>
                            <a:schemeClr val="tx1"/>
                          </a:solidFill>
                        </a:rPr>
                        <a:t>Islamophobia- different groups within religions. Why are some people afraid of religions. </a:t>
                      </a:r>
                    </a:p>
                    <a:p>
                      <a:endParaRPr lang="en-GB" sz="1100" dirty="0">
                        <a:solidFill>
                          <a:schemeClr val="tx1"/>
                        </a:solidFill>
                      </a:endParaRPr>
                    </a:p>
                  </a:txBody>
                  <a:tcPr>
                    <a:solidFill>
                      <a:schemeClr val="accent1">
                        <a:lumMod val="40000"/>
                        <a:lumOff val="60000"/>
                      </a:schemeClr>
                    </a:solidFill>
                  </a:tcPr>
                </a:tc>
                <a:tc>
                  <a:txBody>
                    <a:bodyPr/>
                    <a:lstStyle/>
                    <a:p>
                      <a:r>
                        <a:rPr lang="en-GB" sz="1000" dirty="0"/>
                        <a:t>Christophe’s story</a:t>
                      </a:r>
                    </a:p>
                    <a:p>
                      <a:endParaRPr lang="en-GB" sz="1000" dirty="0"/>
                    </a:p>
                    <a:p>
                      <a:endParaRPr lang="en-GB" sz="1000" dirty="0"/>
                    </a:p>
                    <a:p>
                      <a:r>
                        <a:rPr lang="en-GB" sz="1000" dirty="0"/>
                        <a:t>The Arrival</a:t>
                      </a:r>
                    </a:p>
                    <a:p>
                      <a:endParaRPr lang="en-GB" sz="1000" dirty="0"/>
                    </a:p>
                    <a:p>
                      <a:r>
                        <a:rPr lang="en-GB" sz="1000" dirty="0"/>
                        <a:t>The Boy at the back of the class</a:t>
                      </a:r>
                    </a:p>
                    <a:p>
                      <a:endParaRPr lang="en-GB" sz="1000" dirty="0"/>
                    </a:p>
                  </a:txBody>
                  <a:tcPr>
                    <a:solidFill>
                      <a:schemeClr val="accent1">
                        <a:lumMod val="40000"/>
                        <a:lumOff val="60000"/>
                      </a:schemeClr>
                    </a:solidFill>
                  </a:tcPr>
                </a:tc>
                <a:extLst>
                  <a:ext uri="{0D108BD9-81ED-4DB2-BD59-A6C34878D82A}">
                    <a16:rowId xmlns:a16="http://schemas.microsoft.com/office/drawing/2014/main" val="980717278"/>
                  </a:ext>
                </a:extLst>
              </a:tr>
              <a:tr h="1747290">
                <a:tc vMerge="1">
                  <a:txBody>
                    <a:bodyPr/>
                    <a:lstStyle/>
                    <a:p>
                      <a:endParaRPr lang="en-GB"/>
                    </a:p>
                  </a:txBody>
                  <a:tcPr/>
                </a:tc>
                <a:tc>
                  <a:txBody>
                    <a:bodyPr/>
                    <a:lstStyle/>
                    <a:p>
                      <a:r>
                        <a:rPr lang="en-GB" sz="1050" dirty="0"/>
                        <a:t>Social Justice and equity</a:t>
                      </a:r>
                    </a:p>
                    <a:p>
                      <a:r>
                        <a:rPr lang="en-GB" sz="1050" dirty="0"/>
                        <a:t>Globalisation and interdependence</a:t>
                      </a:r>
                    </a:p>
                    <a:p>
                      <a:r>
                        <a:rPr lang="en-GB" sz="1050" dirty="0"/>
                        <a:t>Peace and conflict</a:t>
                      </a:r>
                    </a:p>
                    <a:p>
                      <a:r>
                        <a:rPr lang="en-GB" sz="1050" dirty="0"/>
                        <a:t>Human rights</a:t>
                      </a:r>
                    </a:p>
                    <a:p>
                      <a:r>
                        <a:rPr lang="en-GB" sz="1050" dirty="0"/>
                        <a:t>Power and governance</a:t>
                      </a:r>
                    </a:p>
                    <a:p>
                      <a:r>
                        <a:rPr lang="en-GB" sz="1050" dirty="0"/>
                        <a:t>Communication</a:t>
                      </a:r>
                    </a:p>
                    <a:p>
                      <a:r>
                        <a:rPr lang="en-GB" sz="1050" dirty="0"/>
                        <a:t>Co-operation and conflict resolution</a:t>
                      </a:r>
                    </a:p>
                    <a:p>
                      <a:r>
                        <a:rPr lang="en-GB" sz="1050" dirty="0"/>
                        <a:t>Ability to manage complexity and uncertainty</a:t>
                      </a:r>
                    </a:p>
                    <a:p>
                      <a:r>
                        <a:rPr lang="en-GB" sz="1050" dirty="0"/>
                        <a:t>Respect for people and human rights</a:t>
                      </a:r>
                    </a:p>
                  </a:txBody>
                  <a:tcPr>
                    <a:solidFill>
                      <a:schemeClr val="accent1">
                        <a:lumMod val="40000"/>
                        <a:lumOff val="60000"/>
                      </a:schemeClr>
                    </a:solidFill>
                  </a:tcPr>
                </a:tc>
                <a:tc>
                  <a:txBody>
                    <a:bodyPr/>
                    <a:lstStyle/>
                    <a:p>
                      <a:r>
                        <a:rPr lang="en-GB" sz="1100" b="1" dirty="0"/>
                        <a:t>Science:</a:t>
                      </a:r>
                    </a:p>
                    <a:p>
                      <a:endParaRPr lang="en-GB" sz="1100" b="0" dirty="0"/>
                    </a:p>
                    <a:p>
                      <a:r>
                        <a:rPr lang="en-GB" sz="1100" b="0" dirty="0"/>
                        <a:t>Sound</a:t>
                      </a:r>
                    </a:p>
                    <a:p>
                      <a:r>
                        <a:rPr lang="en-GB" sz="1100" b="0" dirty="0"/>
                        <a:t>Electricity</a:t>
                      </a:r>
                    </a:p>
                  </a:txBody>
                  <a:tcPr>
                    <a:solidFill>
                      <a:schemeClr val="accent1">
                        <a:lumMod val="40000"/>
                        <a:lumOff val="60000"/>
                      </a:schemeClr>
                    </a:solidFill>
                  </a:tcPr>
                </a:tc>
                <a:tc>
                  <a:txBody>
                    <a:bodyPr/>
                    <a:lstStyle/>
                    <a:p>
                      <a:r>
                        <a:rPr lang="en-GB" sz="1050" dirty="0"/>
                        <a:t>Sustainable development</a:t>
                      </a:r>
                    </a:p>
                    <a:p>
                      <a:r>
                        <a:rPr lang="en-GB" sz="1050" dirty="0"/>
                        <a:t>Empathy</a:t>
                      </a:r>
                    </a:p>
                    <a:p>
                      <a:r>
                        <a:rPr lang="en-GB" sz="1050" dirty="0"/>
                        <a:t>Communication</a:t>
                      </a:r>
                    </a:p>
                    <a:p>
                      <a:r>
                        <a:rPr lang="en-GB" sz="1050" dirty="0"/>
                        <a:t>Informed and reflective action</a:t>
                      </a:r>
                    </a:p>
                    <a:p>
                      <a:r>
                        <a:rPr lang="en-GB" sz="1050" dirty="0"/>
                        <a:t>Concern for the environment and commitment to sustainable development</a:t>
                      </a:r>
                    </a:p>
                    <a:p>
                      <a:r>
                        <a:rPr lang="en-GB" sz="1050" dirty="0"/>
                        <a:t>Belief that people can bring about change</a:t>
                      </a:r>
                    </a:p>
                    <a:p>
                      <a:r>
                        <a:rPr lang="en-GB" sz="1050" dirty="0"/>
                        <a:t>Ability to manage complexity and uncertainty</a:t>
                      </a:r>
                    </a:p>
                    <a:p>
                      <a:endParaRPr lang="en-GB" sz="1050" dirty="0"/>
                    </a:p>
                  </a:txBody>
                  <a:tcPr>
                    <a:solidFill>
                      <a:schemeClr val="accent1">
                        <a:lumMod val="40000"/>
                        <a:lumOff val="60000"/>
                      </a:schemeClr>
                    </a:solidFill>
                  </a:tcPr>
                </a:tc>
                <a:tc>
                  <a:txBody>
                    <a:bodyPr/>
                    <a:lstStyle/>
                    <a:p>
                      <a:r>
                        <a:rPr lang="en-GB" sz="1100" b="1" dirty="0"/>
                        <a:t>Science:</a:t>
                      </a:r>
                    </a:p>
                    <a:p>
                      <a:r>
                        <a:rPr lang="en-GB" sz="1100" b="0" dirty="0"/>
                        <a:t>Solids, liquids and gases.</a:t>
                      </a:r>
                    </a:p>
                    <a:p>
                      <a:endParaRPr lang="en-GB" sz="1100" b="0" dirty="0"/>
                    </a:p>
                    <a:p>
                      <a:r>
                        <a:rPr lang="en-GB" sz="1100" b="0" dirty="0"/>
                        <a:t>Rocks and Fossils </a:t>
                      </a:r>
                    </a:p>
                  </a:txBody>
                  <a:tcPr>
                    <a:solidFill>
                      <a:schemeClr val="accent1">
                        <a:lumMod val="40000"/>
                        <a:lumOff val="60000"/>
                      </a:schemeClr>
                    </a:solidFill>
                  </a:tcPr>
                </a:tc>
                <a:tc>
                  <a:txBody>
                    <a:bodyPr/>
                    <a:lstStyle/>
                    <a:p>
                      <a:r>
                        <a:rPr lang="en-GB" sz="1100" dirty="0"/>
                        <a:t>Social justice and equity</a:t>
                      </a:r>
                    </a:p>
                    <a:p>
                      <a:r>
                        <a:rPr lang="en-GB" sz="1100" dirty="0"/>
                        <a:t>Identity and diversity</a:t>
                      </a:r>
                    </a:p>
                    <a:p>
                      <a:r>
                        <a:rPr lang="en-GB" sz="1100" dirty="0"/>
                        <a:t>Peace and conflict</a:t>
                      </a:r>
                    </a:p>
                    <a:p>
                      <a:r>
                        <a:rPr lang="en-GB" sz="1100" dirty="0"/>
                        <a:t>Human rights</a:t>
                      </a:r>
                    </a:p>
                    <a:p>
                      <a:r>
                        <a:rPr lang="en-GB" sz="1100" dirty="0"/>
                        <a:t>Respect for people and human rights</a:t>
                      </a:r>
                    </a:p>
                  </a:txBody>
                  <a:tcPr>
                    <a:solidFill>
                      <a:schemeClr val="accent1">
                        <a:lumMod val="40000"/>
                        <a:lumOff val="60000"/>
                      </a:schemeClr>
                    </a:solidFill>
                  </a:tcPr>
                </a:tc>
                <a:tc>
                  <a:txBody>
                    <a:bodyPr/>
                    <a:lstStyle/>
                    <a:p>
                      <a:r>
                        <a:rPr lang="en-GB" sz="1050" b="1" dirty="0"/>
                        <a:t>Science</a:t>
                      </a:r>
                      <a:r>
                        <a:rPr lang="en-GB" sz="1050" dirty="0"/>
                        <a:t>:</a:t>
                      </a:r>
                    </a:p>
                    <a:p>
                      <a:endParaRPr lang="en-GB" sz="1050" dirty="0"/>
                    </a:p>
                    <a:p>
                      <a:r>
                        <a:rPr lang="en-GB" sz="1050" dirty="0"/>
                        <a:t>Animals </a:t>
                      </a:r>
                      <a:r>
                        <a:rPr lang="en-GB" sz="1050" dirty="0" err="1"/>
                        <a:t>inc</a:t>
                      </a:r>
                      <a:r>
                        <a:rPr lang="en-GB" sz="1050" dirty="0"/>
                        <a:t> humans (Digestive system, teeth, food chains)</a:t>
                      </a:r>
                    </a:p>
                  </a:txBody>
                  <a:tcPr>
                    <a:solidFill>
                      <a:schemeClr val="accent1">
                        <a:lumMod val="40000"/>
                        <a:lumOff val="60000"/>
                      </a:schemeClr>
                    </a:solidFill>
                  </a:tcPr>
                </a:tc>
                <a:extLst>
                  <a:ext uri="{0D108BD9-81ED-4DB2-BD59-A6C34878D82A}">
                    <a16:rowId xmlns:a16="http://schemas.microsoft.com/office/drawing/2014/main" val="125149986"/>
                  </a:ext>
                </a:extLst>
              </a:tr>
            </a:tbl>
          </a:graphicData>
        </a:graphic>
      </p:graphicFrame>
    </p:spTree>
    <p:extLst>
      <p:ext uri="{BB962C8B-B14F-4D97-AF65-F5344CB8AC3E}">
        <p14:creationId xmlns:p14="http://schemas.microsoft.com/office/powerpoint/2010/main" val="959219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365007E-C46B-439C-AE46-8569A40556C4}"/>
              </a:ext>
            </a:extLst>
          </p:cNvPr>
          <p:cNvGraphicFramePr>
            <a:graphicFrameLocks noGrp="1"/>
          </p:cNvGraphicFramePr>
          <p:nvPr>
            <p:extLst>
              <p:ext uri="{D42A27DB-BD31-4B8C-83A1-F6EECF244321}">
                <p14:modId xmlns:p14="http://schemas.microsoft.com/office/powerpoint/2010/main" val="1460427098"/>
              </p:ext>
            </p:extLst>
          </p:nvPr>
        </p:nvGraphicFramePr>
        <p:xfrm>
          <a:off x="152400" y="94156"/>
          <a:ext cx="11932025" cy="7517498"/>
        </p:xfrm>
        <a:graphic>
          <a:graphicData uri="http://schemas.openxmlformats.org/drawingml/2006/table">
            <a:tbl>
              <a:tblPr firstRow="1" bandRow="1">
                <a:tableStyleId>{5C22544A-7EE6-4342-B048-85BDC9FD1C3A}</a:tableStyleId>
              </a:tblPr>
              <a:tblGrid>
                <a:gridCol w="564292">
                  <a:extLst>
                    <a:ext uri="{9D8B030D-6E8A-4147-A177-3AD203B41FA5}">
                      <a16:colId xmlns:a16="http://schemas.microsoft.com/office/drawing/2014/main" val="922136081"/>
                    </a:ext>
                  </a:extLst>
                </a:gridCol>
                <a:gridCol w="2946645">
                  <a:extLst>
                    <a:ext uri="{9D8B030D-6E8A-4147-A177-3AD203B41FA5}">
                      <a16:colId xmlns:a16="http://schemas.microsoft.com/office/drawing/2014/main" val="1273356352"/>
                    </a:ext>
                  </a:extLst>
                </a:gridCol>
                <a:gridCol w="626359">
                  <a:extLst>
                    <a:ext uri="{9D8B030D-6E8A-4147-A177-3AD203B41FA5}">
                      <a16:colId xmlns:a16="http://schemas.microsoft.com/office/drawing/2014/main" val="764889874"/>
                    </a:ext>
                  </a:extLst>
                </a:gridCol>
                <a:gridCol w="2766012">
                  <a:extLst>
                    <a:ext uri="{9D8B030D-6E8A-4147-A177-3AD203B41FA5}">
                      <a16:colId xmlns:a16="http://schemas.microsoft.com/office/drawing/2014/main" val="309781771"/>
                    </a:ext>
                  </a:extLst>
                </a:gridCol>
                <a:gridCol w="1136927">
                  <a:extLst>
                    <a:ext uri="{9D8B030D-6E8A-4147-A177-3AD203B41FA5}">
                      <a16:colId xmlns:a16="http://schemas.microsoft.com/office/drawing/2014/main" val="1599661468"/>
                    </a:ext>
                  </a:extLst>
                </a:gridCol>
                <a:gridCol w="3181590">
                  <a:extLst>
                    <a:ext uri="{9D8B030D-6E8A-4147-A177-3AD203B41FA5}">
                      <a16:colId xmlns:a16="http://schemas.microsoft.com/office/drawing/2014/main" val="2658311273"/>
                    </a:ext>
                  </a:extLst>
                </a:gridCol>
                <a:gridCol w="710200">
                  <a:extLst>
                    <a:ext uri="{9D8B030D-6E8A-4147-A177-3AD203B41FA5}">
                      <a16:colId xmlns:a16="http://schemas.microsoft.com/office/drawing/2014/main" val="4085277944"/>
                    </a:ext>
                  </a:extLst>
                </a:gridCol>
              </a:tblGrid>
              <a:tr h="649483">
                <a:tc>
                  <a:txBody>
                    <a:bodyPr/>
                    <a:lstStyle/>
                    <a:p>
                      <a:pPr algn="ctr"/>
                      <a:r>
                        <a:rPr lang="en-GB" sz="2000" dirty="0"/>
                        <a:t>Yr5</a:t>
                      </a:r>
                    </a:p>
                  </a:txBody>
                  <a:tcPr>
                    <a:solidFill>
                      <a:schemeClr val="bg2">
                        <a:lumMod val="75000"/>
                      </a:schemeClr>
                    </a:solidFill>
                  </a:tcPr>
                </a:tc>
                <a:tc gridSpan="2">
                  <a:txBody>
                    <a:bodyPr/>
                    <a:lstStyle/>
                    <a:p>
                      <a:pPr algn="ctr"/>
                      <a:r>
                        <a:rPr lang="en-GB" dirty="0"/>
                        <a:t>Autumn Term</a:t>
                      </a:r>
                    </a:p>
                    <a:p>
                      <a:pPr algn="ctr"/>
                      <a:r>
                        <a:rPr lang="en-GB" dirty="0"/>
                        <a:t>DISCOVER</a:t>
                      </a:r>
                    </a:p>
                  </a:txBody>
                  <a:tcPr>
                    <a:solidFill>
                      <a:schemeClr val="accent1"/>
                    </a:solidFill>
                  </a:tcPr>
                </a:tc>
                <a:tc hMerge="1">
                  <a:txBody>
                    <a:bodyPr/>
                    <a:lstStyle/>
                    <a:p>
                      <a:endParaRPr lang="en-GB" dirty="0"/>
                    </a:p>
                  </a:txBody>
                  <a:tcPr/>
                </a:tc>
                <a:tc gridSpan="2">
                  <a:txBody>
                    <a:bodyPr/>
                    <a:lstStyle/>
                    <a:p>
                      <a:pPr algn="ctr"/>
                      <a:r>
                        <a:rPr lang="en-GB" dirty="0"/>
                        <a:t>Spring term</a:t>
                      </a:r>
                    </a:p>
                    <a:p>
                      <a:pPr algn="ctr"/>
                      <a:r>
                        <a:rPr lang="en-GB" dirty="0"/>
                        <a:t>EXPLORE</a:t>
                      </a:r>
                    </a:p>
                  </a:txBody>
                  <a:tcPr>
                    <a:solidFill>
                      <a:schemeClr val="accent1"/>
                    </a:solidFill>
                  </a:tcPr>
                </a:tc>
                <a:tc hMerge="1">
                  <a:txBody>
                    <a:bodyPr/>
                    <a:lstStyle/>
                    <a:p>
                      <a:endParaRPr lang="en-GB"/>
                    </a:p>
                  </a:txBody>
                  <a:tcPr/>
                </a:tc>
                <a:tc gridSpan="2">
                  <a:txBody>
                    <a:bodyPr/>
                    <a:lstStyle/>
                    <a:p>
                      <a:pPr algn="ctr"/>
                      <a:r>
                        <a:rPr lang="en-GB" dirty="0"/>
                        <a:t>Summer Term</a:t>
                      </a:r>
                    </a:p>
                    <a:p>
                      <a:pPr algn="ctr"/>
                      <a:r>
                        <a:rPr lang="en-GB" dirty="0"/>
                        <a:t>BELONG</a:t>
                      </a:r>
                    </a:p>
                  </a:txBody>
                  <a:tcPr>
                    <a:solidFill>
                      <a:schemeClr val="accent1"/>
                    </a:solidFill>
                  </a:tcPr>
                </a:tc>
                <a:tc hMerge="1">
                  <a:txBody>
                    <a:bodyPr/>
                    <a:lstStyle/>
                    <a:p>
                      <a:endParaRPr lang="en-GB" dirty="0"/>
                    </a:p>
                  </a:txBody>
                  <a:tcPr/>
                </a:tc>
                <a:extLst>
                  <a:ext uri="{0D108BD9-81ED-4DB2-BD59-A6C34878D82A}">
                    <a16:rowId xmlns:a16="http://schemas.microsoft.com/office/drawing/2014/main" val="1331414431"/>
                  </a:ext>
                </a:extLst>
              </a:tr>
              <a:tr h="4321678">
                <a:tc rowSpan="2">
                  <a:txBody>
                    <a:bodyPr/>
                    <a:lstStyle/>
                    <a:p>
                      <a:pPr algn="ctr"/>
                      <a:r>
                        <a:rPr lang="en-GB" sz="1200" dirty="0"/>
                        <a:t>Global curriculum </a:t>
                      </a:r>
                      <a:r>
                        <a:rPr lang="en-GB" sz="1100" dirty="0"/>
                        <a:t>elements                                                                              </a:t>
                      </a:r>
                      <a:r>
                        <a:rPr lang="en-GB" sz="2000" dirty="0"/>
                        <a:t>Overview</a:t>
                      </a:r>
                      <a:endParaRPr lang="en-GB" sz="1100" dirty="0"/>
                    </a:p>
                  </a:txBody>
                  <a:tcPr vert="vert270">
                    <a:solidFill>
                      <a:schemeClr val="bg2">
                        <a:lumMod val="75000"/>
                      </a:schemeClr>
                    </a:solidFill>
                  </a:tcPr>
                </a:tc>
                <a:tc>
                  <a:txBody>
                    <a:bodyPr/>
                    <a:lstStyle/>
                    <a:p>
                      <a:r>
                        <a:rPr lang="en-GB" sz="1600" b="1" dirty="0">
                          <a:solidFill>
                            <a:schemeClr val="bg1"/>
                          </a:solidFill>
                        </a:rPr>
                        <a:t>THE SPACE RACE</a:t>
                      </a:r>
                    </a:p>
                    <a:p>
                      <a:endParaRPr lang="en-GB" sz="1600" b="1" dirty="0">
                        <a:solidFill>
                          <a:schemeClr val="bg1"/>
                        </a:solidFill>
                      </a:endParaRPr>
                    </a:p>
                    <a:p>
                      <a:r>
                        <a:rPr lang="en-GB" sz="1100" b="0" dirty="0">
                          <a:solidFill>
                            <a:schemeClr val="tx1"/>
                          </a:solidFill>
                        </a:rPr>
                        <a:t>Historical space race- which countries were involved? Why was it important to them?</a:t>
                      </a:r>
                    </a:p>
                    <a:p>
                      <a:r>
                        <a:rPr lang="en-GB" sz="1100" b="0" dirty="0">
                          <a:solidFill>
                            <a:schemeClr val="tx1"/>
                          </a:solidFill>
                        </a:rPr>
                        <a:t>Who owns space?</a:t>
                      </a:r>
                    </a:p>
                    <a:p>
                      <a:r>
                        <a:rPr lang="en-GB" sz="1100" b="0" dirty="0">
                          <a:solidFill>
                            <a:schemeClr val="tx1"/>
                          </a:solidFill>
                        </a:rPr>
                        <a:t>International relations.</a:t>
                      </a:r>
                    </a:p>
                    <a:p>
                      <a:r>
                        <a:rPr lang="en-GB" sz="1100" b="0" dirty="0">
                          <a:solidFill>
                            <a:schemeClr val="tx1"/>
                          </a:solidFill>
                        </a:rPr>
                        <a:t>What was happening in US at the time?</a:t>
                      </a:r>
                    </a:p>
                    <a:p>
                      <a:endParaRPr lang="en-GB" sz="1100" b="0" dirty="0">
                        <a:solidFill>
                          <a:schemeClr val="tx1"/>
                        </a:solidFill>
                      </a:endParaRPr>
                    </a:p>
                    <a:p>
                      <a:r>
                        <a:rPr lang="en-GB" sz="1100" b="0" dirty="0">
                          <a:solidFill>
                            <a:schemeClr val="tx1"/>
                          </a:solidFill>
                        </a:rPr>
                        <a:t>Is it a waste of money exploring space? Should we be preparing to live on another planet?</a:t>
                      </a:r>
                    </a:p>
                    <a:p>
                      <a:endParaRPr lang="en-GB" sz="1100" b="0" dirty="0">
                        <a:solidFill>
                          <a:schemeClr val="tx1"/>
                        </a:solidFill>
                      </a:endParaRPr>
                    </a:p>
                    <a:p>
                      <a:r>
                        <a:rPr lang="en-GB" sz="1100" b="0" dirty="0">
                          <a:solidFill>
                            <a:schemeClr val="tx1"/>
                          </a:solidFill>
                        </a:rPr>
                        <a:t>Look at women and diversity in space exploration.</a:t>
                      </a:r>
                    </a:p>
                    <a:p>
                      <a:endParaRPr lang="en-GB" sz="1100" b="0" dirty="0">
                        <a:solidFill>
                          <a:schemeClr val="tx1"/>
                        </a:solidFill>
                      </a:endParaRPr>
                    </a:p>
                    <a:p>
                      <a:r>
                        <a:rPr lang="en-GB" sz="1100" b="0" dirty="0">
                          <a:solidFill>
                            <a:schemeClr val="tx1"/>
                          </a:solidFill>
                        </a:rPr>
                        <a:t>What does the bible say about the universe? What about science? Could both have elements of truth? </a:t>
                      </a:r>
                    </a:p>
                    <a:p>
                      <a:r>
                        <a:rPr lang="en-GB" sz="1100" b="0" dirty="0">
                          <a:solidFill>
                            <a:schemeClr val="tx1"/>
                          </a:solidFill>
                        </a:rPr>
                        <a:t>Watch </a:t>
                      </a:r>
                      <a:r>
                        <a:rPr lang="en-GB" sz="1100" b="0" dirty="0">
                          <a:solidFill>
                            <a:schemeClr val="tx1"/>
                          </a:solidFill>
                          <a:hlinkClick r:id="rId3"/>
                        </a:rPr>
                        <a:t>https://www.youtube.com/watch?v=X1rPalyUshw</a:t>
                      </a:r>
                      <a:endParaRPr lang="en-GB" sz="1100" b="0" dirty="0">
                        <a:solidFill>
                          <a:schemeClr val="tx1"/>
                        </a:solidFill>
                      </a:endParaRPr>
                    </a:p>
                    <a:p>
                      <a:endParaRPr lang="en-GB" sz="1100" b="0" dirty="0">
                        <a:solidFill>
                          <a:schemeClr val="tx1"/>
                        </a:solidFill>
                      </a:endParaRPr>
                    </a:p>
                    <a:p>
                      <a:endParaRPr lang="en-GB" sz="1100" b="0" dirty="0">
                        <a:solidFill>
                          <a:schemeClr val="tx1"/>
                        </a:solidFill>
                      </a:endParaRPr>
                    </a:p>
                    <a:p>
                      <a:endParaRPr lang="en-GB" sz="1100" b="0" dirty="0">
                        <a:solidFill>
                          <a:schemeClr val="tx1"/>
                        </a:solidFill>
                      </a:endParaRPr>
                    </a:p>
                    <a:p>
                      <a:endParaRPr lang="en-GB" sz="1100" b="0" dirty="0">
                        <a:solidFill>
                          <a:schemeClr val="tx1"/>
                        </a:solidFill>
                      </a:endParaRPr>
                    </a:p>
                    <a:p>
                      <a:endParaRPr lang="en-GB" sz="1100" b="0" dirty="0">
                        <a:solidFill>
                          <a:schemeClr val="tx1"/>
                        </a:solidFill>
                      </a:endParaRPr>
                    </a:p>
                  </a:txBody>
                  <a:tcPr>
                    <a:solidFill>
                      <a:schemeClr val="accent1">
                        <a:lumMod val="40000"/>
                        <a:lumOff val="60000"/>
                      </a:schemeClr>
                    </a:solidFill>
                  </a:tcPr>
                </a:tc>
                <a:tc>
                  <a:txBody>
                    <a:bodyPr/>
                    <a:lstStyle/>
                    <a:p>
                      <a:r>
                        <a:rPr lang="en-GB" sz="1100" dirty="0"/>
                        <a:t>Cosmic</a:t>
                      </a:r>
                    </a:p>
                    <a:p>
                      <a:endParaRPr lang="en-GB" sz="1100" dirty="0"/>
                    </a:p>
                    <a:p>
                      <a:r>
                        <a:rPr lang="en-GB" sz="1100" dirty="0"/>
                        <a:t>Hidden Figures</a:t>
                      </a:r>
                    </a:p>
                    <a:p>
                      <a:endParaRPr lang="en-GB" sz="1100" dirty="0"/>
                    </a:p>
                    <a:p>
                      <a:r>
                        <a:rPr lang="en-GB" sz="1100" dirty="0"/>
                        <a:t>The Moon (RLS)</a:t>
                      </a:r>
                    </a:p>
                    <a:p>
                      <a:endParaRPr lang="en-GB" sz="1100" dirty="0"/>
                    </a:p>
                    <a:p>
                      <a:endParaRPr lang="en-GB" sz="1100" dirty="0"/>
                    </a:p>
                  </a:txBody>
                  <a:tcPr>
                    <a:solidFill>
                      <a:schemeClr val="accent1">
                        <a:lumMod val="40000"/>
                        <a:lumOff val="60000"/>
                      </a:schemeClr>
                    </a:solidFill>
                  </a:tcPr>
                </a:tc>
                <a:tc>
                  <a:txBody>
                    <a:bodyPr/>
                    <a:lstStyle/>
                    <a:p>
                      <a:r>
                        <a:rPr lang="en-GB" sz="1600" b="1" dirty="0">
                          <a:solidFill>
                            <a:schemeClr val="bg1"/>
                          </a:solidFill>
                        </a:rPr>
                        <a:t>FRAGILE EARTH</a:t>
                      </a:r>
                    </a:p>
                    <a:p>
                      <a:endParaRPr lang="en-GB" sz="1600" b="1" dirty="0">
                        <a:solidFill>
                          <a:schemeClr val="tx1"/>
                        </a:solidFill>
                      </a:endParaRPr>
                    </a:p>
                    <a:p>
                      <a:r>
                        <a:rPr lang="en-GB" sz="1100" b="0" dirty="0">
                          <a:solidFill>
                            <a:schemeClr val="tx1"/>
                          </a:solidFill>
                        </a:rPr>
                        <a:t>Continents- plate tectonics</a:t>
                      </a:r>
                    </a:p>
                    <a:p>
                      <a:r>
                        <a:rPr lang="en-GB" sz="1100" b="0" dirty="0">
                          <a:solidFill>
                            <a:schemeClr val="tx1"/>
                          </a:solidFill>
                        </a:rPr>
                        <a:t>North and South poles, Latitude/Longitude</a:t>
                      </a:r>
                    </a:p>
                    <a:p>
                      <a:r>
                        <a:rPr lang="en-GB" sz="1100" b="0" dirty="0">
                          <a:solidFill>
                            <a:schemeClr val="tx1"/>
                          </a:solidFill>
                        </a:rPr>
                        <a:t>Looking at different biomes, Mountains and climates.</a:t>
                      </a:r>
                    </a:p>
                    <a:p>
                      <a:endParaRPr lang="en-GB" sz="1100" b="0" dirty="0">
                        <a:solidFill>
                          <a:schemeClr val="tx1"/>
                        </a:solidFill>
                      </a:endParaRPr>
                    </a:p>
                    <a:p>
                      <a:r>
                        <a:rPr lang="en-GB" sz="1100" b="0" dirty="0">
                          <a:solidFill>
                            <a:schemeClr val="tx1"/>
                          </a:solidFill>
                        </a:rPr>
                        <a:t>Volcanoes and earthquakes</a:t>
                      </a:r>
                    </a:p>
                    <a:p>
                      <a:endParaRPr lang="en-GB" sz="1100" b="0" dirty="0">
                        <a:solidFill>
                          <a:schemeClr val="tx1"/>
                        </a:solidFill>
                      </a:endParaRPr>
                    </a:p>
                    <a:p>
                      <a:r>
                        <a:rPr lang="en-GB" sz="1100" b="0" dirty="0">
                          <a:solidFill>
                            <a:schemeClr val="tx1"/>
                          </a:solidFill>
                        </a:rPr>
                        <a:t>Natural disasters- Wild fires, flooding (Link back to Year 4), Which are natural and which are caused by human influence? </a:t>
                      </a:r>
                      <a:r>
                        <a:rPr lang="en-GB" sz="1100" b="0" dirty="0" err="1">
                          <a:solidFill>
                            <a:schemeClr val="tx1"/>
                          </a:solidFill>
                        </a:rPr>
                        <a:t>Frackimg</a:t>
                      </a:r>
                      <a:r>
                        <a:rPr lang="en-GB" sz="1100" b="0" dirty="0">
                          <a:solidFill>
                            <a:schemeClr val="tx1"/>
                          </a:solidFill>
                        </a:rPr>
                        <a:t>- what is the impact? Wind farms- Why are there more? What about when they are built near residential areas?</a:t>
                      </a:r>
                    </a:p>
                    <a:p>
                      <a:endParaRPr lang="en-GB" sz="1100" b="0" dirty="0">
                        <a:solidFill>
                          <a:schemeClr val="tx1"/>
                        </a:solidFill>
                      </a:endParaRPr>
                    </a:p>
                    <a:p>
                      <a:r>
                        <a:rPr lang="en-GB" sz="1100" b="0" dirty="0">
                          <a:solidFill>
                            <a:schemeClr val="tx1"/>
                          </a:solidFill>
                        </a:rPr>
                        <a:t>Map work</a:t>
                      </a:r>
                    </a:p>
                    <a:p>
                      <a:endParaRPr lang="en-GB" sz="1100" b="0" dirty="0">
                        <a:solidFill>
                          <a:schemeClr val="tx1"/>
                        </a:solidFill>
                      </a:endParaRPr>
                    </a:p>
                    <a:p>
                      <a:r>
                        <a:rPr lang="en-GB" sz="1100" b="0" dirty="0">
                          <a:solidFill>
                            <a:schemeClr val="tx1"/>
                          </a:solidFill>
                        </a:rPr>
                        <a:t>How does religion encourage people to help bring about positive change?</a:t>
                      </a:r>
                    </a:p>
                    <a:p>
                      <a:endParaRPr lang="en-GB" sz="1100" b="0" dirty="0">
                        <a:solidFill>
                          <a:schemeClr val="tx1"/>
                        </a:solidFill>
                      </a:endParaRPr>
                    </a:p>
                    <a:p>
                      <a:endParaRPr lang="en-GB" sz="1100" b="0" dirty="0">
                        <a:solidFill>
                          <a:schemeClr val="tx1"/>
                        </a:solidFill>
                      </a:endParaRPr>
                    </a:p>
                    <a:p>
                      <a:endParaRPr lang="en-GB" sz="1100" b="0" dirty="0">
                        <a:solidFill>
                          <a:schemeClr val="tx1"/>
                        </a:solidFill>
                      </a:endParaRPr>
                    </a:p>
                    <a:p>
                      <a:endParaRPr lang="en-GB" sz="1100" b="1" dirty="0">
                        <a:solidFill>
                          <a:schemeClr val="bg1"/>
                        </a:solidFill>
                      </a:endParaRPr>
                    </a:p>
                  </a:txBody>
                  <a:tcPr>
                    <a:solidFill>
                      <a:schemeClr val="accent1">
                        <a:lumMod val="40000"/>
                        <a:lumOff val="60000"/>
                      </a:schemeClr>
                    </a:solidFill>
                  </a:tcPr>
                </a:tc>
                <a:tc>
                  <a:txBody>
                    <a:bodyPr/>
                    <a:lstStyle/>
                    <a:p>
                      <a:r>
                        <a:rPr lang="en-GB" sz="1050" dirty="0"/>
                        <a:t>King of the Cloud Forest</a:t>
                      </a:r>
                    </a:p>
                    <a:p>
                      <a:endParaRPr lang="en-GB" sz="1050" dirty="0"/>
                    </a:p>
                    <a:p>
                      <a:r>
                        <a:rPr lang="en-GB" sz="1050" dirty="0"/>
                        <a:t>Jungle Book</a:t>
                      </a:r>
                    </a:p>
                    <a:p>
                      <a:endParaRPr lang="en-GB" sz="1050" dirty="0"/>
                    </a:p>
                    <a:p>
                      <a:r>
                        <a:rPr lang="en-GB" sz="1050" dirty="0"/>
                        <a:t>When the Mountain Roared</a:t>
                      </a:r>
                    </a:p>
                    <a:p>
                      <a:endParaRPr lang="en-GB" sz="1050" dirty="0"/>
                    </a:p>
                    <a:p>
                      <a:r>
                        <a:rPr lang="en-GB" sz="1050" dirty="0"/>
                        <a:t>The Tyger (WB)</a:t>
                      </a:r>
                    </a:p>
                  </a:txBody>
                  <a:tcPr>
                    <a:solidFill>
                      <a:schemeClr val="accent1">
                        <a:lumMod val="40000"/>
                        <a:lumOff val="60000"/>
                      </a:schemeClr>
                    </a:solidFill>
                  </a:tcPr>
                </a:tc>
                <a:tc>
                  <a:txBody>
                    <a:bodyPr/>
                    <a:lstStyle/>
                    <a:p>
                      <a:r>
                        <a:rPr lang="en-GB" sz="1600" b="1" dirty="0">
                          <a:solidFill>
                            <a:schemeClr val="bg1"/>
                          </a:solidFill>
                        </a:rPr>
                        <a:t>THE STEREOTYPE CHALLENGE</a:t>
                      </a:r>
                    </a:p>
                    <a:p>
                      <a:endParaRPr lang="en-GB" sz="1600" b="1" dirty="0">
                        <a:solidFill>
                          <a:schemeClr val="bg1"/>
                        </a:solidFill>
                      </a:endParaRPr>
                    </a:p>
                    <a:p>
                      <a:r>
                        <a:rPr lang="en-GB" sz="1100" b="0" dirty="0">
                          <a:solidFill>
                            <a:schemeClr val="tx1"/>
                          </a:solidFill>
                        </a:rPr>
                        <a:t>Why do we have stereotypes?</a:t>
                      </a:r>
                    </a:p>
                    <a:p>
                      <a:r>
                        <a:rPr lang="en-GB" sz="1100" b="0" dirty="0">
                          <a:solidFill>
                            <a:schemeClr val="tx1"/>
                          </a:solidFill>
                        </a:rPr>
                        <a:t>Different types of stereotyping- religious, gender, mental health, disability, age, faith etc. How does this impact where people work, what they do?, pay etc?</a:t>
                      </a:r>
                    </a:p>
                    <a:p>
                      <a:endParaRPr lang="en-GB" sz="1100" b="0" dirty="0">
                        <a:solidFill>
                          <a:schemeClr val="tx1"/>
                        </a:solidFill>
                      </a:endParaRPr>
                    </a:p>
                    <a:p>
                      <a:r>
                        <a:rPr lang="en-GB" sz="1100" b="0" dirty="0">
                          <a:solidFill>
                            <a:schemeClr val="tx1"/>
                          </a:solidFill>
                        </a:rPr>
                        <a:t>History Focus -  Stone Age to space age . A timeline focus to understand chronological human development. What was life like in the stone age? How long did it last? How did the iron age change life? Create visual representation of human history, marking the most significant moments.</a:t>
                      </a:r>
                    </a:p>
                    <a:p>
                      <a:endParaRPr lang="en-GB" sz="1100" b="0" dirty="0">
                        <a:solidFill>
                          <a:schemeClr val="tx1"/>
                        </a:solidFill>
                      </a:endParaRPr>
                    </a:p>
                    <a:p>
                      <a:r>
                        <a:rPr lang="en-GB" sz="1100" b="0" dirty="0">
                          <a:solidFill>
                            <a:schemeClr val="tx1"/>
                          </a:solidFill>
                        </a:rPr>
                        <a:t>Look back at fashion forward topic and how people dress- should we wear what we want? </a:t>
                      </a:r>
                    </a:p>
                    <a:p>
                      <a:endParaRPr lang="en-GB" sz="1100" b="0" dirty="0">
                        <a:solidFill>
                          <a:schemeClr val="tx1"/>
                        </a:solidFill>
                      </a:endParaRPr>
                    </a:p>
                    <a:p>
                      <a:r>
                        <a:rPr lang="en-GB" sz="1100" b="0" dirty="0">
                          <a:solidFill>
                            <a:schemeClr val="tx1"/>
                          </a:solidFill>
                        </a:rPr>
                        <a:t>How do we discriminate against different groups of people- those with disabilities? How do we include everyone in the world. Do we have an inclusive approach in our school. Could we improve this?</a:t>
                      </a:r>
                    </a:p>
                    <a:p>
                      <a:r>
                        <a:rPr lang="en-GB" sz="1100" b="0" dirty="0">
                          <a:solidFill>
                            <a:schemeClr val="tx1"/>
                          </a:solidFill>
                        </a:rPr>
                        <a:t>Difference between equity and equality</a:t>
                      </a:r>
                    </a:p>
                    <a:p>
                      <a:r>
                        <a:rPr lang="en-GB" sz="1100" b="0" dirty="0">
                          <a:solidFill>
                            <a:schemeClr val="tx1"/>
                          </a:solidFill>
                        </a:rPr>
                        <a:t>Who are we aware of that have a disability? </a:t>
                      </a:r>
                    </a:p>
                    <a:p>
                      <a:r>
                        <a:rPr lang="en-GB" sz="1100" b="0" dirty="0">
                          <a:solidFill>
                            <a:schemeClr val="tx1"/>
                          </a:solidFill>
                        </a:rPr>
                        <a:t>Paralympics, </a:t>
                      </a:r>
                    </a:p>
                    <a:p>
                      <a:r>
                        <a:rPr lang="en-GB" sz="1100" b="0" dirty="0">
                          <a:solidFill>
                            <a:schemeClr val="tx1"/>
                          </a:solidFill>
                        </a:rPr>
                        <a:t>How have women been discriminated against in the past? Does it still happen? Female referees, top jobs, pay differences. What about black discrimination- football managers, teachers?</a:t>
                      </a:r>
                    </a:p>
                    <a:p>
                      <a:endParaRPr lang="en-GB" sz="1100" b="0" dirty="0">
                        <a:solidFill>
                          <a:schemeClr val="tx1"/>
                        </a:solidFill>
                      </a:endParaRPr>
                    </a:p>
                  </a:txBody>
                  <a:tcPr>
                    <a:solidFill>
                      <a:schemeClr val="accent1">
                        <a:lumMod val="40000"/>
                        <a:lumOff val="60000"/>
                      </a:schemeClr>
                    </a:solidFill>
                  </a:tcPr>
                </a:tc>
                <a:tc>
                  <a:txBody>
                    <a:bodyPr/>
                    <a:lstStyle/>
                    <a:p>
                      <a:r>
                        <a:rPr lang="en-GB" sz="1000" dirty="0"/>
                        <a:t>Wonder</a:t>
                      </a:r>
                    </a:p>
                    <a:p>
                      <a:endParaRPr lang="en-GB" sz="1000" dirty="0"/>
                    </a:p>
                    <a:p>
                      <a:endParaRPr lang="en-GB" sz="1000" dirty="0"/>
                    </a:p>
                  </a:txBody>
                  <a:tcPr>
                    <a:solidFill>
                      <a:schemeClr val="accent1">
                        <a:lumMod val="40000"/>
                        <a:lumOff val="60000"/>
                      </a:schemeClr>
                    </a:solidFill>
                  </a:tcPr>
                </a:tc>
                <a:extLst>
                  <a:ext uri="{0D108BD9-81ED-4DB2-BD59-A6C34878D82A}">
                    <a16:rowId xmlns:a16="http://schemas.microsoft.com/office/drawing/2014/main" val="980717278"/>
                  </a:ext>
                </a:extLst>
              </a:tr>
              <a:tr h="1594975">
                <a:tc vMerge="1">
                  <a:txBody>
                    <a:bodyPr/>
                    <a:lstStyle/>
                    <a:p>
                      <a:endParaRPr lang="en-GB"/>
                    </a:p>
                  </a:txBody>
                  <a:tcPr/>
                </a:tc>
                <a:tc>
                  <a:txBody>
                    <a:bodyPr/>
                    <a:lstStyle/>
                    <a:p>
                      <a:r>
                        <a:rPr lang="en-GB" sz="1000" dirty="0"/>
                        <a:t>Globalisation and interdependence</a:t>
                      </a:r>
                    </a:p>
                    <a:p>
                      <a:r>
                        <a:rPr lang="en-GB" sz="1000" dirty="0"/>
                        <a:t>Peace and conflict</a:t>
                      </a:r>
                    </a:p>
                    <a:p>
                      <a:r>
                        <a:rPr lang="en-GB" sz="1000" dirty="0"/>
                        <a:t>Power and governance</a:t>
                      </a:r>
                    </a:p>
                    <a:p>
                      <a:r>
                        <a:rPr lang="en-GB" sz="1000" dirty="0"/>
                        <a:t>Communication</a:t>
                      </a:r>
                    </a:p>
                    <a:p>
                      <a:r>
                        <a:rPr lang="en-GB" sz="1000" dirty="0"/>
                        <a:t>Ability to manage complexity and uncertainty</a:t>
                      </a:r>
                    </a:p>
                  </a:txBody>
                  <a:tcPr>
                    <a:solidFill>
                      <a:schemeClr val="accent1">
                        <a:lumMod val="40000"/>
                        <a:lumOff val="60000"/>
                      </a:schemeClr>
                    </a:solidFill>
                  </a:tcPr>
                </a:tc>
                <a:tc>
                  <a:txBody>
                    <a:bodyPr/>
                    <a:lstStyle/>
                    <a:p>
                      <a:r>
                        <a:rPr lang="en-GB" sz="1100" dirty="0"/>
                        <a:t>Earth and Space</a:t>
                      </a:r>
                    </a:p>
                    <a:p>
                      <a:endParaRPr lang="en-GB" sz="1100" dirty="0"/>
                    </a:p>
                    <a:p>
                      <a:r>
                        <a:rPr lang="en-GB" sz="1100" dirty="0"/>
                        <a:t>Forces</a:t>
                      </a:r>
                    </a:p>
                  </a:txBody>
                  <a:tcPr>
                    <a:solidFill>
                      <a:schemeClr val="accent1">
                        <a:lumMod val="40000"/>
                        <a:lumOff val="60000"/>
                      </a:schemeClr>
                    </a:solidFill>
                  </a:tcPr>
                </a:tc>
                <a:tc>
                  <a:txBody>
                    <a:bodyPr/>
                    <a:lstStyle/>
                    <a:p>
                      <a:r>
                        <a:rPr lang="en-GB" sz="1050" dirty="0"/>
                        <a:t>Sustainable </a:t>
                      </a:r>
                      <a:r>
                        <a:rPr lang="en-GB" sz="1050" dirty="0" err="1"/>
                        <a:t>devt</a:t>
                      </a:r>
                      <a:endParaRPr lang="en-GB" sz="1050" dirty="0"/>
                    </a:p>
                    <a:p>
                      <a:r>
                        <a:rPr lang="en-GB" sz="1050" dirty="0"/>
                        <a:t>Concern for the environment</a:t>
                      </a:r>
                    </a:p>
                    <a:p>
                      <a:r>
                        <a:rPr lang="en-GB" sz="1050" dirty="0"/>
                        <a:t>Belief that people can bring about change</a:t>
                      </a:r>
                    </a:p>
                    <a:p>
                      <a:r>
                        <a:rPr lang="en-GB" sz="1050" dirty="0"/>
                        <a:t>Ability to manage complexity and uncertainty</a:t>
                      </a:r>
                    </a:p>
                  </a:txBody>
                  <a:tcPr>
                    <a:solidFill>
                      <a:schemeClr val="accent1">
                        <a:lumMod val="40000"/>
                        <a:lumOff val="60000"/>
                      </a:schemeClr>
                    </a:solidFill>
                  </a:tcPr>
                </a:tc>
                <a:tc>
                  <a:txBody>
                    <a:bodyPr/>
                    <a:lstStyle/>
                    <a:p>
                      <a:r>
                        <a:rPr lang="en-GB" sz="1000" dirty="0"/>
                        <a:t>Evolution and adaptation</a:t>
                      </a:r>
                    </a:p>
                    <a:p>
                      <a:endParaRPr lang="en-GB" sz="1000" dirty="0"/>
                    </a:p>
                    <a:p>
                      <a:r>
                        <a:rPr lang="en-GB" sz="1000" dirty="0"/>
                        <a:t>Living things and habitats (Classification)</a:t>
                      </a:r>
                      <a:endParaRPr lang="en-GB" dirty="0"/>
                    </a:p>
                  </a:txBody>
                  <a:tcPr>
                    <a:solidFill>
                      <a:schemeClr val="accent1">
                        <a:lumMod val="40000"/>
                        <a:lumOff val="60000"/>
                      </a:schemeClr>
                    </a:solidFill>
                  </a:tcPr>
                </a:tc>
                <a:tc>
                  <a:txBody>
                    <a:bodyPr/>
                    <a:lstStyle/>
                    <a:p>
                      <a:r>
                        <a:rPr lang="en-GB" sz="1050" dirty="0"/>
                        <a:t>Social justice and equity</a:t>
                      </a:r>
                    </a:p>
                    <a:p>
                      <a:r>
                        <a:rPr lang="en-GB" sz="1050" dirty="0"/>
                        <a:t>Identity and diversity</a:t>
                      </a:r>
                    </a:p>
                    <a:p>
                      <a:r>
                        <a:rPr lang="en-GB" sz="1050" dirty="0"/>
                        <a:t>Human rights</a:t>
                      </a:r>
                    </a:p>
                    <a:p>
                      <a:r>
                        <a:rPr lang="en-GB" sz="1050" dirty="0"/>
                        <a:t>Self awareness and reflection</a:t>
                      </a:r>
                    </a:p>
                    <a:p>
                      <a:r>
                        <a:rPr lang="en-GB" sz="1050" dirty="0"/>
                        <a:t>Respect for people and human rights</a:t>
                      </a:r>
                    </a:p>
                    <a:p>
                      <a:r>
                        <a:rPr lang="en-GB" sz="1050" dirty="0"/>
                        <a:t>Valuing diversity</a:t>
                      </a:r>
                    </a:p>
                    <a:p>
                      <a:r>
                        <a:rPr lang="en-GB" sz="1050" dirty="0"/>
                        <a:t>Commitment to participation and inclusion</a:t>
                      </a:r>
                    </a:p>
                    <a:p>
                      <a:r>
                        <a:rPr lang="en-GB" sz="1050" dirty="0"/>
                        <a:t>Belief that people can bring about change</a:t>
                      </a:r>
                    </a:p>
                  </a:txBody>
                  <a:tcPr>
                    <a:solidFill>
                      <a:schemeClr val="accent1">
                        <a:lumMod val="40000"/>
                        <a:lumOff val="60000"/>
                      </a:schemeClr>
                    </a:solidFill>
                  </a:tcPr>
                </a:tc>
                <a:tc>
                  <a:txBody>
                    <a:bodyPr/>
                    <a:lstStyle/>
                    <a:p>
                      <a:r>
                        <a:rPr lang="en-GB" sz="1000" dirty="0"/>
                        <a:t>Properties and changes of materials (Reversible changes etc)</a:t>
                      </a:r>
                    </a:p>
                  </a:txBody>
                  <a:tcPr>
                    <a:solidFill>
                      <a:schemeClr val="accent1">
                        <a:lumMod val="40000"/>
                        <a:lumOff val="60000"/>
                      </a:schemeClr>
                    </a:solidFill>
                  </a:tcPr>
                </a:tc>
                <a:extLst>
                  <a:ext uri="{0D108BD9-81ED-4DB2-BD59-A6C34878D82A}">
                    <a16:rowId xmlns:a16="http://schemas.microsoft.com/office/drawing/2014/main" val="125149986"/>
                  </a:ext>
                </a:extLst>
              </a:tr>
            </a:tbl>
          </a:graphicData>
        </a:graphic>
      </p:graphicFrame>
    </p:spTree>
    <p:extLst>
      <p:ext uri="{BB962C8B-B14F-4D97-AF65-F5344CB8AC3E}">
        <p14:creationId xmlns:p14="http://schemas.microsoft.com/office/powerpoint/2010/main" val="2092680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365007E-C46B-439C-AE46-8569A40556C4}"/>
              </a:ext>
            </a:extLst>
          </p:cNvPr>
          <p:cNvGraphicFramePr>
            <a:graphicFrameLocks noGrp="1"/>
          </p:cNvGraphicFramePr>
          <p:nvPr>
            <p:extLst>
              <p:ext uri="{D42A27DB-BD31-4B8C-83A1-F6EECF244321}">
                <p14:modId xmlns:p14="http://schemas.microsoft.com/office/powerpoint/2010/main" val="2899519198"/>
              </p:ext>
            </p:extLst>
          </p:nvPr>
        </p:nvGraphicFramePr>
        <p:xfrm>
          <a:off x="135465" y="68605"/>
          <a:ext cx="11921067" cy="6995160"/>
        </p:xfrm>
        <a:graphic>
          <a:graphicData uri="http://schemas.openxmlformats.org/drawingml/2006/table">
            <a:tbl>
              <a:tblPr firstRow="1" bandRow="1">
                <a:tableStyleId>{5C22544A-7EE6-4342-B048-85BDC9FD1C3A}</a:tableStyleId>
              </a:tblPr>
              <a:tblGrid>
                <a:gridCol w="582850">
                  <a:extLst>
                    <a:ext uri="{9D8B030D-6E8A-4147-A177-3AD203B41FA5}">
                      <a16:colId xmlns:a16="http://schemas.microsoft.com/office/drawing/2014/main" val="922136081"/>
                    </a:ext>
                  </a:extLst>
                </a:gridCol>
                <a:gridCol w="2594881">
                  <a:extLst>
                    <a:ext uri="{9D8B030D-6E8A-4147-A177-3AD203B41FA5}">
                      <a16:colId xmlns:a16="http://schemas.microsoft.com/office/drawing/2014/main" val="1273356352"/>
                    </a:ext>
                  </a:extLst>
                </a:gridCol>
                <a:gridCol w="1013321">
                  <a:extLst>
                    <a:ext uri="{9D8B030D-6E8A-4147-A177-3AD203B41FA5}">
                      <a16:colId xmlns:a16="http://schemas.microsoft.com/office/drawing/2014/main" val="764889874"/>
                    </a:ext>
                  </a:extLst>
                </a:gridCol>
                <a:gridCol w="3242630">
                  <a:extLst>
                    <a:ext uri="{9D8B030D-6E8A-4147-A177-3AD203B41FA5}">
                      <a16:colId xmlns:a16="http://schemas.microsoft.com/office/drawing/2014/main" val="309781771"/>
                    </a:ext>
                  </a:extLst>
                </a:gridCol>
                <a:gridCol w="772657">
                  <a:extLst>
                    <a:ext uri="{9D8B030D-6E8A-4147-A177-3AD203B41FA5}">
                      <a16:colId xmlns:a16="http://schemas.microsoft.com/office/drawing/2014/main" val="1599661468"/>
                    </a:ext>
                  </a:extLst>
                </a:gridCol>
                <a:gridCol w="3005181">
                  <a:extLst>
                    <a:ext uri="{9D8B030D-6E8A-4147-A177-3AD203B41FA5}">
                      <a16:colId xmlns:a16="http://schemas.microsoft.com/office/drawing/2014/main" val="2658311273"/>
                    </a:ext>
                  </a:extLst>
                </a:gridCol>
                <a:gridCol w="709547">
                  <a:extLst>
                    <a:ext uri="{9D8B030D-6E8A-4147-A177-3AD203B41FA5}">
                      <a16:colId xmlns:a16="http://schemas.microsoft.com/office/drawing/2014/main" val="4085277944"/>
                    </a:ext>
                  </a:extLst>
                </a:gridCol>
              </a:tblGrid>
              <a:tr h="621101">
                <a:tc>
                  <a:txBody>
                    <a:bodyPr/>
                    <a:lstStyle/>
                    <a:p>
                      <a:pPr algn="ctr"/>
                      <a:r>
                        <a:rPr lang="en-GB" sz="2000" dirty="0"/>
                        <a:t>Yr6</a:t>
                      </a:r>
                    </a:p>
                  </a:txBody>
                  <a:tcPr>
                    <a:solidFill>
                      <a:schemeClr val="bg2">
                        <a:lumMod val="75000"/>
                      </a:schemeClr>
                    </a:solidFill>
                  </a:tcPr>
                </a:tc>
                <a:tc gridSpan="2">
                  <a:txBody>
                    <a:bodyPr/>
                    <a:lstStyle/>
                    <a:p>
                      <a:pPr algn="ctr"/>
                      <a:r>
                        <a:rPr lang="en-GB" dirty="0"/>
                        <a:t>Autumn Term</a:t>
                      </a:r>
                    </a:p>
                    <a:p>
                      <a:pPr algn="ctr"/>
                      <a:r>
                        <a:rPr lang="en-GB" dirty="0"/>
                        <a:t>DISCOVER</a:t>
                      </a:r>
                    </a:p>
                  </a:txBody>
                  <a:tcPr>
                    <a:solidFill>
                      <a:schemeClr val="accent1"/>
                    </a:solidFill>
                  </a:tcPr>
                </a:tc>
                <a:tc hMerge="1">
                  <a:txBody>
                    <a:bodyPr/>
                    <a:lstStyle/>
                    <a:p>
                      <a:endParaRPr lang="en-GB" dirty="0"/>
                    </a:p>
                  </a:txBody>
                  <a:tcPr/>
                </a:tc>
                <a:tc gridSpan="2">
                  <a:txBody>
                    <a:bodyPr/>
                    <a:lstStyle/>
                    <a:p>
                      <a:pPr algn="ctr"/>
                      <a:r>
                        <a:rPr lang="en-GB" dirty="0"/>
                        <a:t>Spring term</a:t>
                      </a:r>
                    </a:p>
                    <a:p>
                      <a:pPr algn="ctr"/>
                      <a:r>
                        <a:rPr lang="en-GB" dirty="0"/>
                        <a:t>EXPLORE</a:t>
                      </a:r>
                    </a:p>
                  </a:txBody>
                  <a:tcPr>
                    <a:solidFill>
                      <a:schemeClr val="accent1"/>
                    </a:solidFill>
                  </a:tcPr>
                </a:tc>
                <a:tc hMerge="1">
                  <a:txBody>
                    <a:bodyPr/>
                    <a:lstStyle/>
                    <a:p>
                      <a:endParaRPr lang="en-GB"/>
                    </a:p>
                  </a:txBody>
                  <a:tcPr/>
                </a:tc>
                <a:tc gridSpan="2">
                  <a:txBody>
                    <a:bodyPr/>
                    <a:lstStyle/>
                    <a:p>
                      <a:pPr algn="ctr"/>
                      <a:r>
                        <a:rPr lang="en-GB" dirty="0"/>
                        <a:t>Summer Term</a:t>
                      </a:r>
                    </a:p>
                    <a:p>
                      <a:pPr algn="ctr"/>
                      <a:r>
                        <a:rPr lang="en-GB" dirty="0"/>
                        <a:t>BELONG</a:t>
                      </a:r>
                    </a:p>
                  </a:txBody>
                  <a:tcPr>
                    <a:solidFill>
                      <a:schemeClr val="accent1"/>
                    </a:solidFill>
                  </a:tcPr>
                </a:tc>
                <a:tc hMerge="1">
                  <a:txBody>
                    <a:bodyPr/>
                    <a:lstStyle/>
                    <a:p>
                      <a:endParaRPr lang="en-GB" dirty="0"/>
                    </a:p>
                  </a:txBody>
                  <a:tcPr/>
                </a:tc>
                <a:extLst>
                  <a:ext uri="{0D108BD9-81ED-4DB2-BD59-A6C34878D82A}">
                    <a16:rowId xmlns:a16="http://schemas.microsoft.com/office/drawing/2014/main" val="1331414431"/>
                  </a:ext>
                </a:extLst>
              </a:tr>
              <a:tr h="3886753">
                <a:tc rowSpan="2">
                  <a:txBody>
                    <a:bodyPr/>
                    <a:lstStyle/>
                    <a:p>
                      <a:pPr algn="ctr"/>
                      <a:r>
                        <a:rPr lang="en-GB" sz="1200" dirty="0"/>
                        <a:t>Global curriculum </a:t>
                      </a:r>
                      <a:r>
                        <a:rPr lang="en-GB" sz="1100" dirty="0"/>
                        <a:t>elements                                                                              </a:t>
                      </a:r>
                      <a:r>
                        <a:rPr lang="en-GB" sz="2000" dirty="0"/>
                        <a:t>Overview</a:t>
                      </a:r>
                      <a:endParaRPr lang="en-GB" sz="1100" dirty="0"/>
                    </a:p>
                  </a:txBody>
                  <a:tcPr vert="vert270">
                    <a:solidFill>
                      <a:schemeClr val="bg2">
                        <a:lumMod val="75000"/>
                      </a:schemeClr>
                    </a:solidFill>
                  </a:tcPr>
                </a:tc>
                <a:tc>
                  <a:txBody>
                    <a:bodyPr/>
                    <a:lstStyle/>
                    <a:p>
                      <a:r>
                        <a:rPr lang="en-GB" sz="1600" b="1" dirty="0">
                          <a:solidFill>
                            <a:schemeClr val="bg1"/>
                          </a:solidFill>
                        </a:rPr>
                        <a:t>DIGGING FOR TREASURE</a:t>
                      </a:r>
                    </a:p>
                    <a:p>
                      <a:endParaRPr lang="en-GB" sz="1600" b="1" dirty="0">
                        <a:solidFill>
                          <a:schemeClr val="bg1"/>
                        </a:solidFill>
                      </a:endParaRPr>
                    </a:p>
                    <a:p>
                      <a:r>
                        <a:rPr lang="en-GB" sz="1100" b="0" dirty="0">
                          <a:solidFill>
                            <a:schemeClr val="tx1"/>
                          </a:solidFill>
                        </a:rPr>
                        <a:t>The Greeks- </a:t>
                      </a:r>
                    </a:p>
                    <a:p>
                      <a:r>
                        <a:rPr lang="en-GB" sz="1100" b="0" dirty="0">
                          <a:solidFill>
                            <a:schemeClr val="tx1"/>
                          </a:solidFill>
                        </a:rPr>
                        <a:t>Ownership of world treasures- museums, The Elgin Marbles.</a:t>
                      </a:r>
                    </a:p>
                    <a:p>
                      <a:r>
                        <a:rPr lang="en-GB" sz="1100" b="0" dirty="0">
                          <a:solidFill>
                            <a:schemeClr val="tx1"/>
                          </a:solidFill>
                        </a:rPr>
                        <a:t>Is slavery a thing of the past?- Explore modern day slavery and how this compares to the role of the slaves in Ancient Greece.</a:t>
                      </a:r>
                    </a:p>
                    <a:p>
                      <a:r>
                        <a:rPr lang="en-GB" sz="1100" b="0" dirty="0">
                          <a:solidFill>
                            <a:schemeClr val="tx1"/>
                          </a:solidFill>
                        </a:rPr>
                        <a:t>How were women viewed by the Greeks? Consider myths and legends and how women were portrayed.</a:t>
                      </a:r>
                    </a:p>
                    <a:p>
                      <a:r>
                        <a:rPr lang="en-GB" sz="1100" b="0" dirty="0">
                          <a:solidFill>
                            <a:schemeClr val="tx1"/>
                          </a:solidFill>
                        </a:rPr>
                        <a:t>Sappho- female poet who wrote about romantic love between women. Sappho’s poem to Aphrodite.</a:t>
                      </a:r>
                    </a:p>
                    <a:p>
                      <a:r>
                        <a:rPr lang="en-GB" sz="1100" b="0" dirty="0">
                          <a:solidFill>
                            <a:schemeClr val="tx1"/>
                          </a:solidFill>
                        </a:rPr>
                        <a:t>Link to Y3- Multiple religions in Ancient Greece. Why did they believe in more than one God? Which religions do this today? Are myths and legends religious?</a:t>
                      </a:r>
                    </a:p>
                    <a:p>
                      <a:endParaRPr lang="en-GB" sz="1100" b="0" dirty="0">
                        <a:solidFill>
                          <a:schemeClr val="tx1"/>
                        </a:solidFill>
                      </a:endParaRPr>
                    </a:p>
                    <a:p>
                      <a:r>
                        <a:rPr lang="en-GB" sz="1100" b="0" dirty="0">
                          <a:solidFill>
                            <a:schemeClr val="tx1"/>
                          </a:solidFill>
                        </a:rPr>
                        <a:t>Romans – comparison with another Empire. How did they impact Britain. Who was the most powerful/successful? Who was </a:t>
                      </a:r>
                      <a:r>
                        <a:rPr lang="en-GB" sz="1100" b="0" dirty="0" err="1">
                          <a:solidFill>
                            <a:schemeClr val="tx1"/>
                          </a:solidFill>
                        </a:rPr>
                        <a:t>Septimus</a:t>
                      </a:r>
                      <a:r>
                        <a:rPr lang="en-GB" sz="1100" b="0" dirty="0">
                          <a:solidFill>
                            <a:schemeClr val="tx1"/>
                          </a:solidFill>
                        </a:rPr>
                        <a:t> Severus? Were they at the same time?</a:t>
                      </a:r>
                    </a:p>
                  </a:txBody>
                  <a:tcPr>
                    <a:solidFill>
                      <a:schemeClr val="accent1">
                        <a:lumMod val="40000"/>
                        <a:lumOff val="60000"/>
                      </a:schemeClr>
                    </a:solidFill>
                  </a:tcPr>
                </a:tc>
                <a:tc>
                  <a:txBody>
                    <a:bodyPr/>
                    <a:lstStyle/>
                    <a:p>
                      <a:r>
                        <a:rPr lang="en-GB" sz="1000" b="0" dirty="0">
                          <a:solidFill>
                            <a:schemeClr val="tx1"/>
                          </a:solidFill>
                        </a:rPr>
                        <a:t>Greek Myths &amp; legends</a:t>
                      </a:r>
                    </a:p>
                    <a:p>
                      <a:endParaRPr lang="en-GB" sz="1000" b="0" dirty="0">
                        <a:solidFill>
                          <a:schemeClr val="tx1"/>
                        </a:solidFill>
                      </a:endParaRPr>
                    </a:p>
                    <a:p>
                      <a:r>
                        <a:rPr lang="en-GB" sz="1000" b="0" dirty="0">
                          <a:solidFill>
                            <a:schemeClr val="tx1"/>
                          </a:solidFill>
                        </a:rPr>
                        <a:t>Percy Jackson</a:t>
                      </a:r>
                    </a:p>
                    <a:p>
                      <a:endParaRPr lang="en-GB" sz="1000" b="0" dirty="0">
                        <a:solidFill>
                          <a:schemeClr val="tx1"/>
                        </a:solidFill>
                      </a:endParaRPr>
                    </a:p>
                    <a:p>
                      <a:r>
                        <a:rPr lang="en-GB" sz="1000" b="0" dirty="0">
                          <a:solidFill>
                            <a:schemeClr val="tx1"/>
                          </a:solidFill>
                        </a:rPr>
                        <a:t>The girl of ink and stars</a:t>
                      </a:r>
                    </a:p>
                    <a:p>
                      <a:endParaRPr lang="en-GB" sz="1000" b="0" dirty="0">
                        <a:solidFill>
                          <a:schemeClr val="tx1"/>
                        </a:solidFill>
                      </a:endParaRPr>
                    </a:p>
                    <a:p>
                      <a:r>
                        <a:rPr lang="en-GB" sz="1000" b="0" dirty="0">
                          <a:solidFill>
                            <a:schemeClr val="tx1"/>
                          </a:solidFill>
                        </a:rPr>
                        <a:t>Who let the Gods out</a:t>
                      </a:r>
                    </a:p>
                    <a:p>
                      <a:endParaRPr lang="en-GB" sz="1000" b="0" dirty="0">
                        <a:solidFill>
                          <a:schemeClr val="tx1"/>
                        </a:solidFill>
                      </a:endParaRPr>
                    </a:p>
                    <a:p>
                      <a:r>
                        <a:rPr lang="en-GB" sz="1000" b="0" dirty="0">
                          <a:solidFill>
                            <a:schemeClr val="tx1"/>
                          </a:solidFill>
                        </a:rPr>
                        <a:t>The Highwayman</a:t>
                      </a:r>
                    </a:p>
                  </a:txBody>
                  <a:tcPr>
                    <a:solidFill>
                      <a:schemeClr val="accent1">
                        <a:lumMod val="40000"/>
                        <a:lumOff val="60000"/>
                      </a:schemeClr>
                    </a:solidFill>
                  </a:tcPr>
                </a:tc>
                <a:tc>
                  <a:txBody>
                    <a:bodyPr/>
                    <a:lstStyle/>
                    <a:p>
                      <a:r>
                        <a:rPr lang="en-GB" sz="1600" b="1" dirty="0">
                          <a:solidFill>
                            <a:schemeClr val="bg1"/>
                          </a:solidFill>
                        </a:rPr>
                        <a:t>OCEANS APART</a:t>
                      </a:r>
                    </a:p>
                    <a:p>
                      <a:endParaRPr lang="en-GB" sz="1600" b="1" dirty="0">
                        <a:solidFill>
                          <a:schemeClr val="bg1"/>
                        </a:solidFill>
                      </a:endParaRPr>
                    </a:p>
                    <a:p>
                      <a:r>
                        <a:rPr lang="en-GB" sz="1100" b="0" dirty="0">
                          <a:solidFill>
                            <a:schemeClr val="tx1"/>
                          </a:solidFill>
                        </a:rPr>
                        <a:t>Pollution of the sea. Danger to sea life. Climate change (Seas getting warmer, melting ice caps, rising sea level- link to flooding in year 4)</a:t>
                      </a:r>
                    </a:p>
                    <a:p>
                      <a:r>
                        <a:rPr lang="en-GB" sz="1100" b="0" dirty="0">
                          <a:solidFill>
                            <a:schemeClr val="tx1"/>
                          </a:solidFill>
                        </a:rPr>
                        <a:t>Indigenous people, coral reefs, </a:t>
                      </a:r>
                    </a:p>
                    <a:p>
                      <a:r>
                        <a:rPr lang="en-GB" sz="1100" b="0" dirty="0">
                          <a:solidFill>
                            <a:schemeClr val="tx1"/>
                          </a:solidFill>
                        </a:rPr>
                        <a:t>Knowledge of the 5 main oceans.</a:t>
                      </a:r>
                    </a:p>
                    <a:p>
                      <a:r>
                        <a:rPr lang="en-GB" sz="1100" b="0" dirty="0">
                          <a:solidFill>
                            <a:schemeClr val="tx1"/>
                          </a:solidFill>
                        </a:rPr>
                        <a:t>Study the impact of luxury in the Maldives </a:t>
                      </a:r>
                    </a:p>
                    <a:p>
                      <a:r>
                        <a:rPr lang="en-GB" sz="1100" b="0" dirty="0">
                          <a:solidFill>
                            <a:schemeClr val="tx1"/>
                          </a:solidFill>
                          <a:hlinkClick r:id="rId3"/>
                        </a:rPr>
                        <a:t>https://www.bbc.co.uk/news/world-asia-16072020</a:t>
                      </a:r>
                      <a:r>
                        <a:rPr lang="en-GB" sz="1100" b="0" dirty="0">
                          <a:solidFill>
                            <a:schemeClr val="tx1"/>
                          </a:solidFill>
                        </a:rPr>
                        <a:t> </a:t>
                      </a:r>
                    </a:p>
                    <a:p>
                      <a:r>
                        <a:rPr lang="en-GB" sz="1100" b="0" dirty="0">
                          <a:solidFill>
                            <a:schemeClr val="tx1"/>
                          </a:solidFill>
                        </a:rPr>
                        <a:t>The importance of clean water.</a:t>
                      </a:r>
                    </a:p>
                    <a:p>
                      <a:r>
                        <a:rPr lang="en-GB" sz="1100" b="0" dirty="0">
                          <a:solidFill>
                            <a:schemeClr val="tx1"/>
                          </a:solidFill>
                        </a:rPr>
                        <a:t>What happens to plastic in this country? Is it right that we send it to other countries to deal with? Consider the roles of underpaid Chinese workers in recycling industry. Their children play with toys they find in the rubbish- how would you feel?</a:t>
                      </a:r>
                    </a:p>
                    <a:p>
                      <a:r>
                        <a:rPr lang="en-GB" sz="1100" b="0" dirty="0">
                          <a:solidFill>
                            <a:schemeClr val="tx1"/>
                          </a:solidFill>
                          <a:hlinkClick r:id="rId4"/>
                        </a:rPr>
                        <a:t>https://www.theguardian.com/environment/2019/aug/17/plastic-recycling-myth-what-really-happens-your-rubbish</a:t>
                      </a:r>
                      <a:r>
                        <a:rPr lang="en-GB" sz="1100" b="0" dirty="0">
                          <a:solidFill>
                            <a:schemeClr val="tx1"/>
                          </a:solidFill>
                        </a:rPr>
                        <a:t> </a:t>
                      </a:r>
                    </a:p>
                    <a:p>
                      <a:r>
                        <a:rPr lang="en-GB" sz="1100" b="0" dirty="0">
                          <a:solidFill>
                            <a:schemeClr val="tx1"/>
                          </a:solidFill>
                        </a:rPr>
                        <a:t>What are the positives of recycling- what can be made out of our plastic?</a:t>
                      </a:r>
                    </a:p>
                    <a:p>
                      <a:r>
                        <a:rPr lang="en-GB" sz="1100" b="0" dirty="0">
                          <a:solidFill>
                            <a:schemeClr val="tx1"/>
                          </a:solidFill>
                        </a:rPr>
                        <a:t>What would God say about how humans are polluting the planet?</a:t>
                      </a:r>
                    </a:p>
                  </a:txBody>
                  <a:tcPr>
                    <a:solidFill>
                      <a:schemeClr val="accent1">
                        <a:lumMod val="40000"/>
                        <a:lumOff val="60000"/>
                      </a:schemeClr>
                    </a:solidFill>
                  </a:tcPr>
                </a:tc>
                <a:tc>
                  <a:txBody>
                    <a:bodyPr/>
                    <a:lstStyle/>
                    <a:p>
                      <a:r>
                        <a:rPr lang="en-GB" sz="1000" b="0" dirty="0">
                          <a:solidFill>
                            <a:schemeClr val="tx1"/>
                          </a:solidFill>
                        </a:rPr>
                        <a:t>Orphans of the Tide</a:t>
                      </a:r>
                    </a:p>
                    <a:p>
                      <a:endParaRPr lang="en-GB" sz="1000" b="0" dirty="0">
                        <a:solidFill>
                          <a:schemeClr val="tx1"/>
                        </a:solidFill>
                      </a:endParaRPr>
                    </a:p>
                    <a:p>
                      <a:r>
                        <a:rPr lang="en-GB" sz="1000" b="0" dirty="0" err="1">
                          <a:solidFill>
                            <a:schemeClr val="tx1"/>
                          </a:solidFill>
                        </a:rPr>
                        <a:t>Floodland</a:t>
                      </a:r>
                      <a:endParaRPr lang="en-GB" sz="1000" b="0" dirty="0">
                        <a:solidFill>
                          <a:schemeClr val="tx1"/>
                        </a:solidFill>
                      </a:endParaRPr>
                    </a:p>
                    <a:p>
                      <a:endParaRPr lang="en-GB" sz="1000" b="0" dirty="0">
                        <a:solidFill>
                          <a:schemeClr val="bg1"/>
                        </a:solidFill>
                      </a:endParaRPr>
                    </a:p>
                    <a:p>
                      <a:endParaRPr lang="en-GB" sz="1000" b="0" dirty="0">
                        <a:solidFill>
                          <a:schemeClr val="bg1"/>
                        </a:solidFill>
                      </a:endParaRPr>
                    </a:p>
                  </a:txBody>
                  <a:tcPr>
                    <a:solidFill>
                      <a:schemeClr val="accent1">
                        <a:lumMod val="40000"/>
                        <a:lumOff val="60000"/>
                      </a:schemeClr>
                    </a:solidFill>
                  </a:tcPr>
                </a:tc>
                <a:tc>
                  <a:txBody>
                    <a:bodyPr/>
                    <a:lstStyle/>
                    <a:p>
                      <a:r>
                        <a:rPr lang="en-GB" sz="1600" b="1" dirty="0">
                          <a:solidFill>
                            <a:schemeClr val="bg1"/>
                          </a:solidFill>
                        </a:rPr>
                        <a:t>WE ALL MATTER</a:t>
                      </a:r>
                    </a:p>
                    <a:p>
                      <a:endParaRPr lang="en-GB" sz="1600" b="1" dirty="0">
                        <a:solidFill>
                          <a:schemeClr val="bg1"/>
                        </a:solidFill>
                      </a:endParaRPr>
                    </a:p>
                    <a:p>
                      <a:r>
                        <a:rPr lang="en-GB" sz="1100" b="0" dirty="0">
                          <a:solidFill>
                            <a:schemeClr val="tx1"/>
                          </a:solidFill>
                        </a:rPr>
                        <a:t>Fighting for equality, particularly for ethnic minorities.</a:t>
                      </a:r>
                    </a:p>
                    <a:p>
                      <a:r>
                        <a:rPr lang="en-GB" sz="1100" b="0" dirty="0">
                          <a:solidFill>
                            <a:schemeClr val="tx1"/>
                          </a:solidFill>
                        </a:rPr>
                        <a:t>Human rights and the </a:t>
                      </a:r>
                      <a:r>
                        <a:rPr lang="en-GB" sz="1100" b="0" dirty="0" err="1">
                          <a:solidFill>
                            <a:schemeClr val="tx1"/>
                          </a:solidFill>
                        </a:rPr>
                        <a:t>unicef</a:t>
                      </a:r>
                      <a:r>
                        <a:rPr lang="en-GB" sz="1100" b="0" dirty="0">
                          <a:solidFill>
                            <a:schemeClr val="tx1"/>
                          </a:solidFill>
                        </a:rPr>
                        <a:t> rights of the child</a:t>
                      </a:r>
                    </a:p>
                    <a:p>
                      <a:r>
                        <a:rPr lang="en-GB" sz="1100" b="0" dirty="0">
                          <a:solidFill>
                            <a:schemeClr val="tx1"/>
                          </a:solidFill>
                        </a:rPr>
                        <a:t>UN convention on rights of the child</a:t>
                      </a:r>
                    </a:p>
                    <a:p>
                      <a:r>
                        <a:rPr lang="en-GB" sz="1100" b="0" dirty="0">
                          <a:solidFill>
                            <a:schemeClr val="tx1"/>
                          </a:solidFill>
                        </a:rPr>
                        <a:t>Case study- Yemen.</a:t>
                      </a:r>
                    </a:p>
                    <a:p>
                      <a:r>
                        <a:rPr lang="en-GB" sz="1100" b="0" dirty="0">
                          <a:solidFill>
                            <a:schemeClr val="tx1"/>
                          </a:solidFill>
                        </a:rPr>
                        <a:t>Understanding the value and importance of diversity in UK</a:t>
                      </a:r>
                    </a:p>
                    <a:p>
                      <a:endParaRPr lang="en-GB" sz="1100" b="0" dirty="0">
                        <a:solidFill>
                          <a:schemeClr val="tx1"/>
                        </a:solidFill>
                      </a:endParaRPr>
                    </a:p>
                    <a:p>
                      <a:r>
                        <a:rPr lang="en-GB" sz="1100" b="0" dirty="0">
                          <a:solidFill>
                            <a:schemeClr val="tx1"/>
                          </a:solidFill>
                        </a:rPr>
                        <a:t>Stories of those in our community who have experienced discrimination. </a:t>
                      </a:r>
                    </a:p>
                    <a:p>
                      <a:endParaRPr lang="en-GB" sz="1100" b="0" dirty="0">
                        <a:solidFill>
                          <a:schemeClr val="tx1"/>
                        </a:solidFill>
                      </a:endParaRPr>
                    </a:p>
                    <a:p>
                      <a:r>
                        <a:rPr lang="en-GB" sz="1100" b="0" dirty="0">
                          <a:solidFill>
                            <a:schemeClr val="tx1"/>
                          </a:solidFill>
                        </a:rPr>
                        <a:t>People who have spoken out against discrimination and racism. Charities and organisations who support anti racism and anti discrimination.</a:t>
                      </a:r>
                    </a:p>
                    <a:p>
                      <a:endParaRPr lang="en-GB" sz="1100" b="0" dirty="0">
                        <a:solidFill>
                          <a:schemeClr val="tx1"/>
                        </a:solidFill>
                      </a:endParaRPr>
                    </a:p>
                    <a:p>
                      <a:r>
                        <a:rPr lang="en-GB" sz="1100" b="0" dirty="0">
                          <a:solidFill>
                            <a:schemeClr val="tx1"/>
                          </a:solidFill>
                        </a:rPr>
                        <a:t>History Focus: in Depth study of Ancient Egypt – slavery and human rights. Year 6 project</a:t>
                      </a:r>
                    </a:p>
                    <a:p>
                      <a:endParaRPr lang="en-GB" sz="1100" b="0" dirty="0">
                        <a:solidFill>
                          <a:schemeClr val="tx1"/>
                        </a:solidFill>
                      </a:endParaRPr>
                    </a:p>
                    <a:p>
                      <a:endParaRPr lang="en-GB" sz="1100" b="0" dirty="0">
                        <a:solidFill>
                          <a:schemeClr val="tx1"/>
                        </a:solidFill>
                      </a:endParaRPr>
                    </a:p>
                  </a:txBody>
                  <a:tcPr>
                    <a:solidFill>
                      <a:schemeClr val="accent1">
                        <a:lumMod val="40000"/>
                        <a:lumOff val="60000"/>
                      </a:schemeClr>
                    </a:solidFill>
                  </a:tcPr>
                </a:tc>
                <a:tc>
                  <a:txBody>
                    <a:bodyPr/>
                    <a:lstStyle/>
                    <a:p>
                      <a:r>
                        <a:rPr lang="en-GB" sz="1000" dirty="0">
                          <a:solidFill>
                            <a:schemeClr val="tx1"/>
                          </a:solidFill>
                        </a:rPr>
                        <a:t>The unforgotten coat</a:t>
                      </a:r>
                    </a:p>
                    <a:p>
                      <a:endParaRPr lang="en-GB" sz="1000" dirty="0">
                        <a:solidFill>
                          <a:schemeClr val="tx1"/>
                        </a:solidFill>
                      </a:endParaRPr>
                    </a:p>
                    <a:p>
                      <a:r>
                        <a:rPr lang="en-GB" sz="1000" dirty="0">
                          <a:solidFill>
                            <a:schemeClr val="tx1"/>
                          </a:solidFill>
                        </a:rPr>
                        <a:t>Kick</a:t>
                      </a:r>
                    </a:p>
                    <a:p>
                      <a:endParaRPr lang="en-GB" sz="1000" dirty="0">
                        <a:solidFill>
                          <a:schemeClr val="tx1"/>
                        </a:solidFill>
                      </a:endParaRPr>
                    </a:p>
                    <a:p>
                      <a:r>
                        <a:rPr lang="en-GB" sz="1000" dirty="0">
                          <a:solidFill>
                            <a:schemeClr val="tx1"/>
                          </a:solidFill>
                        </a:rPr>
                        <a:t>The other side of truth</a:t>
                      </a:r>
                    </a:p>
                    <a:p>
                      <a:endParaRPr lang="en-GB" sz="1000" dirty="0">
                        <a:solidFill>
                          <a:schemeClr val="tx1"/>
                        </a:solidFill>
                      </a:endParaRPr>
                    </a:p>
                    <a:p>
                      <a:endParaRPr lang="en-GB" sz="1000" dirty="0">
                        <a:solidFill>
                          <a:schemeClr val="tx1"/>
                        </a:solidFill>
                      </a:endParaRPr>
                    </a:p>
                    <a:p>
                      <a:r>
                        <a:rPr lang="en-GB" sz="1000" dirty="0">
                          <a:solidFill>
                            <a:schemeClr val="tx1"/>
                          </a:solidFill>
                        </a:rPr>
                        <a:t>If the world were a village</a:t>
                      </a:r>
                    </a:p>
                  </a:txBody>
                  <a:tcPr>
                    <a:solidFill>
                      <a:schemeClr val="accent1">
                        <a:lumMod val="40000"/>
                        <a:lumOff val="60000"/>
                      </a:schemeClr>
                    </a:solidFill>
                  </a:tcPr>
                </a:tc>
                <a:extLst>
                  <a:ext uri="{0D108BD9-81ED-4DB2-BD59-A6C34878D82A}">
                    <a16:rowId xmlns:a16="http://schemas.microsoft.com/office/drawing/2014/main" val="980717278"/>
                  </a:ext>
                </a:extLst>
              </a:tr>
              <a:tr h="1816489">
                <a:tc vMerge="1">
                  <a:txBody>
                    <a:bodyPr/>
                    <a:lstStyle/>
                    <a:p>
                      <a:endParaRPr lang="en-GB"/>
                    </a:p>
                  </a:txBody>
                  <a:tcPr/>
                </a:tc>
                <a:tc>
                  <a:txBody>
                    <a:bodyPr/>
                    <a:lstStyle/>
                    <a:p>
                      <a:r>
                        <a:rPr lang="en-GB" sz="1000" dirty="0"/>
                        <a:t>Social justice and equity</a:t>
                      </a:r>
                    </a:p>
                    <a:p>
                      <a:r>
                        <a:rPr lang="en-GB" sz="1000" dirty="0"/>
                        <a:t>Globalisation and interdependence</a:t>
                      </a:r>
                    </a:p>
                    <a:p>
                      <a:r>
                        <a:rPr lang="en-GB" sz="1000" dirty="0"/>
                        <a:t>Peace and conflict</a:t>
                      </a:r>
                    </a:p>
                    <a:p>
                      <a:r>
                        <a:rPr lang="en-GB" sz="1000" dirty="0"/>
                        <a:t>Human rights</a:t>
                      </a:r>
                    </a:p>
                    <a:p>
                      <a:r>
                        <a:rPr lang="en-GB" sz="1000" dirty="0"/>
                        <a:t>Power and governance</a:t>
                      </a:r>
                    </a:p>
                    <a:p>
                      <a:r>
                        <a:rPr lang="en-GB" sz="1000" dirty="0"/>
                        <a:t>Communication and conflict resolution</a:t>
                      </a:r>
                    </a:p>
                    <a:p>
                      <a:r>
                        <a:rPr lang="en-GB" sz="1000" dirty="0"/>
                        <a:t>Ability to manage complexity and uncertainty</a:t>
                      </a:r>
                    </a:p>
                    <a:p>
                      <a:r>
                        <a:rPr lang="en-GB" sz="1000" dirty="0"/>
                        <a:t>Respect for people and human rights</a:t>
                      </a:r>
                    </a:p>
                  </a:txBody>
                  <a:tcPr>
                    <a:solidFill>
                      <a:schemeClr val="accent1">
                        <a:lumMod val="40000"/>
                        <a:lumOff val="60000"/>
                      </a:schemeClr>
                    </a:solidFill>
                  </a:tcPr>
                </a:tc>
                <a:tc>
                  <a:txBody>
                    <a:bodyPr/>
                    <a:lstStyle/>
                    <a:p>
                      <a:r>
                        <a:rPr lang="en-GB" sz="1100" dirty="0"/>
                        <a:t>Light </a:t>
                      </a:r>
                    </a:p>
                    <a:p>
                      <a:r>
                        <a:rPr lang="en-GB" sz="1100" dirty="0"/>
                        <a:t>Electricity</a:t>
                      </a:r>
                    </a:p>
                  </a:txBody>
                  <a:tcPr>
                    <a:solidFill>
                      <a:schemeClr val="accent1">
                        <a:lumMod val="40000"/>
                        <a:lumOff val="60000"/>
                      </a:schemeClr>
                    </a:solidFill>
                  </a:tcPr>
                </a:tc>
                <a:tc>
                  <a:txBody>
                    <a:bodyPr/>
                    <a:lstStyle/>
                    <a:p>
                      <a:r>
                        <a:rPr lang="en-GB" sz="1000" dirty="0"/>
                        <a:t>Sustainable development</a:t>
                      </a:r>
                    </a:p>
                    <a:p>
                      <a:r>
                        <a:rPr lang="en-GB" sz="1000" dirty="0"/>
                        <a:t>Concern for the environment</a:t>
                      </a:r>
                    </a:p>
                    <a:p>
                      <a:r>
                        <a:rPr lang="en-GB" sz="1000" dirty="0"/>
                        <a:t>Commitment to participation</a:t>
                      </a:r>
                    </a:p>
                    <a:p>
                      <a:r>
                        <a:rPr lang="en-GB" sz="1000" dirty="0"/>
                        <a:t>Belief that people can bring about change</a:t>
                      </a:r>
                    </a:p>
                    <a:p>
                      <a:r>
                        <a:rPr lang="en-GB" sz="1000" dirty="0"/>
                        <a:t>Ability to manage complexity and uncertainty</a:t>
                      </a:r>
                    </a:p>
                  </a:txBody>
                  <a:tcPr>
                    <a:solidFill>
                      <a:schemeClr val="accent1">
                        <a:lumMod val="40000"/>
                        <a:lumOff val="60000"/>
                      </a:schemeClr>
                    </a:solidFill>
                  </a:tcPr>
                </a:tc>
                <a:tc>
                  <a:txBody>
                    <a:bodyPr/>
                    <a:lstStyle/>
                    <a:p>
                      <a:r>
                        <a:rPr lang="en-GB" sz="1000" dirty="0"/>
                        <a:t>Animals </a:t>
                      </a:r>
                      <a:r>
                        <a:rPr lang="en-GB" sz="1000" dirty="0" err="1"/>
                        <a:t>inc</a:t>
                      </a:r>
                      <a:r>
                        <a:rPr lang="en-GB" sz="1000" dirty="0"/>
                        <a:t> humans( Circulation system, diet, drugs, lifestyles)</a:t>
                      </a:r>
                    </a:p>
                    <a:p>
                      <a:r>
                        <a:rPr lang="en-GB" sz="1000" dirty="0"/>
                        <a:t>Living things and their habitats)</a:t>
                      </a:r>
                    </a:p>
                  </a:txBody>
                  <a:tcPr>
                    <a:solidFill>
                      <a:schemeClr val="accent1">
                        <a:lumMod val="40000"/>
                        <a:lumOff val="60000"/>
                      </a:schemeClr>
                    </a:solidFill>
                  </a:tcPr>
                </a:tc>
                <a:tc>
                  <a:txBody>
                    <a:bodyPr/>
                    <a:lstStyle/>
                    <a:p>
                      <a:r>
                        <a:rPr lang="en-GB" sz="1000" dirty="0"/>
                        <a:t>Social justice and equity</a:t>
                      </a:r>
                    </a:p>
                    <a:p>
                      <a:r>
                        <a:rPr lang="en-GB" sz="1000" dirty="0"/>
                        <a:t>Identity and diversity</a:t>
                      </a:r>
                    </a:p>
                    <a:p>
                      <a:r>
                        <a:rPr lang="en-GB" sz="1000" dirty="0"/>
                        <a:t>Human rights, power and governance</a:t>
                      </a:r>
                    </a:p>
                    <a:p>
                      <a:r>
                        <a:rPr lang="en-GB" sz="1000" dirty="0"/>
                        <a:t>Empathy</a:t>
                      </a:r>
                    </a:p>
                    <a:p>
                      <a:r>
                        <a:rPr lang="en-GB" sz="1000" dirty="0"/>
                        <a:t>Communication</a:t>
                      </a:r>
                    </a:p>
                    <a:p>
                      <a:r>
                        <a:rPr lang="en-GB" sz="1000" dirty="0"/>
                        <a:t>Informed and reflective action</a:t>
                      </a:r>
                    </a:p>
                    <a:p>
                      <a:r>
                        <a:rPr lang="en-GB" sz="1000" dirty="0"/>
                        <a:t>Sense of identity</a:t>
                      </a:r>
                    </a:p>
                    <a:p>
                      <a:r>
                        <a:rPr lang="en-GB" sz="1000" dirty="0"/>
                        <a:t>Commitment to social justice and equity</a:t>
                      </a:r>
                    </a:p>
                    <a:p>
                      <a:r>
                        <a:rPr lang="en-GB" sz="1000" dirty="0"/>
                        <a:t>Respect for people and human rights</a:t>
                      </a:r>
                    </a:p>
                    <a:p>
                      <a:r>
                        <a:rPr lang="en-GB" sz="1000" dirty="0"/>
                        <a:t>Value diversity</a:t>
                      </a:r>
                    </a:p>
                    <a:p>
                      <a:r>
                        <a:rPr lang="en-GB" sz="1000" dirty="0"/>
                        <a:t>Commitment to participation and inclusion</a:t>
                      </a:r>
                    </a:p>
                  </a:txBody>
                  <a:tcPr>
                    <a:solidFill>
                      <a:schemeClr val="accent1">
                        <a:lumMod val="40000"/>
                        <a:lumOff val="60000"/>
                      </a:schemeClr>
                    </a:solidFill>
                  </a:tcPr>
                </a:tc>
                <a:tc>
                  <a:txBody>
                    <a:bodyPr/>
                    <a:lstStyle/>
                    <a:p>
                      <a:r>
                        <a:rPr lang="en-GB" sz="1000" dirty="0"/>
                        <a:t>Living things and their habitats</a:t>
                      </a:r>
                    </a:p>
                    <a:p>
                      <a:endParaRPr lang="en-GB" sz="1000" dirty="0"/>
                    </a:p>
                    <a:p>
                      <a:r>
                        <a:rPr lang="en-GB" sz="1000" dirty="0"/>
                        <a:t>Animals </a:t>
                      </a:r>
                      <a:r>
                        <a:rPr lang="en-GB" sz="1000" dirty="0" err="1"/>
                        <a:t>inc</a:t>
                      </a:r>
                      <a:r>
                        <a:rPr lang="en-GB" sz="1000" dirty="0"/>
                        <a:t> humans- reproduction. Changes</a:t>
                      </a:r>
                    </a:p>
                    <a:p>
                      <a:r>
                        <a:rPr lang="en-GB" sz="1000" dirty="0"/>
                        <a:t>Life cycles</a:t>
                      </a:r>
                    </a:p>
                  </a:txBody>
                  <a:tcPr>
                    <a:solidFill>
                      <a:schemeClr val="accent1">
                        <a:lumMod val="40000"/>
                        <a:lumOff val="60000"/>
                      </a:schemeClr>
                    </a:solidFill>
                  </a:tcPr>
                </a:tc>
                <a:extLst>
                  <a:ext uri="{0D108BD9-81ED-4DB2-BD59-A6C34878D82A}">
                    <a16:rowId xmlns:a16="http://schemas.microsoft.com/office/drawing/2014/main" val="125149986"/>
                  </a:ext>
                </a:extLst>
              </a:tr>
            </a:tbl>
          </a:graphicData>
        </a:graphic>
      </p:graphicFrame>
    </p:spTree>
    <p:extLst>
      <p:ext uri="{BB962C8B-B14F-4D97-AF65-F5344CB8AC3E}">
        <p14:creationId xmlns:p14="http://schemas.microsoft.com/office/powerpoint/2010/main" val="1944280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DAD02DC-2E88-4E43-8893-5CFA57AE5BAC}"/>
              </a:ext>
            </a:extLst>
          </p:cNvPr>
          <p:cNvPicPr>
            <a:picLocks noChangeAspect="1"/>
          </p:cNvPicPr>
          <p:nvPr/>
        </p:nvPicPr>
        <p:blipFill>
          <a:blip r:embed="rId2"/>
          <a:stretch>
            <a:fillRect/>
          </a:stretch>
        </p:blipFill>
        <p:spPr>
          <a:xfrm>
            <a:off x="1062037" y="5041084"/>
            <a:ext cx="10067925" cy="1809750"/>
          </a:xfrm>
          <a:prstGeom prst="rect">
            <a:avLst/>
          </a:prstGeom>
        </p:spPr>
      </p:pic>
      <p:graphicFrame>
        <p:nvGraphicFramePr>
          <p:cNvPr id="2" name="Table 1">
            <a:extLst>
              <a:ext uri="{FF2B5EF4-FFF2-40B4-BE49-F238E27FC236}">
                <a16:creationId xmlns:a16="http://schemas.microsoft.com/office/drawing/2014/main" id="{176CB434-BA6E-4E0E-929D-B8A923F5F107}"/>
              </a:ext>
            </a:extLst>
          </p:cNvPr>
          <p:cNvGraphicFramePr>
            <a:graphicFrameLocks noGrp="1"/>
          </p:cNvGraphicFramePr>
          <p:nvPr>
            <p:extLst>
              <p:ext uri="{D42A27DB-BD31-4B8C-83A1-F6EECF244321}">
                <p14:modId xmlns:p14="http://schemas.microsoft.com/office/powerpoint/2010/main" val="4172793506"/>
              </p:ext>
            </p:extLst>
          </p:nvPr>
        </p:nvGraphicFramePr>
        <p:xfrm>
          <a:off x="2280353" y="584775"/>
          <a:ext cx="7349067" cy="4638380"/>
        </p:xfrm>
        <a:graphic>
          <a:graphicData uri="http://schemas.openxmlformats.org/drawingml/2006/table">
            <a:tbl>
              <a:tblPr firstRow="1" firstCol="1" bandRow="1">
                <a:tableStyleId>{5C22544A-7EE6-4342-B048-85BDC9FD1C3A}</a:tableStyleId>
              </a:tblPr>
              <a:tblGrid>
                <a:gridCol w="1599467">
                  <a:extLst>
                    <a:ext uri="{9D8B030D-6E8A-4147-A177-3AD203B41FA5}">
                      <a16:colId xmlns:a16="http://schemas.microsoft.com/office/drawing/2014/main" val="21099735"/>
                    </a:ext>
                  </a:extLst>
                </a:gridCol>
                <a:gridCol w="3013978">
                  <a:extLst>
                    <a:ext uri="{9D8B030D-6E8A-4147-A177-3AD203B41FA5}">
                      <a16:colId xmlns:a16="http://schemas.microsoft.com/office/drawing/2014/main" val="3395655049"/>
                    </a:ext>
                  </a:extLst>
                </a:gridCol>
                <a:gridCol w="2735622">
                  <a:extLst>
                    <a:ext uri="{9D8B030D-6E8A-4147-A177-3AD203B41FA5}">
                      <a16:colId xmlns:a16="http://schemas.microsoft.com/office/drawing/2014/main" val="2786114234"/>
                    </a:ext>
                  </a:extLst>
                </a:gridCol>
              </a:tblGrid>
              <a:tr h="298634">
                <a:tc>
                  <a:txBody>
                    <a:bodyPr/>
                    <a:lstStyle/>
                    <a:p>
                      <a:pPr algn="ctr">
                        <a:lnSpc>
                          <a:spcPct val="107000"/>
                        </a:lnSpc>
                        <a:spcAft>
                          <a:spcPts val="0"/>
                        </a:spcAft>
                      </a:pPr>
                      <a:r>
                        <a:rPr lang="en-GB" sz="1400" dirty="0">
                          <a:effectLst/>
                        </a:rPr>
                        <a:t>Subject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gn="ctr">
                        <a:lnSpc>
                          <a:spcPct val="107000"/>
                        </a:lnSpc>
                        <a:spcAft>
                          <a:spcPts val="0"/>
                        </a:spcAft>
                      </a:pPr>
                      <a:r>
                        <a:rPr lang="en-GB" sz="1400">
                          <a:effectLst/>
                        </a:rPr>
                        <a:t>Formative Assessment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gn="ctr">
                        <a:lnSpc>
                          <a:spcPct val="107000"/>
                        </a:lnSpc>
                        <a:spcAft>
                          <a:spcPts val="0"/>
                        </a:spcAft>
                      </a:pPr>
                      <a:r>
                        <a:rPr lang="en-GB" sz="1400" dirty="0">
                          <a:effectLst/>
                        </a:rPr>
                        <a:t>Summative Assessment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extLst>
                  <a:ext uri="{0D108BD9-81ED-4DB2-BD59-A6C34878D82A}">
                    <a16:rowId xmlns:a16="http://schemas.microsoft.com/office/drawing/2014/main" val="1417622634"/>
                  </a:ext>
                </a:extLst>
              </a:tr>
              <a:tr h="1529193">
                <a:tc>
                  <a:txBody>
                    <a:bodyPr/>
                    <a:lstStyle/>
                    <a:p>
                      <a:pPr>
                        <a:lnSpc>
                          <a:spcPct val="107000"/>
                        </a:lnSpc>
                        <a:spcAft>
                          <a:spcPts val="0"/>
                        </a:spcAft>
                      </a:pPr>
                      <a:r>
                        <a:rPr lang="en-GB" sz="1100">
                          <a:effectLst/>
                        </a:rPr>
                        <a:t>Science</a:t>
                      </a:r>
                    </a:p>
                    <a:p>
                      <a:pPr>
                        <a:lnSpc>
                          <a:spcPct val="107000"/>
                        </a:lnSpc>
                        <a:spcAft>
                          <a:spcPts val="0"/>
                        </a:spcAft>
                      </a:pPr>
                      <a:r>
                        <a:rPr lang="en-GB" sz="1100">
                          <a:effectLst/>
                        </a:rPr>
                        <a:t>DT</a:t>
                      </a:r>
                    </a:p>
                    <a:p>
                      <a:pPr>
                        <a:lnSpc>
                          <a:spcPct val="107000"/>
                        </a:lnSpc>
                        <a:spcAft>
                          <a:spcPts val="0"/>
                        </a:spcAft>
                      </a:pPr>
                      <a:r>
                        <a:rPr lang="en-GB" sz="1100">
                          <a:effectLst/>
                        </a:rPr>
                        <a:t>Geography</a:t>
                      </a:r>
                    </a:p>
                    <a:p>
                      <a:pPr>
                        <a:lnSpc>
                          <a:spcPct val="107000"/>
                        </a:lnSpc>
                        <a:spcAft>
                          <a:spcPts val="0"/>
                        </a:spcAft>
                      </a:pPr>
                      <a:r>
                        <a:rPr lang="en-GB" sz="1100">
                          <a:effectLst/>
                        </a:rPr>
                        <a:t>History</a:t>
                      </a:r>
                    </a:p>
                    <a:p>
                      <a:pPr>
                        <a:lnSpc>
                          <a:spcPct val="107000"/>
                        </a:lnSpc>
                        <a:spcAft>
                          <a:spcPts val="0"/>
                        </a:spcAft>
                      </a:pPr>
                      <a:r>
                        <a:rPr lang="en-GB" sz="1100">
                          <a:effectLst/>
                        </a:rPr>
                        <a:t>RE</a:t>
                      </a:r>
                    </a:p>
                    <a:p>
                      <a:pPr>
                        <a:lnSpc>
                          <a:spcPct val="107000"/>
                        </a:lnSpc>
                        <a:spcAft>
                          <a:spcPts val="0"/>
                        </a:spcAft>
                      </a:pPr>
                      <a:r>
                        <a:rPr lang="en-GB" sz="1100">
                          <a:effectLst/>
                        </a:rPr>
                        <a:t>PSHE</a:t>
                      </a:r>
                    </a:p>
                    <a:p>
                      <a:pPr>
                        <a:lnSpc>
                          <a:spcPct val="107000"/>
                        </a:lnSpc>
                        <a:spcAft>
                          <a:spcPts val="0"/>
                        </a:spcAft>
                      </a:pPr>
                      <a:r>
                        <a:rPr lang="en-GB" sz="1100">
                          <a:effectLst/>
                        </a:rPr>
                        <a:t>Computing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Sticky 7 Quizzes</a:t>
                      </a:r>
                    </a:p>
                    <a:p>
                      <a:pPr>
                        <a:lnSpc>
                          <a:spcPct val="107000"/>
                        </a:lnSpc>
                        <a:spcAft>
                          <a:spcPts val="0"/>
                        </a:spcAft>
                      </a:pPr>
                      <a:r>
                        <a:rPr lang="en-GB" sz="1100" dirty="0">
                          <a:effectLst/>
                        </a:rPr>
                        <a:t>Mind Maps – What do you know?</a:t>
                      </a:r>
                    </a:p>
                    <a:p>
                      <a:pPr>
                        <a:lnSpc>
                          <a:spcPct val="107000"/>
                        </a:lnSpc>
                        <a:spcAft>
                          <a:spcPts val="0"/>
                        </a:spcAft>
                      </a:pPr>
                      <a:r>
                        <a:rPr lang="en-GB" sz="1100" dirty="0">
                          <a:effectLst/>
                        </a:rPr>
                        <a:t>Questioning (DISCO)]</a:t>
                      </a:r>
                    </a:p>
                    <a:p>
                      <a:pPr>
                        <a:lnSpc>
                          <a:spcPct val="107000"/>
                        </a:lnSpc>
                        <a:spcAft>
                          <a:spcPts val="0"/>
                        </a:spcAft>
                      </a:pPr>
                      <a:r>
                        <a:rPr lang="en-GB" sz="1100" dirty="0" err="1">
                          <a:effectLst/>
                        </a:rPr>
                        <a:t>Oracy</a:t>
                      </a:r>
                      <a:r>
                        <a:rPr lang="en-GB" sz="1100" dirty="0">
                          <a:effectLst/>
                        </a:rPr>
                        <a:t> activities – debate/discussion</a:t>
                      </a:r>
                    </a:p>
                    <a:p>
                      <a:pPr>
                        <a:lnSpc>
                          <a:spcPct val="107000"/>
                        </a:lnSpc>
                        <a:spcAft>
                          <a:spcPts val="0"/>
                        </a:spcAft>
                      </a:pPr>
                      <a:r>
                        <a:rPr lang="en-GB" sz="1100" dirty="0">
                          <a:effectLst/>
                        </a:rPr>
                        <a:t>Experiments/Tests</a:t>
                      </a:r>
                    </a:p>
                    <a:p>
                      <a:pPr>
                        <a:lnSpc>
                          <a:spcPct val="107000"/>
                        </a:lnSpc>
                        <a:spcAft>
                          <a:spcPts val="0"/>
                        </a:spcAft>
                      </a:pPr>
                      <a:r>
                        <a:rPr lang="en-GB" sz="1100" dirty="0">
                          <a:effectLst/>
                        </a:rPr>
                        <a:t>Mini Quizzes </a:t>
                      </a:r>
                    </a:p>
                    <a:p>
                      <a:pPr>
                        <a:lnSpc>
                          <a:spcPct val="107000"/>
                        </a:lnSpc>
                        <a:spcAft>
                          <a:spcPts val="0"/>
                        </a:spcAft>
                      </a:pPr>
                      <a:r>
                        <a:rPr lang="en-GB" sz="1100" dirty="0">
                          <a:effectLst/>
                        </a:rPr>
                        <a:t>Accessing age related texts</a:t>
                      </a:r>
                    </a:p>
                    <a:p>
                      <a:pPr>
                        <a:lnSpc>
                          <a:spcPct val="107000"/>
                        </a:lnSpc>
                        <a:spcAft>
                          <a:spcPts val="0"/>
                        </a:spcAft>
                      </a:pPr>
                      <a:r>
                        <a:rPr lang="en-GB" sz="1100" dirty="0">
                          <a:effectLst/>
                        </a:rPr>
                        <a:t>Self-Assessment docs</a:t>
                      </a:r>
                    </a:p>
                    <a:p>
                      <a:pPr>
                        <a:lnSpc>
                          <a:spcPct val="107000"/>
                        </a:lnSpc>
                        <a:spcAft>
                          <a:spcPts val="0"/>
                        </a:spcAft>
                      </a:pPr>
                      <a:r>
                        <a:rPr lang="en-GB" sz="1100" dirty="0">
                          <a:effectLst/>
                        </a:rPr>
                        <a:t>Book work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Half termly ‘Sticky Quiz’ in books</a:t>
                      </a:r>
                    </a:p>
                    <a:p>
                      <a:pPr>
                        <a:lnSpc>
                          <a:spcPct val="107000"/>
                        </a:lnSpc>
                        <a:spcAft>
                          <a:spcPts val="0"/>
                        </a:spcAft>
                      </a:pPr>
                      <a:r>
                        <a:rPr lang="en-GB" sz="1100" dirty="0">
                          <a:effectLst/>
                        </a:rPr>
                        <a:t>End of unit quiz (Socrative)</a:t>
                      </a:r>
                    </a:p>
                    <a:p>
                      <a:pPr>
                        <a:lnSpc>
                          <a:spcPct val="107000"/>
                        </a:lnSpc>
                        <a:spcAft>
                          <a:spcPts val="0"/>
                        </a:spcAft>
                      </a:pPr>
                      <a:r>
                        <a:rPr lang="en-GB" sz="1100" dirty="0">
                          <a:effectLst/>
                        </a:rPr>
                        <a:t>Revisit Mind Maps</a:t>
                      </a:r>
                    </a:p>
                    <a:p>
                      <a:pPr>
                        <a:lnSpc>
                          <a:spcPct val="107000"/>
                        </a:lnSpc>
                        <a:spcAft>
                          <a:spcPts val="0"/>
                        </a:spcAft>
                      </a:pPr>
                      <a:r>
                        <a:rPr lang="en-GB" sz="1100" dirty="0">
                          <a:effectLst/>
                        </a:rPr>
                        <a:t>Completed Project – end of unit outcome</a:t>
                      </a:r>
                    </a:p>
                    <a:p>
                      <a:pPr>
                        <a:lnSpc>
                          <a:spcPct val="107000"/>
                        </a:lnSpc>
                        <a:spcAft>
                          <a:spcPts val="0"/>
                        </a:spcAft>
                      </a:pPr>
                      <a:r>
                        <a:rPr lang="en-GB" sz="1100" dirty="0">
                          <a:effectLst/>
                        </a:rPr>
                        <a:t>Digital Journal</a:t>
                      </a:r>
                    </a:p>
                    <a:p>
                      <a:pPr>
                        <a:lnSpc>
                          <a:spcPct val="107000"/>
                        </a:lnSpc>
                        <a:spcAft>
                          <a:spcPts val="0"/>
                        </a:spcAft>
                      </a:pPr>
                      <a:r>
                        <a:rPr lang="en-GB" sz="1100" dirty="0">
                          <a:effectLst/>
                        </a:rPr>
                        <a:t>Presentational Talk</a:t>
                      </a:r>
                    </a:p>
                    <a:p>
                      <a:pPr>
                        <a:lnSpc>
                          <a:spcPct val="107000"/>
                        </a:lnSpc>
                        <a:spcAft>
                          <a:spcPts val="0"/>
                        </a:spcAft>
                      </a:pPr>
                      <a:endParaRPr lang="en-GB" sz="1100" dirty="0">
                        <a:effectLst/>
                      </a:endParaRPr>
                    </a:p>
                    <a:p>
                      <a:pPr>
                        <a:lnSpc>
                          <a:spcPct val="107000"/>
                        </a:lnSpc>
                        <a:spcAft>
                          <a:spcPts val="0"/>
                        </a:spcAft>
                      </a:pPr>
                      <a:r>
                        <a:rPr lang="en-GB" sz="1100" dirty="0">
                          <a:effectLst/>
                        </a:rPr>
                        <a:t>Assessment grid completed</a:t>
                      </a:r>
                    </a:p>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extLst>
                  <a:ext uri="{0D108BD9-81ED-4DB2-BD59-A6C34878D82A}">
                    <a16:rowId xmlns:a16="http://schemas.microsoft.com/office/drawing/2014/main" val="2870133359"/>
                  </a:ext>
                </a:extLst>
              </a:tr>
              <a:tr h="1134583">
                <a:tc>
                  <a:txBody>
                    <a:bodyPr/>
                    <a:lstStyle/>
                    <a:p>
                      <a:pPr>
                        <a:lnSpc>
                          <a:spcPct val="107000"/>
                        </a:lnSpc>
                        <a:spcAft>
                          <a:spcPts val="0"/>
                        </a:spcAft>
                      </a:pPr>
                      <a:r>
                        <a:rPr lang="en-GB" sz="1100">
                          <a:effectLst/>
                        </a:rPr>
                        <a:t>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Observation</a:t>
                      </a:r>
                    </a:p>
                    <a:p>
                      <a:pPr>
                        <a:lnSpc>
                          <a:spcPct val="107000"/>
                        </a:lnSpc>
                        <a:spcAft>
                          <a:spcPts val="0"/>
                        </a:spcAft>
                      </a:pPr>
                      <a:r>
                        <a:rPr lang="en-GB" sz="1100" dirty="0">
                          <a:effectLst/>
                        </a:rPr>
                        <a:t>Practical demonstration</a:t>
                      </a:r>
                    </a:p>
                    <a:p>
                      <a:pPr>
                        <a:lnSpc>
                          <a:spcPct val="107000"/>
                        </a:lnSpc>
                        <a:spcAft>
                          <a:spcPts val="0"/>
                        </a:spcAft>
                      </a:pPr>
                      <a:r>
                        <a:rPr lang="en-GB" sz="1100" dirty="0">
                          <a:effectLst/>
                        </a:rPr>
                        <a:t>Peer evaluation</a:t>
                      </a:r>
                    </a:p>
                    <a:p>
                      <a:pPr>
                        <a:lnSpc>
                          <a:spcPct val="107000"/>
                        </a:lnSpc>
                        <a:spcAft>
                          <a:spcPts val="0"/>
                        </a:spcAft>
                      </a:pPr>
                      <a:r>
                        <a:rPr lang="en-GB" sz="1100" dirty="0">
                          <a:effectLst/>
                        </a:rPr>
                        <a:t>Self- Assessment / Video / pictures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Competition</a:t>
                      </a:r>
                    </a:p>
                    <a:p>
                      <a:pPr>
                        <a:lnSpc>
                          <a:spcPct val="107000"/>
                        </a:lnSpc>
                        <a:spcAft>
                          <a:spcPts val="0"/>
                        </a:spcAft>
                      </a:pPr>
                      <a:r>
                        <a:rPr lang="en-GB" sz="1100" dirty="0">
                          <a:effectLst/>
                        </a:rPr>
                        <a:t>Demonstration</a:t>
                      </a:r>
                    </a:p>
                    <a:p>
                      <a:pPr>
                        <a:lnSpc>
                          <a:spcPct val="107000"/>
                        </a:lnSpc>
                        <a:spcAft>
                          <a:spcPts val="0"/>
                        </a:spcAft>
                      </a:pPr>
                      <a:r>
                        <a:rPr lang="en-GB" sz="1100" dirty="0">
                          <a:effectLst/>
                        </a:rPr>
                        <a:t>Performance</a:t>
                      </a:r>
                    </a:p>
                    <a:p>
                      <a:pPr>
                        <a:lnSpc>
                          <a:spcPct val="107000"/>
                        </a:lnSpc>
                        <a:spcAft>
                          <a:spcPts val="0"/>
                        </a:spcAft>
                      </a:pPr>
                      <a:r>
                        <a:rPr lang="en-GB" sz="1100" dirty="0">
                          <a:effectLst/>
                        </a:rPr>
                        <a:t>Progression of skills</a:t>
                      </a:r>
                    </a:p>
                    <a:p>
                      <a:pPr>
                        <a:lnSpc>
                          <a:spcPct val="107000"/>
                        </a:lnSpc>
                        <a:spcAft>
                          <a:spcPts val="0"/>
                        </a:spcAft>
                      </a:pPr>
                      <a:endParaRPr lang="en-GB" sz="1100" dirty="0">
                        <a:effectLst/>
                      </a:endParaRPr>
                    </a:p>
                    <a:p>
                      <a:pPr>
                        <a:lnSpc>
                          <a:spcPct val="107000"/>
                        </a:lnSpc>
                        <a:spcAft>
                          <a:spcPts val="0"/>
                        </a:spcAft>
                      </a:pPr>
                      <a:r>
                        <a:rPr lang="en-GB" sz="1100" dirty="0">
                          <a:effectLst/>
                        </a:rPr>
                        <a:t>Assessment grid completed</a:t>
                      </a:r>
                    </a:p>
                  </a:txBody>
                  <a:tcPr marL="67632" marR="67632" marT="0" marB="0"/>
                </a:tc>
                <a:extLst>
                  <a:ext uri="{0D108BD9-81ED-4DB2-BD59-A6C34878D82A}">
                    <a16:rowId xmlns:a16="http://schemas.microsoft.com/office/drawing/2014/main" val="539175764"/>
                  </a:ext>
                </a:extLst>
              </a:tr>
              <a:tr h="675445">
                <a:tc>
                  <a:txBody>
                    <a:bodyPr/>
                    <a:lstStyle/>
                    <a:p>
                      <a:pPr>
                        <a:lnSpc>
                          <a:spcPct val="107000"/>
                        </a:lnSpc>
                        <a:spcAft>
                          <a:spcPts val="0"/>
                        </a:spcAft>
                      </a:pPr>
                      <a:r>
                        <a:rPr lang="en-GB" sz="1100">
                          <a:effectLst/>
                        </a:rPr>
                        <a:t>Art</a:t>
                      </a:r>
                    </a:p>
                    <a:p>
                      <a:pPr>
                        <a:lnSpc>
                          <a:spcPct val="107000"/>
                        </a:lnSpc>
                        <a:spcAft>
                          <a:spcPts val="0"/>
                        </a:spcAft>
                      </a:pPr>
                      <a:r>
                        <a:rPr lang="en-GB" sz="1100">
                          <a:effectLst/>
                        </a:rPr>
                        <a:t>Music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a:effectLst/>
                        </a:rPr>
                        <a:t>In class observation</a:t>
                      </a:r>
                    </a:p>
                    <a:p>
                      <a:pPr>
                        <a:lnSpc>
                          <a:spcPct val="107000"/>
                        </a:lnSpc>
                        <a:spcAft>
                          <a:spcPts val="0"/>
                        </a:spcAft>
                      </a:pPr>
                      <a:r>
                        <a:rPr lang="en-GB" sz="1100">
                          <a:effectLst/>
                        </a:rPr>
                        <a:t>Application of Skills</a:t>
                      </a:r>
                    </a:p>
                    <a:p>
                      <a:pPr>
                        <a:lnSpc>
                          <a:spcPct val="107000"/>
                        </a:lnSpc>
                        <a:spcAft>
                          <a:spcPts val="0"/>
                        </a:spcAft>
                      </a:pPr>
                      <a:r>
                        <a:rPr lang="en-GB" sz="1100">
                          <a:effectLst/>
                        </a:rPr>
                        <a:t>Understanding of Art form</a:t>
                      </a:r>
                    </a:p>
                    <a:p>
                      <a:pPr>
                        <a:lnSpc>
                          <a:spcPct val="107000"/>
                        </a:lnSpc>
                        <a:spcAft>
                          <a:spcPts val="0"/>
                        </a:spcAft>
                      </a:pPr>
                      <a:r>
                        <a:rPr lang="en-GB" sz="1100">
                          <a:effectLst/>
                        </a:rPr>
                        <a:t>Ideas and creativity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Final outcome </a:t>
                      </a:r>
                    </a:p>
                    <a:p>
                      <a:pPr>
                        <a:lnSpc>
                          <a:spcPct val="107000"/>
                        </a:lnSpc>
                        <a:spcAft>
                          <a:spcPts val="0"/>
                        </a:spcAft>
                      </a:pPr>
                      <a:r>
                        <a:rPr lang="en-GB" sz="1100" dirty="0">
                          <a:effectLst/>
                        </a:rPr>
                        <a:t>Performance</a:t>
                      </a: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Assessment grid completed</a:t>
                      </a:r>
                    </a:p>
                  </a:txBody>
                  <a:tcPr marL="67632" marR="67632" marT="0" marB="0"/>
                </a:tc>
                <a:extLst>
                  <a:ext uri="{0D108BD9-81ED-4DB2-BD59-A6C34878D82A}">
                    <a16:rowId xmlns:a16="http://schemas.microsoft.com/office/drawing/2014/main" val="2867189651"/>
                  </a:ext>
                </a:extLst>
              </a:tr>
              <a:tr h="846194">
                <a:tc>
                  <a:txBody>
                    <a:bodyPr/>
                    <a:lstStyle/>
                    <a:p>
                      <a:pPr>
                        <a:lnSpc>
                          <a:spcPct val="107000"/>
                        </a:lnSpc>
                        <a:spcAft>
                          <a:spcPts val="0"/>
                        </a:spcAft>
                      </a:pPr>
                      <a:r>
                        <a:rPr lang="en-GB" sz="1100">
                          <a:effectLst/>
                        </a:rPr>
                        <a:t>French/MFL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Questioning</a:t>
                      </a:r>
                    </a:p>
                    <a:p>
                      <a:pPr>
                        <a:lnSpc>
                          <a:spcPct val="107000"/>
                        </a:lnSpc>
                        <a:spcAft>
                          <a:spcPts val="0"/>
                        </a:spcAft>
                      </a:pPr>
                      <a:r>
                        <a:rPr lang="en-GB" sz="1100" dirty="0" err="1">
                          <a:effectLst/>
                        </a:rPr>
                        <a:t>Oracy</a:t>
                      </a:r>
                      <a:r>
                        <a:rPr lang="en-GB" sz="1100" dirty="0">
                          <a:effectLst/>
                        </a:rPr>
                        <a:t> activities – conversation / paired </a:t>
                      </a:r>
                    </a:p>
                    <a:p>
                      <a:pPr>
                        <a:lnSpc>
                          <a:spcPct val="107000"/>
                        </a:lnSpc>
                        <a:spcAft>
                          <a:spcPts val="0"/>
                        </a:spcAft>
                      </a:pPr>
                      <a:r>
                        <a:rPr lang="en-GB" sz="1100" dirty="0">
                          <a:effectLst/>
                        </a:rPr>
                        <a:t>Mini Quizzes </a:t>
                      </a:r>
                    </a:p>
                    <a:p>
                      <a:pPr>
                        <a:lnSpc>
                          <a:spcPct val="107000"/>
                        </a:lnSpc>
                        <a:spcAft>
                          <a:spcPts val="0"/>
                        </a:spcAft>
                      </a:pPr>
                      <a:r>
                        <a:rPr lang="en-GB" sz="1100" dirty="0">
                          <a:effectLst/>
                        </a:rPr>
                        <a:t>Call and response</a:t>
                      </a:r>
                    </a:p>
                    <a:p>
                      <a:pPr>
                        <a:lnSpc>
                          <a:spcPct val="107000"/>
                        </a:lnSpc>
                        <a:spcAft>
                          <a:spcPts val="0"/>
                        </a:spcAft>
                      </a:pPr>
                      <a:r>
                        <a:rPr lang="en-GB" sz="1100" dirty="0" err="1">
                          <a:effectLst/>
                        </a:rPr>
                        <a:t>Dualingo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632" marR="67632" marT="0" marB="0"/>
                </a:tc>
                <a:tc>
                  <a:txBody>
                    <a:bodyPr/>
                    <a:lstStyle/>
                    <a:p>
                      <a:pPr>
                        <a:lnSpc>
                          <a:spcPct val="107000"/>
                        </a:lnSpc>
                        <a:spcAft>
                          <a:spcPts val="0"/>
                        </a:spcAft>
                      </a:pPr>
                      <a:r>
                        <a:rPr lang="en-GB" sz="1100" dirty="0">
                          <a:effectLst/>
                        </a:rPr>
                        <a:t>End of unit Assessment (quiz)</a:t>
                      </a:r>
                    </a:p>
                    <a:p>
                      <a:pPr>
                        <a:lnSpc>
                          <a:spcPct val="107000"/>
                        </a:lnSpc>
                        <a:spcAft>
                          <a:spcPts val="0"/>
                        </a:spcAft>
                      </a:pPr>
                      <a:r>
                        <a:rPr lang="en-GB" sz="1100" dirty="0">
                          <a:effectLst/>
                        </a:rPr>
                        <a:t> </a:t>
                      </a:r>
                    </a:p>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Assessment grid completed</a:t>
                      </a:r>
                    </a:p>
                  </a:txBody>
                  <a:tcPr marL="67632" marR="67632" marT="0" marB="0"/>
                </a:tc>
                <a:extLst>
                  <a:ext uri="{0D108BD9-81ED-4DB2-BD59-A6C34878D82A}">
                    <a16:rowId xmlns:a16="http://schemas.microsoft.com/office/drawing/2014/main" val="1703603146"/>
                  </a:ext>
                </a:extLst>
              </a:tr>
            </a:tbl>
          </a:graphicData>
        </a:graphic>
      </p:graphicFrame>
      <p:sp>
        <p:nvSpPr>
          <p:cNvPr id="3" name="Rectangle 2">
            <a:extLst>
              <a:ext uri="{FF2B5EF4-FFF2-40B4-BE49-F238E27FC236}">
                <a16:creationId xmlns:a16="http://schemas.microsoft.com/office/drawing/2014/main" id="{3C3E1E51-76DB-40BE-9D4F-677C2BD5D822}"/>
              </a:ext>
            </a:extLst>
          </p:cNvPr>
          <p:cNvSpPr/>
          <p:nvPr/>
        </p:nvSpPr>
        <p:spPr>
          <a:xfrm>
            <a:off x="3040853" y="0"/>
            <a:ext cx="5828069" cy="584775"/>
          </a:xfrm>
          <a:prstGeom prst="rect">
            <a:avLst/>
          </a:prstGeom>
          <a:noFill/>
        </p:spPr>
        <p:txBody>
          <a:bodyPr wrap="none" lIns="91440" tIns="45720" rIns="91440" bIns="45720">
            <a:spAutoFit/>
          </a:bodyPr>
          <a:lstStyle/>
          <a:p>
            <a:pPr algn="ctr"/>
            <a:r>
              <a:rPr lang="en-US" sz="3200" dirty="0">
                <a:ln w="0"/>
                <a:effectLst>
                  <a:outerShdw blurRad="38100" dist="19050" dir="2700000" algn="tl" rotWithShape="0">
                    <a:schemeClr val="dk1">
                      <a:alpha val="40000"/>
                    </a:schemeClr>
                  </a:outerShdw>
                </a:effectLst>
              </a:rPr>
              <a:t>Assessment across the curriculum</a:t>
            </a:r>
            <a:endParaRPr lang="en-US" sz="32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619274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365</TotalTime>
  <Words>2849</Words>
  <Application>Microsoft Office PowerPoint</Application>
  <PresentationFormat>Widescreen</PresentationFormat>
  <Paragraphs>514</Paragraphs>
  <Slides>9</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Aldridge</dc:creator>
  <cp:lastModifiedBy>Natalie Aldridge</cp:lastModifiedBy>
  <cp:revision>60</cp:revision>
  <dcterms:created xsi:type="dcterms:W3CDTF">2021-10-22T17:05:41Z</dcterms:created>
  <dcterms:modified xsi:type="dcterms:W3CDTF">2022-01-31T10:28:42Z</dcterms:modified>
</cp:coreProperties>
</file>