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EA5AD-F16A-458C-B6CA-A4F858B093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9BB6B2-F3AE-4B71-B5B3-289D521CCB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CF763D-800F-47BA-B4A4-9788EA1AD3D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265EF188-24C9-43B9-A980-C64570F4A2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9D8667-A6A4-4711-B5D8-B716B5AD3C54}"/>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46104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265D-EB6A-414C-9BE3-A5219FF5D9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681F5F-03EC-4CC6-9901-7255CF1231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89ABB-4FE0-4DAF-985C-6050482088A9}"/>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40CA9429-01F1-41DB-8C28-8A90E97F0A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926F4-84D7-4B44-AC25-05B91F818D86}"/>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4179907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2CCB1-BB6F-4FD3-8B27-448D4E06C4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A327D0-1B15-4012-AF7A-656449F24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F96DB03-0EEA-40FF-9807-F08439F9293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4504D132-9315-4B9F-B820-60140E0B85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02D320-1EC5-491E-8913-F296A4B4FBB7}"/>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922428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2CDFE-45E7-4E54-BF3E-723630A655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A2C756-6382-421D-8B4C-3CA0B1619B4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782A21-4051-4721-B10E-CB774BAA9C8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FF6166-14EF-461D-8992-B9F0E83447D8}"/>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4D7EE020-CE7C-42ED-9780-A53F3F4AFF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48F021-FD28-4377-94C9-29D069C21C45}"/>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141870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94293-87CD-4020-9383-F02EF0B5F0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E19BF1-4E42-46A5-83E6-1A3000B5A9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2A2F01C-E3F6-4E25-822A-0CB875CD803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D96862-6675-494E-8C89-80582677A2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806FE9E-B8A4-4F2A-ACB0-77824B88D5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46ADD6-17A3-492D-8B88-F3A4609159A0}"/>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8" name="Footer Placeholder 7">
            <a:extLst>
              <a:ext uri="{FF2B5EF4-FFF2-40B4-BE49-F238E27FC236}">
                <a16:creationId xmlns:a16="http://schemas.microsoft.com/office/drawing/2014/main" id="{0CC79335-1295-497C-A09F-B75FC71B5C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285DA3-7B52-43DF-BF01-6DA5F58F114D}"/>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478696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44C5-1F7D-4291-9BFA-48F1281FD2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93DCDD-C9DD-4A66-A693-19C4957AED97}"/>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4" name="Footer Placeholder 3">
            <a:extLst>
              <a:ext uri="{FF2B5EF4-FFF2-40B4-BE49-F238E27FC236}">
                <a16:creationId xmlns:a16="http://schemas.microsoft.com/office/drawing/2014/main" id="{1D063FEC-E239-4639-8224-4EB358D231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E7FA05C-0225-475C-A2CE-8A86E020B6EA}"/>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04623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7D2D5-CB8A-4795-A524-58631580930F}"/>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3" name="Footer Placeholder 2">
            <a:extLst>
              <a:ext uri="{FF2B5EF4-FFF2-40B4-BE49-F238E27FC236}">
                <a16:creationId xmlns:a16="http://schemas.microsoft.com/office/drawing/2014/main" id="{262A6912-7BE7-4299-B769-AC0FCFCA9C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4B32A4-1CC7-4C6C-86A9-6E05D797460B}"/>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958660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7AB77-1145-47BB-8FC6-BD9124C5A5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533396-3CBF-469B-B8DD-55F0D96499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3C99A9-96E0-425A-93B8-572D94BA5C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671680-8F02-421B-B433-57CB5370903E}"/>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367FAC95-2F81-4975-AF3A-D05D78BB92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60C943-A014-4564-8BF5-4B0F3A62539F}"/>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187973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FE1FC-9A9F-427C-A2A7-E87FE335D3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F074CB-96B5-4087-AA37-68FE558D2D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FFE066-CBC2-46F0-884A-49E6437FF5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690B5C6-7133-40A5-927F-86949BEAB5E7}"/>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6" name="Footer Placeholder 5">
            <a:extLst>
              <a:ext uri="{FF2B5EF4-FFF2-40B4-BE49-F238E27FC236}">
                <a16:creationId xmlns:a16="http://schemas.microsoft.com/office/drawing/2014/main" id="{4E16EB83-B038-475D-AD09-1BBDE56D7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94C921-D117-4A2C-9EB8-F6318338603F}"/>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931926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95C8-38C6-45D7-9F92-B9748F8F18E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77DBEE-8DAA-461C-B63A-36CA32C09F4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75759B-147D-45DA-8D02-5865A56C072A}"/>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BB0E2AF1-7B8F-4B01-97E4-972BFED1E0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AD0208-39E0-4309-8156-C5EA260F4097}"/>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227480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643711-E782-4B58-9E01-5E5C5DA98A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667E65-CD75-4209-AF0C-A6FD02A14ED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281A21-57A0-4EF7-AED2-36D11D0D68AA}"/>
              </a:ext>
            </a:extLst>
          </p:cNvPr>
          <p:cNvSpPr>
            <a:spLocks noGrp="1"/>
          </p:cNvSpPr>
          <p:nvPr>
            <p:ph type="dt" sz="half" idx="10"/>
          </p:nvPr>
        </p:nvSpPr>
        <p:spPr/>
        <p:txBody>
          <a:body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B46769E2-0AAE-47A0-8DBB-5583CD2F9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52F10C-B4FF-458E-B61C-DD32A81A2A4E}"/>
              </a:ext>
            </a:extLst>
          </p:cNvPr>
          <p:cNvSpPr>
            <a:spLocks noGrp="1"/>
          </p:cNvSpPr>
          <p:nvPr>
            <p:ph type="sldNum" sz="quarter" idx="12"/>
          </p:nvPr>
        </p:nvSpPr>
        <p:spPr/>
        <p:txBody>
          <a:bodyPr/>
          <a:lstStyle/>
          <a:p>
            <a:fld id="{7EBC495C-F85F-46E8-8F81-23107936E39A}" type="slidenum">
              <a:rPr lang="en-GB" smtClean="0"/>
              <a:t>‹#›</a:t>
            </a:fld>
            <a:endParaRPr lang="en-GB"/>
          </a:p>
        </p:txBody>
      </p:sp>
    </p:spTree>
    <p:extLst>
      <p:ext uri="{BB962C8B-B14F-4D97-AF65-F5344CB8AC3E}">
        <p14:creationId xmlns:p14="http://schemas.microsoft.com/office/powerpoint/2010/main" val="3487975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DA2586-C5DF-406C-9D25-1FA1742B4E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44BE53-2E2D-4F65-80FC-0FDCAC76F5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7375BA-B834-4E93-9E45-0CFEF5D02C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D4FE4-6659-406B-A1E4-EE1307793BE4}" type="datetimeFigureOut">
              <a:rPr lang="en-GB" smtClean="0"/>
              <a:t>21/08/2025</a:t>
            </a:fld>
            <a:endParaRPr lang="en-GB"/>
          </a:p>
        </p:txBody>
      </p:sp>
      <p:sp>
        <p:nvSpPr>
          <p:cNvPr id="5" name="Footer Placeholder 4">
            <a:extLst>
              <a:ext uri="{FF2B5EF4-FFF2-40B4-BE49-F238E27FC236}">
                <a16:creationId xmlns:a16="http://schemas.microsoft.com/office/drawing/2014/main" id="{E8EC24ED-30CE-4E79-A85E-A30C1B45FB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6DBEA8A-A24B-4851-941F-433EE722FD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C495C-F85F-46E8-8F81-23107936E39A}" type="slidenum">
              <a:rPr lang="en-GB" smtClean="0"/>
              <a:t>‹#›</a:t>
            </a:fld>
            <a:endParaRPr lang="en-GB"/>
          </a:p>
        </p:txBody>
      </p:sp>
    </p:spTree>
    <p:extLst>
      <p:ext uri="{BB962C8B-B14F-4D97-AF65-F5344CB8AC3E}">
        <p14:creationId xmlns:p14="http://schemas.microsoft.com/office/powerpoint/2010/main" val="201305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3733815-B83F-4A9C-8783-1DBFAFD8D67E}"/>
              </a:ext>
            </a:extLst>
          </p:cNvPr>
          <p:cNvSpPr txBox="1"/>
          <p:nvPr/>
        </p:nvSpPr>
        <p:spPr>
          <a:xfrm>
            <a:off x="3636917" y="125624"/>
            <a:ext cx="4440025" cy="584775"/>
          </a:xfrm>
          <a:prstGeom prst="rect">
            <a:avLst/>
          </a:prstGeom>
          <a:noFill/>
        </p:spPr>
        <p:txBody>
          <a:bodyPr wrap="square" rtlCol="0">
            <a:spAutoFit/>
          </a:bodyPr>
          <a:lstStyle/>
          <a:p>
            <a:pPr algn="ctr"/>
            <a:r>
              <a:rPr lang="en-GB" sz="3200" b="1" u="sng" dirty="0"/>
              <a:t>Forest school for SEN</a:t>
            </a:r>
          </a:p>
        </p:txBody>
      </p:sp>
      <p:pic>
        <p:nvPicPr>
          <p:cNvPr id="5" name="Picture 4">
            <a:extLst>
              <a:ext uri="{FF2B5EF4-FFF2-40B4-BE49-F238E27FC236}">
                <a16:creationId xmlns:a16="http://schemas.microsoft.com/office/drawing/2014/main" id="{BCC5D7B2-2A64-419B-BB8F-A6B470776D4E}"/>
              </a:ext>
            </a:extLst>
          </p:cNvPr>
          <p:cNvPicPr>
            <a:picLocks noChangeAspect="1"/>
          </p:cNvPicPr>
          <p:nvPr/>
        </p:nvPicPr>
        <p:blipFill>
          <a:blip r:embed="rId2"/>
          <a:stretch>
            <a:fillRect/>
          </a:stretch>
        </p:blipFill>
        <p:spPr>
          <a:xfrm>
            <a:off x="5029237" y="2795262"/>
            <a:ext cx="1655386" cy="1641817"/>
          </a:xfrm>
          <a:prstGeom prst="rect">
            <a:avLst/>
          </a:prstGeom>
        </p:spPr>
      </p:pic>
      <p:sp>
        <p:nvSpPr>
          <p:cNvPr id="6" name="TextBox 5">
            <a:extLst>
              <a:ext uri="{FF2B5EF4-FFF2-40B4-BE49-F238E27FC236}">
                <a16:creationId xmlns:a16="http://schemas.microsoft.com/office/drawing/2014/main" id="{3297E320-D5A7-4A77-8F2C-0E3BEB1792BB}"/>
              </a:ext>
            </a:extLst>
          </p:cNvPr>
          <p:cNvSpPr txBox="1"/>
          <p:nvPr/>
        </p:nvSpPr>
        <p:spPr>
          <a:xfrm>
            <a:off x="3329632" y="3146392"/>
            <a:ext cx="5054596" cy="769441"/>
          </a:xfrm>
          <a:prstGeom prst="rect">
            <a:avLst/>
          </a:prstGeom>
          <a:noFill/>
        </p:spPr>
        <p:txBody>
          <a:bodyPr wrap="square" rtlCol="0">
            <a:spAutoFit/>
          </a:bodyPr>
          <a:lstStyle/>
          <a:p>
            <a:pPr algn="ctr"/>
            <a:r>
              <a:rPr lang="en-GB" sz="4400" b="1" u="sng" dirty="0"/>
              <a:t>Rationale</a:t>
            </a:r>
          </a:p>
        </p:txBody>
      </p:sp>
      <p:sp>
        <p:nvSpPr>
          <p:cNvPr id="7" name="TextBox 6">
            <a:extLst>
              <a:ext uri="{FF2B5EF4-FFF2-40B4-BE49-F238E27FC236}">
                <a16:creationId xmlns:a16="http://schemas.microsoft.com/office/drawing/2014/main" id="{9858E280-721F-4575-A8CA-3A07F9D399D9}"/>
              </a:ext>
            </a:extLst>
          </p:cNvPr>
          <p:cNvSpPr txBox="1"/>
          <p:nvPr/>
        </p:nvSpPr>
        <p:spPr>
          <a:xfrm>
            <a:off x="138256" y="141400"/>
            <a:ext cx="3498661" cy="3139321"/>
          </a:xfrm>
          <a:prstGeom prst="rect">
            <a:avLst/>
          </a:prstGeom>
          <a:solidFill>
            <a:schemeClr val="bg1"/>
          </a:solidFill>
          <a:ln>
            <a:solidFill>
              <a:schemeClr val="tx1"/>
            </a:solidFill>
          </a:ln>
        </p:spPr>
        <p:txBody>
          <a:bodyPr wrap="square" rtlCol="0">
            <a:spAutoFit/>
          </a:bodyPr>
          <a:lstStyle/>
          <a:p>
            <a:r>
              <a:rPr lang="en-GB" b="1" u="sng" dirty="0"/>
              <a:t>Cognition &amp; Learning</a:t>
            </a:r>
          </a:p>
          <a:p>
            <a:pPr marL="285750" indent="-285750">
              <a:buFont typeface="Arial" panose="020B0604020202020204" pitchFamily="34" charset="0"/>
              <a:buChar char="•"/>
            </a:pPr>
            <a:r>
              <a:rPr lang="en-GB" dirty="0"/>
              <a:t>Maintain focus and attention for short periods of time</a:t>
            </a:r>
          </a:p>
          <a:p>
            <a:pPr marL="285750" indent="-285750">
              <a:buFont typeface="Arial" panose="020B0604020202020204" pitchFamily="34" charset="0"/>
              <a:buChar char="•"/>
            </a:pPr>
            <a:r>
              <a:rPr lang="en-GB" dirty="0"/>
              <a:t>Link ideas together using known knowledge and facts</a:t>
            </a:r>
          </a:p>
          <a:p>
            <a:pPr marL="285750" indent="-285750">
              <a:buFont typeface="Arial" panose="020B0604020202020204" pitchFamily="34" charset="0"/>
              <a:buChar char="•"/>
            </a:pPr>
            <a:r>
              <a:rPr lang="en-GB" dirty="0"/>
              <a:t>Be receptive to key vocabulary around a topic or area of learning</a:t>
            </a:r>
          </a:p>
          <a:p>
            <a:pPr marL="285750" indent="-285750">
              <a:buFont typeface="Arial" panose="020B0604020202020204" pitchFamily="34" charset="0"/>
              <a:buChar char="•"/>
            </a:pPr>
            <a:r>
              <a:rPr lang="en-GB" dirty="0"/>
              <a:t>Remember known words and phrases from simple rhymes and stories</a:t>
            </a:r>
            <a:endParaRPr lang="en-GB" b="1" u="sng" dirty="0"/>
          </a:p>
        </p:txBody>
      </p:sp>
      <p:sp>
        <p:nvSpPr>
          <p:cNvPr id="8" name="TextBox 7">
            <a:extLst>
              <a:ext uri="{FF2B5EF4-FFF2-40B4-BE49-F238E27FC236}">
                <a16:creationId xmlns:a16="http://schemas.microsoft.com/office/drawing/2014/main" id="{C53E3B0D-F12D-4289-BDF7-CA29176AAA52}"/>
              </a:ext>
            </a:extLst>
          </p:cNvPr>
          <p:cNvSpPr txBox="1"/>
          <p:nvPr/>
        </p:nvSpPr>
        <p:spPr>
          <a:xfrm>
            <a:off x="8076942" y="141400"/>
            <a:ext cx="3976802" cy="3139321"/>
          </a:xfrm>
          <a:prstGeom prst="rect">
            <a:avLst/>
          </a:prstGeom>
          <a:solidFill>
            <a:schemeClr val="bg1"/>
          </a:solidFill>
          <a:ln>
            <a:solidFill>
              <a:schemeClr val="tx1"/>
            </a:solidFill>
          </a:ln>
        </p:spPr>
        <p:txBody>
          <a:bodyPr wrap="square" rtlCol="0">
            <a:spAutoFit/>
          </a:bodyPr>
          <a:lstStyle/>
          <a:p>
            <a:r>
              <a:rPr lang="en-GB" b="1" u="sng" dirty="0"/>
              <a:t>Communication &amp; Interaction</a:t>
            </a:r>
          </a:p>
          <a:p>
            <a:pPr marL="285750" indent="-285750">
              <a:buFont typeface="Arial" panose="020B0604020202020204" pitchFamily="34" charset="0"/>
              <a:buChar char="•"/>
            </a:pPr>
            <a:r>
              <a:rPr lang="en-GB" dirty="0"/>
              <a:t>Use visual cues to communicate with others</a:t>
            </a:r>
          </a:p>
          <a:p>
            <a:pPr marL="285750" indent="-285750">
              <a:buFont typeface="Arial" panose="020B0604020202020204" pitchFamily="34" charset="0"/>
              <a:buChar char="•"/>
            </a:pPr>
            <a:r>
              <a:rPr lang="en-GB" dirty="0"/>
              <a:t>Use verbal language to communicate wants and needs</a:t>
            </a:r>
          </a:p>
          <a:p>
            <a:pPr marL="285750" indent="-285750">
              <a:buFont typeface="Arial" panose="020B0604020202020204" pitchFamily="34" charset="0"/>
              <a:buChar char="•"/>
            </a:pPr>
            <a:r>
              <a:rPr lang="en-GB" dirty="0"/>
              <a:t>Use known images, words and phrases to interact with the environment and others</a:t>
            </a:r>
          </a:p>
          <a:p>
            <a:pPr marL="285750" indent="-285750">
              <a:buFont typeface="Arial" panose="020B0604020202020204" pitchFamily="34" charset="0"/>
              <a:buChar char="•"/>
            </a:pPr>
            <a:r>
              <a:rPr lang="en-GB" dirty="0"/>
              <a:t>Use story, song and rhyme to consolidate learning</a:t>
            </a:r>
            <a:endParaRPr lang="en-GB" b="1" u="sng" dirty="0"/>
          </a:p>
          <a:p>
            <a:endParaRPr lang="en-GB" b="1" u="sng" dirty="0"/>
          </a:p>
        </p:txBody>
      </p:sp>
      <p:sp>
        <p:nvSpPr>
          <p:cNvPr id="9" name="TextBox 8">
            <a:extLst>
              <a:ext uri="{FF2B5EF4-FFF2-40B4-BE49-F238E27FC236}">
                <a16:creationId xmlns:a16="http://schemas.microsoft.com/office/drawing/2014/main" id="{B418E9E9-6204-4506-BD67-9EA97BFEA657}"/>
              </a:ext>
            </a:extLst>
          </p:cNvPr>
          <p:cNvSpPr txBox="1"/>
          <p:nvPr/>
        </p:nvSpPr>
        <p:spPr>
          <a:xfrm>
            <a:off x="138256" y="3577279"/>
            <a:ext cx="3547624" cy="3139321"/>
          </a:xfrm>
          <a:prstGeom prst="rect">
            <a:avLst/>
          </a:prstGeom>
          <a:solidFill>
            <a:schemeClr val="bg1"/>
          </a:solidFill>
          <a:ln>
            <a:solidFill>
              <a:schemeClr val="tx1"/>
            </a:solidFill>
          </a:ln>
        </p:spPr>
        <p:txBody>
          <a:bodyPr wrap="square" rtlCol="0">
            <a:spAutoFit/>
          </a:bodyPr>
          <a:lstStyle/>
          <a:p>
            <a:r>
              <a:rPr lang="en-GB" b="1" u="sng" dirty="0"/>
              <a:t>Sensory &amp; Processing</a:t>
            </a:r>
          </a:p>
          <a:p>
            <a:pPr marL="285750" indent="-285750">
              <a:buFont typeface="Arial" panose="020B0604020202020204" pitchFamily="34" charset="0"/>
              <a:buChar char="•"/>
            </a:pPr>
            <a:r>
              <a:rPr lang="en-GB" dirty="0"/>
              <a:t>Understand how the body and oneself can have cause and effect interchangeably within the environment</a:t>
            </a:r>
          </a:p>
          <a:p>
            <a:pPr marL="285750" indent="-285750">
              <a:buFont typeface="Arial" panose="020B0604020202020204" pitchFamily="34" charset="0"/>
              <a:buChar char="•"/>
            </a:pPr>
            <a:r>
              <a:rPr lang="en-GB" dirty="0"/>
              <a:t>Process and follow simple instructions given</a:t>
            </a:r>
          </a:p>
          <a:p>
            <a:pPr marL="285750" indent="-285750">
              <a:buFont typeface="Arial" panose="020B0604020202020204" pitchFamily="34" charset="0"/>
              <a:buChar char="•"/>
            </a:pPr>
            <a:r>
              <a:rPr lang="en-GB" dirty="0"/>
              <a:t>Become receptive to sensory stimuli and inputs that impact on emotional wellbeing</a:t>
            </a:r>
            <a:endParaRPr lang="en-GB" b="1" u="sng" dirty="0"/>
          </a:p>
          <a:p>
            <a:endParaRPr lang="en-GB" b="1" u="sng" dirty="0"/>
          </a:p>
        </p:txBody>
      </p:sp>
      <p:sp>
        <p:nvSpPr>
          <p:cNvPr id="10" name="TextBox 9">
            <a:extLst>
              <a:ext uri="{FF2B5EF4-FFF2-40B4-BE49-F238E27FC236}">
                <a16:creationId xmlns:a16="http://schemas.microsoft.com/office/drawing/2014/main" id="{4FDCEE70-ACDA-4AA7-9DA3-19A051857B14}"/>
              </a:ext>
            </a:extLst>
          </p:cNvPr>
          <p:cNvSpPr txBox="1"/>
          <p:nvPr/>
        </p:nvSpPr>
        <p:spPr>
          <a:xfrm>
            <a:off x="8133503" y="3575994"/>
            <a:ext cx="3920241" cy="3139321"/>
          </a:xfrm>
          <a:prstGeom prst="rect">
            <a:avLst/>
          </a:prstGeom>
          <a:solidFill>
            <a:schemeClr val="bg1"/>
          </a:solidFill>
          <a:ln>
            <a:solidFill>
              <a:schemeClr val="tx1"/>
            </a:solidFill>
          </a:ln>
        </p:spPr>
        <p:txBody>
          <a:bodyPr wrap="square" rtlCol="0">
            <a:spAutoFit/>
          </a:bodyPr>
          <a:lstStyle/>
          <a:p>
            <a:r>
              <a:rPr lang="en-GB" b="1" u="sng" dirty="0"/>
              <a:t>Social &amp; Emotional</a:t>
            </a:r>
          </a:p>
          <a:p>
            <a:pPr marL="285750" indent="-285750">
              <a:buFont typeface="Arial" panose="020B0604020202020204" pitchFamily="34" charset="0"/>
              <a:buChar char="•"/>
            </a:pPr>
            <a:r>
              <a:rPr lang="en-GB" dirty="0"/>
              <a:t>Build and maintain relationships with peers and staff</a:t>
            </a:r>
          </a:p>
          <a:p>
            <a:pPr marL="285750" indent="-285750">
              <a:buFont typeface="Arial" panose="020B0604020202020204" pitchFamily="34" charset="0"/>
              <a:buChar char="•"/>
            </a:pPr>
            <a:r>
              <a:rPr lang="en-GB" dirty="0"/>
              <a:t>Share with others cooperatively</a:t>
            </a:r>
          </a:p>
          <a:p>
            <a:pPr marL="285750" indent="-285750">
              <a:buFont typeface="Arial" panose="020B0604020202020204" pitchFamily="34" charset="0"/>
              <a:buChar char="•"/>
            </a:pPr>
            <a:r>
              <a:rPr lang="en-GB" dirty="0"/>
              <a:t>Acknowledge zones of regulation and be receptive to strategies to move between zones</a:t>
            </a:r>
          </a:p>
          <a:p>
            <a:pPr marL="285750" indent="-285750">
              <a:buFont typeface="Arial" panose="020B0604020202020204" pitchFamily="34" charset="0"/>
              <a:buChar char="•"/>
            </a:pPr>
            <a:r>
              <a:rPr lang="en-GB" dirty="0"/>
              <a:t>Understand how to work alongside and cooperatively with others on a given task</a:t>
            </a:r>
            <a:endParaRPr lang="en-GB" b="1" u="sng" dirty="0"/>
          </a:p>
          <a:p>
            <a:endParaRPr lang="en-GB" b="1" u="sng" dirty="0"/>
          </a:p>
        </p:txBody>
      </p:sp>
      <p:sp>
        <p:nvSpPr>
          <p:cNvPr id="11" name="TextBox 10">
            <a:extLst>
              <a:ext uri="{FF2B5EF4-FFF2-40B4-BE49-F238E27FC236}">
                <a16:creationId xmlns:a16="http://schemas.microsoft.com/office/drawing/2014/main" id="{AE87B9EA-F590-412C-8247-B54A5A9A42FA}"/>
              </a:ext>
            </a:extLst>
          </p:cNvPr>
          <p:cNvSpPr txBox="1"/>
          <p:nvPr/>
        </p:nvSpPr>
        <p:spPr>
          <a:xfrm>
            <a:off x="3836850" y="809265"/>
            <a:ext cx="4025105" cy="1477328"/>
          </a:xfrm>
          <a:prstGeom prst="rect">
            <a:avLst/>
          </a:prstGeom>
          <a:noFill/>
        </p:spPr>
        <p:txBody>
          <a:bodyPr wrap="square" rtlCol="0">
            <a:spAutoFit/>
          </a:bodyPr>
          <a:lstStyle/>
          <a:p>
            <a:pPr algn="just"/>
            <a:r>
              <a:rPr lang="en-GB" dirty="0"/>
              <a:t>The purpose of time in forest school for children with additional needs is to enable them to regulate throughout the day and have brain breaks between learning tasks with adult support.</a:t>
            </a:r>
          </a:p>
        </p:txBody>
      </p:sp>
      <p:sp>
        <p:nvSpPr>
          <p:cNvPr id="12" name="TextBox 11">
            <a:extLst>
              <a:ext uri="{FF2B5EF4-FFF2-40B4-BE49-F238E27FC236}">
                <a16:creationId xmlns:a16="http://schemas.microsoft.com/office/drawing/2014/main" id="{57E31980-9345-4728-B1A7-5DA941369A8B}"/>
              </a:ext>
            </a:extLst>
          </p:cNvPr>
          <p:cNvSpPr txBox="1"/>
          <p:nvPr/>
        </p:nvSpPr>
        <p:spPr>
          <a:xfrm>
            <a:off x="3717630" y="4685275"/>
            <a:ext cx="4278598" cy="1754326"/>
          </a:xfrm>
          <a:prstGeom prst="rect">
            <a:avLst/>
          </a:prstGeom>
          <a:noFill/>
        </p:spPr>
        <p:txBody>
          <a:bodyPr wrap="square" rtlCol="0">
            <a:spAutoFit/>
          </a:bodyPr>
          <a:lstStyle/>
          <a:p>
            <a:pPr algn="just"/>
            <a:r>
              <a:rPr lang="en-GB" dirty="0"/>
              <a:t>Alongside sensory room intervention, children are encouraged to use this time outdoors with peers to build and maintain relationships with peers and communicate effectively with others whilst benefitting from being amongst nature.</a:t>
            </a:r>
          </a:p>
        </p:txBody>
      </p:sp>
      <p:sp>
        <p:nvSpPr>
          <p:cNvPr id="13" name="Arrow: Down 12">
            <a:extLst>
              <a:ext uri="{FF2B5EF4-FFF2-40B4-BE49-F238E27FC236}">
                <a16:creationId xmlns:a16="http://schemas.microsoft.com/office/drawing/2014/main" id="{AEF3A48B-F0D6-406F-A3B8-43916398B058}"/>
              </a:ext>
            </a:extLst>
          </p:cNvPr>
          <p:cNvSpPr/>
          <p:nvPr/>
        </p:nvSpPr>
        <p:spPr>
          <a:xfrm rot="7348677">
            <a:off x="3755084" y="2525693"/>
            <a:ext cx="930405" cy="9448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330A1A38-B9D2-4C28-AB36-87E49D977B87}"/>
              </a:ext>
            </a:extLst>
          </p:cNvPr>
          <p:cNvPicPr>
            <a:picLocks noChangeAspect="1"/>
          </p:cNvPicPr>
          <p:nvPr/>
        </p:nvPicPr>
        <p:blipFill>
          <a:blip r:embed="rId3"/>
          <a:stretch>
            <a:fillRect/>
          </a:stretch>
        </p:blipFill>
        <p:spPr>
          <a:xfrm rot="14976312">
            <a:off x="6961122" y="2374629"/>
            <a:ext cx="963251" cy="963251"/>
          </a:xfrm>
          <a:prstGeom prst="rect">
            <a:avLst/>
          </a:prstGeom>
        </p:spPr>
      </p:pic>
      <p:pic>
        <p:nvPicPr>
          <p:cNvPr id="15" name="Picture 14">
            <a:extLst>
              <a:ext uri="{FF2B5EF4-FFF2-40B4-BE49-F238E27FC236}">
                <a16:creationId xmlns:a16="http://schemas.microsoft.com/office/drawing/2014/main" id="{D72D9CDE-3A8B-4BC0-8FA3-340A5A18EF8F}"/>
              </a:ext>
            </a:extLst>
          </p:cNvPr>
          <p:cNvPicPr>
            <a:picLocks noChangeAspect="1"/>
          </p:cNvPicPr>
          <p:nvPr/>
        </p:nvPicPr>
        <p:blipFill>
          <a:blip r:embed="rId3"/>
          <a:stretch>
            <a:fillRect/>
          </a:stretch>
        </p:blipFill>
        <p:spPr>
          <a:xfrm rot="18906343">
            <a:off x="7095181" y="3644556"/>
            <a:ext cx="963251" cy="963251"/>
          </a:xfrm>
          <a:prstGeom prst="rect">
            <a:avLst/>
          </a:prstGeom>
        </p:spPr>
      </p:pic>
      <p:pic>
        <p:nvPicPr>
          <p:cNvPr id="16" name="Picture 15">
            <a:extLst>
              <a:ext uri="{FF2B5EF4-FFF2-40B4-BE49-F238E27FC236}">
                <a16:creationId xmlns:a16="http://schemas.microsoft.com/office/drawing/2014/main" id="{EC449F37-CD19-48DD-B648-0CDAEEBF2B97}"/>
              </a:ext>
            </a:extLst>
          </p:cNvPr>
          <p:cNvPicPr>
            <a:picLocks noChangeAspect="1"/>
          </p:cNvPicPr>
          <p:nvPr/>
        </p:nvPicPr>
        <p:blipFill>
          <a:blip r:embed="rId3"/>
          <a:stretch>
            <a:fillRect/>
          </a:stretch>
        </p:blipFill>
        <p:spPr>
          <a:xfrm rot="2907569">
            <a:off x="3698421" y="3740227"/>
            <a:ext cx="963251" cy="963251"/>
          </a:xfrm>
          <a:prstGeom prst="rect">
            <a:avLst/>
          </a:prstGeom>
        </p:spPr>
      </p:pic>
    </p:spTree>
    <p:extLst>
      <p:ext uri="{BB962C8B-B14F-4D97-AF65-F5344CB8AC3E}">
        <p14:creationId xmlns:p14="http://schemas.microsoft.com/office/powerpoint/2010/main" val="873975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926FE5-27E8-4D03-99DC-7DB90162EE3E}"/>
              </a:ext>
            </a:extLst>
          </p:cNvPr>
          <p:cNvSpPr txBox="1"/>
          <p:nvPr/>
        </p:nvSpPr>
        <p:spPr>
          <a:xfrm>
            <a:off x="164969" y="106949"/>
            <a:ext cx="3425072" cy="584775"/>
          </a:xfrm>
          <a:prstGeom prst="rect">
            <a:avLst/>
          </a:prstGeom>
          <a:noFill/>
          <a:ln>
            <a:solidFill>
              <a:schemeClr val="tx1"/>
            </a:solidFill>
          </a:ln>
        </p:spPr>
        <p:txBody>
          <a:bodyPr wrap="square" rtlCol="0">
            <a:spAutoFit/>
          </a:bodyPr>
          <a:lstStyle/>
          <a:p>
            <a:r>
              <a:rPr lang="en-GB" sz="3200" b="1" u="sng" dirty="0"/>
              <a:t>Focus of provision</a:t>
            </a:r>
          </a:p>
        </p:txBody>
      </p:sp>
      <p:sp>
        <p:nvSpPr>
          <p:cNvPr id="6" name="TextBox 5">
            <a:extLst>
              <a:ext uri="{FF2B5EF4-FFF2-40B4-BE49-F238E27FC236}">
                <a16:creationId xmlns:a16="http://schemas.microsoft.com/office/drawing/2014/main" id="{6B4A7815-09FD-4EA3-8555-A0405581D947}"/>
              </a:ext>
            </a:extLst>
          </p:cNvPr>
          <p:cNvSpPr txBox="1"/>
          <p:nvPr/>
        </p:nvSpPr>
        <p:spPr>
          <a:xfrm>
            <a:off x="7202077" y="2249718"/>
            <a:ext cx="4628560" cy="1754326"/>
          </a:xfrm>
          <a:prstGeom prst="rect">
            <a:avLst/>
          </a:prstGeom>
          <a:noFill/>
          <a:ln>
            <a:solidFill>
              <a:schemeClr val="tx1"/>
            </a:solidFill>
          </a:ln>
        </p:spPr>
        <p:txBody>
          <a:bodyPr wrap="square" rtlCol="0">
            <a:spAutoFit/>
          </a:bodyPr>
          <a:lstStyle/>
          <a:p>
            <a:r>
              <a:rPr lang="en-GB" b="1" dirty="0"/>
              <a:t>Sensory </a:t>
            </a:r>
          </a:p>
          <a:p>
            <a:r>
              <a:rPr lang="en-GB" dirty="0"/>
              <a:t>Children have a sensory audit completed termly which enables staff working with them in Forest School to know which senses they seek and avoid and informs them of how to support individuals with these needs.</a:t>
            </a:r>
          </a:p>
        </p:txBody>
      </p:sp>
      <p:sp>
        <p:nvSpPr>
          <p:cNvPr id="7" name="TextBox 6">
            <a:extLst>
              <a:ext uri="{FF2B5EF4-FFF2-40B4-BE49-F238E27FC236}">
                <a16:creationId xmlns:a16="http://schemas.microsoft.com/office/drawing/2014/main" id="{4891FD9A-A8EF-43BD-B23C-C8DA444D7D9B}"/>
              </a:ext>
            </a:extLst>
          </p:cNvPr>
          <p:cNvSpPr txBox="1"/>
          <p:nvPr/>
        </p:nvSpPr>
        <p:spPr>
          <a:xfrm>
            <a:off x="4298622" y="5362171"/>
            <a:ext cx="6053579" cy="1477328"/>
          </a:xfrm>
          <a:prstGeom prst="rect">
            <a:avLst/>
          </a:prstGeom>
          <a:noFill/>
          <a:ln>
            <a:solidFill>
              <a:schemeClr val="tx1"/>
            </a:solidFill>
          </a:ln>
        </p:spPr>
        <p:txBody>
          <a:bodyPr wrap="square" rtlCol="0">
            <a:spAutoFit/>
          </a:bodyPr>
          <a:lstStyle/>
          <a:p>
            <a:r>
              <a:rPr lang="en-GB" b="1" dirty="0"/>
              <a:t>Brain breaks from lessons</a:t>
            </a:r>
          </a:p>
          <a:p>
            <a:r>
              <a:rPr lang="en-GB" dirty="0"/>
              <a:t>Children benefit from going to Forest School as this allows them to have outdoor time to break up their day structure. They can use this time to transition from one lesson to another.</a:t>
            </a:r>
          </a:p>
        </p:txBody>
      </p:sp>
      <p:sp>
        <p:nvSpPr>
          <p:cNvPr id="8" name="TextBox 7">
            <a:extLst>
              <a:ext uri="{FF2B5EF4-FFF2-40B4-BE49-F238E27FC236}">
                <a16:creationId xmlns:a16="http://schemas.microsoft.com/office/drawing/2014/main" id="{9E1385B1-BCD3-4FDB-A7EE-59A93E9426E8}"/>
              </a:ext>
            </a:extLst>
          </p:cNvPr>
          <p:cNvSpPr txBox="1"/>
          <p:nvPr/>
        </p:nvSpPr>
        <p:spPr>
          <a:xfrm>
            <a:off x="4298624" y="4087258"/>
            <a:ext cx="7796675" cy="1200329"/>
          </a:xfrm>
          <a:prstGeom prst="rect">
            <a:avLst/>
          </a:prstGeom>
          <a:noFill/>
          <a:ln>
            <a:solidFill>
              <a:schemeClr val="tx1"/>
            </a:solidFill>
          </a:ln>
        </p:spPr>
        <p:txBody>
          <a:bodyPr wrap="square" rtlCol="0">
            <a:spAutoFit/>
          </a:bodyPr>
          <a:lstStyle/>
          <a:p>
            <a:r>
              <a:rPr lang="en-GB" b="1" dirty="0"/>
              <a:t>Adult support</a:t>
            </a:r>
          </a:p>
          <a:p>
            <a:r>
              <a:rPr lang="en-GB" dirty="0"/>
              <a:t>Adults working in Forest School with children model effective communication skills to the children in small groups. They supervise team work and structured play.</a:t>
            </a:r>
          </a:p>
        </p:txBody>
      </p:sp>
      <p:sp>
        <p:nvSpPr>
          <p:cNvPr id="9" name="TextBox 8">
            <a:extLst>
              <a:ext uri="{FF2B5EF4-FFF2-40B4-BE49-F238E27FC236}">
                <a16:creationId xmlns:a16="http://schemas.microsoft.com/office/drawing/2014/main" id="{8510E496-3319-48C5-9540-94D4DF7D1B8E}"/>
              </a:ext>
            </a:extLst>
          </p:cNvPr>
          <p:cNvSpPr txBox="1"/>
          <p:nvPr/>
        </p:nvSpPr>
        <p:spPr>
          <a:xfrm>
            <a:off x="274948" y="4352747"/>
            <a:ext cx="3938834" cy="2308324"/>
          </a:xfrm>
          <a:prstGeom prst="rect">
            <a:avLst/>
          </a:prstGeom>
          <a:noFill/>
          <a:ln>
            <a:solidFill>
              <a:schemeClr val="tx1"/>
            </a:solidFill>
          </a:ln>
        </p:spPr>
        <p:txBody>
          <a:bodyPr wrap="square" rtlCol="0">
            <a:spAutoFit/>
          </a:bodyPr>
          <a:lstStyle/>
          <a:p>
            <a:r>
              <a:rPr lang="en-GB" b="1" dirty="0"/>
              <a:t>Social and emotional development</a:t>
            </a:r>
          </a:p>
          <a:p>
            <a:r>
              <a:rPr lang="en-GB" dirty="0"/>
              <a:t>Some of our children benefit from being able to work in a small team with adult support. This helps them to develop their tolerance of others and develops their ability to communicate with others in an appropriate way. This effective communication is modelled to them.</a:t>
            </a:r>
          </a:p>
        </p:txBody>
      </p:sp>
      <p:sp>
        <p:nvSpPr>
          <p:cNvPr id="10" name="TextBox 9">
            <a:extLst>
              <a:ext uri="{FF2B5EF4-FFF2-40B4-BE49-F238E27FC236}">
                <a16:creationId xmlns:a16="http://schemas.microsoft.com/office/drawing/2014/main" id="{B575F67A-EDD9-4933-A887-367EBF5D196A}"/>
              </a:ext>
            </a:extLst>
          </p:cNvPr>
          <p:cNvSpPr txBox="1"/>
          <p:nvPr/>
        </p:nvSpPr>
        <p:spPr>
          <a:xfrm>
            <a:off x="7202076" y="420808"/>
            <a:ext cx="4628561" cy="1754326"/>
          </a:xfrm>
          <a:prstGeom prst="rect">
            <a:avLst/>
          </a:prstGeom>
          <a:noFill/>
          <a:ln>
            <a:solidFill>
              <a:schemeClr val="tx1"/>
            </a:solidFill>
          </a:ln>
        </p:spPr>
        <p:txBody>
          <a:bodyPr wrap="square" rtlCol="0">
            <a:spAutoFit/>
          </a:bodyPr>
          <a:lstStyle/>
          <a:p>
            <a:r>
              <a:rPr lang="en-GB" b="1" dirty="0"/>
              <a:t>AET targets</a:t>
            </a:r>
          </a:p>
          <a:p>
            <a:r>
              <a:rPr lang="en-GB" dirty="0"/>
              <a:t>Whilst accessing forest schools, children will be working on team skills including building and developing understanding of receptive and expressive language as well as creating bonds and friendships with one another.</a:t>
            </a:r>
          </a:p>
        </p:txBody>
      </p:sp>
      <p:pic>
        <p:nvPicPr>
          <p:cNvPr id="11" name="Picture 10">
            <a:extLst>
              <a:ext uri="{FF2B5EF4-FFF2-40B4-BE49-F238E27FC236}">
                <a16:creationId xmlns:a16="http://schemas.microsoft.com/office/drawing/2014/main" id="{6ADA61B4-6DF5-4A7E-A442-A1BA33B9F2B8}"/>
              </a:ext>
            </a:extLst>
          </p:cNvPr>
          <p:cNvPicPr>
            <a:picLocks noChangeAspect="1"/>
          </p:cNvPicPr>
          <p:nvPr/>
        </p:nvPicPr>
        <p:blipFill>
          <a:blip r:embed="rId2"/>
          <a:stretch>
            <a:fillRect/>
          </a:stretch>
        </p:blipFill>
        <p:spPr>
          <a:xfrm>
            <a:off x="10437043" y="5122161"/>
            <a:ext cx="1658256" cy="1639966"/>
          </a:xfrm>
          <a:prstGeom prst="rect">
            <a:avLst/>
          </a:prstGeom>
        </p:spPr>
      </p:pic>
      <p:pic>
        <p:nvPicPr>
          <p:cNvPr id="2" name="Picture 1">
            <a:extLst>
              <a:ext uri="{FF2B5EF4-FFF2-40B4-BE49-F238E27FC236}">
                <a16:creationId xmlns:a16="http://schemas.microsoft.com/office/drawing/2014/main" id="{5D99DB60-2887-4A80-8D6A-CB4D0DFE55FD}"/>
              </a:ext>
            </a:extLst>
          </p:cNvPr>
          <p:cNvPicPr>
            <a:picLocks noChangeAspect="1"/>
          </p:cNvPicPr>
          <p:nvPr/>
        </p:nvPicPr>
        <p:blipFill>
          <a:blip r:embed="rId3"/>
          <a:stretch>
            <a:fillRect/>
          </a:stretch>
        </p:blipFill>
        <p:spPr>
          <a:xfrm>
            <a:off x="75414" y="757165"/>
            <a:ext cx="7075661" cy="3070117"/>
          </a:xfrm>
          <a:prstGeom prst="rect">
            <a:avLst/>
          </a:prstGeom>
        </p:spPr>
      </p:pic>
      <p:sp>
        <p:nvSpPr>
          <p:cNvPr id="3" name="Rectangle 2">
            <a:extLst>
              <a:ext uri="{FF2B5EF4-FFF2-40B4-BE49-F238E27FC236}">
                <a16:creationId xmlns:a16="http://schemas.microsoft.com/office/drawing/2014/main" id="{069B58DF-C7E2-4058-86BD-004D5833E851}"/>
              </a:ext>
            </a:extLst>
          </p:cNvPr>
          <p:cNvSpPr/>
          <p:nvPr/>
        </p:nvSpPr>
        <p:spPr>
          <a:xfrm>
            <a:off x="164969" y="1225485"/>
            <a:ext cx="5509967" cy="1857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0072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452FC-5879-40A1-9884-1BE5962A6CBD}"/>
              </a:ext>
            </a:extLst>
          </p:cNvPr>
          <p:cNvSpPr>
            <a:spLocks noGrp="1"/>
          </p:cNvSpPr>
          <p:nvPr>
            <p:ph type="title"/>
          </p:nvPr>
        </p:nvSpPr>
        <p:spPr>
          <a:xfrm>
            <a:off x="140616" y="260241"/>
            <a:ext cx="11950401" cy="2943569"/>
          </a:xfrm>
        </p:spPr>
        <p:txBody>
          <a:bodyPr>
            <a:normAutofit fontScale="90000"/>
          </a:bodyPr>
          <a:lstStyle/>
          <a:p>
            <a:pPr>
              <a:lnSpc>
                <a:spcPct val="100000"/>
              </a:lnSpc>
            </a:pPr>
            <a:r>
              <a:rPr lang="en-GB" b="1" u="sng" dirty="0"/>
              <a:t>How are children selected?</a:t>
            </a:r>
            <a:br>
              <a:rPr lang="en-GB" b="1" u="sng" dirty="0"/>
            </a:br>
            <a:br>
              <a:rPr lang="en-GB" b="1" u="sng" dirty="0"/>
            </a:br>
            <a:r>
              <a:rPr lang="en-GB" sz="2400" dirty="0"/>
              <a:t>During pupil progress meetings, children with additional needs are prioritised and barriers to learning are explored with senior leaders. Support and intervention that can support them and meet their needs are then suggested and the SENCO and HLTA for SEN work together to target that child. This is reviewed termly. Selection is also a focus during SEND review meetings with teaching staff, parents and the SENCO. Some of the following foci are used to plan and structure sessions half termly…</a:t>
            </a:r>
            <a:endParaRPr lang="en-GB" b="1" u="sng" dirty="0"/>
          </a:p>
        </p:txBody>
      </p:sp>
      <p:sp>
        <p:nvSpPr>
          <p:cNvPr id="3" name="Content Placeholder 2">
            <a:extLst>
              <a:ext uri="{FF2B5EF4-FFF2-40B4-BE49-F238E27FC236}">
                <a16:creationId xmlns:a16="http://schemas.microsoft.com/office/drawing/2014/main" id="{4F093A2B-B36E-4F32-B3CD-6B8BFD6FC2A5}"/>
              </a:ext>
            </a:extLst>
          </p:cNvPr>
          <p:cNvSpPr>
            <a:spLocks noGrp="1"/>
          </p:cNvSpPr>
          <p:nvPr>
            <p:ph idx="1"/>
          </p:nvPr>
        </p:nvSpPr>
        <p:spPr>
          <a:xfrm>
            <a:off x="838200" y="3654189"/>
            <a:ext cx="10515600" cy="2943569"/>
          </a:xfrm>
        </p:spPr>
        <p:txBody>
          <a:bodyPr>
            <a:normAutofit lnSpcReduction="10000"/>
          </a:bodyPr>
          <a:lstStyle/>
          <a:p>
            <a:r>
              <a:rPr lang="en-GB" dirty="0"/>
              <a:t>Den building</a:t>
            </a:r>
          </a:p>
          <a:p>
            <a:r>
              <a:rPr lang="en-GB" dirty="0"/>
              <a:t>Treasure hunting</a:t>
            </a:r>
          </a:p>
          <a:p>
            <a:r>
              <a:rPr lang="en-GB" dirty="0"/>
              <a:t>Hide and Seek</a:t>
            </a:r>
          </a:p>
          <a:p>
            <a:r>
              <a:rPr lang="en-GB" dirty="0"/>
              <a:t>Branch balance and tree climb</a:t>
            </a:r>
          </a:p>
          <a:p>
            <a:r>
              <a:rPr lang="en-GB" dirty="0"/>
              <a:t>Bug hunting/hotel building</a:t>
            </a:r>
          </a:p>
          <a:p>
            <a:r>
              <a:rPr lang="en-GB" dirty="0"/>
              <a:t>Art work made from nature</a:t>
            </a:r>
          </a:p>
        </p:txBody>
      </p:sp>
      <p:pic>
        <p:nvPicPr>
          <p:cNvPr id="4" name="Picture 3">
            <a:extLst>
              <a:ext uri="{FF2B5EF4-FFF2-40B4-BE49-F238E27FC236}">
                <a16:creationId xmlns:a16="http://schemas.microsoft.com/office/drawing/2014/main" id="{B6A0C9AD-A5B7-4D95-84EC-CEF18D0E7B11}"/>
              </a:ext>
            </a:extLst>
          </p:cNvPr>
          <p:cNvPicPr>
            <a:picLocks noChangeAspect="1"/>
          </p:cNvPicPr>
          <p:nvPr/>
        </p:nvPicPr>
        <p:blipFill>
          <a:blip r:embed="rId2"/>
          <a:stretch>
            <a:fillRect/>
          </a:stretch>
        </p:blipFill>
        <p:spPr>
          <a:xfrm>
            <a:off x="10432761" y="5125974"/>
            <a:ext cx="1658256" cy="1639966"/>
          </a:xfrm>
          <a:prstGeom prst="rect">
            <a:avLst/>
          </a:prstGeom>
        </p:spPr>
      </p:pic>
    </p:spTree>
    <p:extLst>
      <p:ext uri="{BB962C8B-B14F-4D97-AF65-F5344CB8AC3E}">
        <p14:creationId xmlns:p14="http://schemas.microsoft.com/office/powerpoint/2010/main" val="24917596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541</Words>
  <Application>Microsoft Office PowerPoint</Application>
  <PresentationFormat>Widescreen</PresentationFormat>
  <Paragraphs>41</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How are children selected?  During pupil progress meetings, children with additional needs are prioritised and barriers to learning are explored with senior leaders. Support and intervention that can support them and meet their needs are then suggested and the SENCO and HLTA for SEN work together to target that child. This is reviewed termly. Selection is also a focus during SEND review meetings with teaching staff, parents and the SENCO. Some of the following foci are used to plan and structure sessions half termly…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 Todhunter</dc:creator>
  <cp:lastModifiedBy>Abigail Todhunter</cp:lastModifiedBy>
  <cp:revision>16</cp:revision>
  <dcterms:created xsi:type="dcterms:W3CDTF">2024-12-18T13:19:16Z</dcterms:created>
  <dcterms:modified xsi:type="dcterms:W3CDTF">2025-08-21T19:35:09Z</dcterms:modified>
</cp:coreProperties>
</file>