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7" r:id="rId3"/>
    <p:sldId id="262" r:id="rId4"/>
    <p:sldId id="271" r:id="rId5"/>
    <p:sldId id="263" r:id="rId6"/>
    <p:sldId id="272" r:id="rId7"/>
    <p:sldId id="273" r:id="rId8"/>
    <p:sldId id="308" r:id="rId9"/>
    <p:sldId id="309" r:id="rId10"/>
    <p:sldId id="310" r:id="rId11"/>
    <p:sldId id="311" r:id="rId12"/>
    <p:sldId id="312" r:id="rId13"/>
    <p:sldId id="313" r:id="rId14"/>
    <p:sldId id="314" r:id="rId15"/>
    <p:sldId id="315" r:id="rId16"/>
    <p:sldId id="316" r:id="rId17"/>
    <p:sldId id="317" r:id="rId18"/>
    <p:sldId id="318" r:id="rId19"/>
    <p:sldId id="319" r:id="rId20"/>
    <p:sldId id="320" r:id="rId21"/>
    <p:sldId id="321" r:id="rId22"/>
    <p:sldId id="322" r:id="rId23"/>
    <p:sldId id="323" r:id="rId24"/>
    <p:sldId id="324" r:id="rId25"/>
    <p:sldId id="325" r:id="rId26"/>
    <p:sldId id="327" r:id="rId27"/>
    <p:sldId id="334" r:id="rId28"/>
    <p:sldId id="329" r:id="rId29"/>
    <p:sldId id="333" r:id="rId30"/>
    <p:sldId id="331" r:id="rId31"/>
    <p:sldId id="332" r:id="rId32"/>
    <p:sldId id="335" r:id="rId33"/>
    <p:sldId id="33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2890137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2792430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184495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390BD61-E6BD-4235-A5A3-1D5391B85E97}" type="datetimeFigureOut">
              <a:rPr lang="en-GB" smtClean="0"/>
              <a:t>03/07/2019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369121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390BD61-E6BD-4235-A5A3-1D5391B85E97}" type="datetimeFigureOut">
              <a:rPr lang="en-GB" smtClean="0"/>
              <a:t>03/07/2019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541290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390BD61-E6BD-4235-A5A3-1D5391B85E97}" type="datetimeFigureOut">
              <a:rPr lang="en-GB" smtClean="0"/>
              <a:t>03/07/2019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593438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90BD61-E6BD-4235-A5A3-1D5391B85E97}" type="datetimeFigureOut">
              <a:rPr lang="en-GB" smtClean="0"/>
              <a:t>03/07/2019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029143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90BD61-E6BD-4235-A5A3-1D5391B85E97}" type="datetimeFigureOut">
              <a:rPr lang="en-GB" smtClean="0"/>
              <a:t>03/07/2019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780324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90BD61-E6BD-4235-A5A3-1D5391B85E97}" type="datetimeFigureOut">
              <a:rPr lang="en-GB" smtClean="0"/>
              <a:t>03/07/2019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916151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968235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390BD61-E6BD-4235-A5A3-1D5391B85E97}" type="datetimeFigureOut">
              <a:rPr lang="en-GB" smtClean="0"/>
              <a:t>03/07/2019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FC7D7-7298-4682-AA99-13F042CC7BCF}" type="slidenum">
              <a:rPr lang="en-GB" smtClean="0"/>
              <a:t>‹#›</a:t>
            </a:fld>
            <a:endParaRPr lang="en-GB"/>
          </a:p>
        </p:txBody>
      </p:sp>
    </p:spTree>
    <p:extLst>
      <p:ext uri="{BB962C8B-B14F-4D97-AF65-F5344CB8AC3E}">
        <p14:creationId xmlns:p14="http://schemas.microsoft.com/office/powerpoint/2010/main" val="1313957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90BD61-E6BD-4235-A5A3-1D5391B85E97}" type="datetimeFigureOut">
              <a:rPr lang="en-GB" smtClean="0"/>
              <a:t>03/07/2019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FC7D7-7298-4682-AA99-13F042CC7BCF}" type="slidenum">
              <a:rPr lang="en-GB" smtClean="0"/>
              <a:t>‹#›</a:t>
            </a:fld>
            <a:endParaRPr lang="en-GB"/>
          </a:p>
        </p:txBody>
      </p:sp>
    </p:spTree>
    <p:extLst>
      <p:ext uri="{BB962C8B-B14F-4D97-AF65-F5344CB8AC3E}">
        <p14:creationId xmlns:p14="http://schemas.microsoft.com/office/powerpoint/2010/main" val="3358350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3.png"/><Relationship Id="rId7"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3.png"/></Relationships>
</file>

<file path=ppt/slides/_rels/slide18.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3.png"/><Relationship Id="rId7"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6.png"/><Relationship Id="rId4" Type="http://schemas.openxmlformats.org/officeDocument/2006/relationships/image" Target="../media/image25.png"/><Relationship Id="rId9"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5.emf"/></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5.pn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1.png"/></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58E42A-B13B-1E46-A572-4E490A1BDEAE}"/>
              </a:ext>
            </a:extLst>
          </p:cNvPr>
          <p:cNvPicPr>
            <a:picLocks noChangeAspect="1"/>
          </p:cNvPicPr>
          <p:nvPr/>
        </p:nvPicPr>
        <p:blipFill rotWithShape="1">
          <a:blip r:embed="rId2"/>
          <a:srcRect l="58893" t="62617" b="9807"/>
          <a:stretch/>
        </p:blipFill>
        <p:spPr>
          <a:xfrm>
            <a:off x="9118903" y="0"/>
            <a:ext cx="3337470" cy="1625702"/>
          </a:xfrm>
          <a:prstGeom prst="rect">
            <a:avLst/>
          </a:prstGeom>
        </p:spPr>
      </p:pic>
      <p:pic>
        <p:nvPicPr>
          <p:cNvPr id="5" name="Picture 4">
            <a:extLst>
              <a:ext uri="{FF2B5EF4-FFF2-40B4-BE49-F238E27FC236}">
                <a16:creationId xmlns:a16="http://schemas.microsoft.com/office/drawing/2014/main" id="{A2C1DE65-151E-1B42-9A34-141030D748F9}"/>
              </a:ext>
            </a:extLst>
          </p:cNvPr>
          <p:cNvPicPr>
            <a:picLocks noChangeAspect="1"/>
          </p:cNvPicPr>
          <p:nvPr/>
        </p:nvPicPr>
        <p:blipFill rotWithShape="1">
          <a:blip r:embed="rId2"/>
          <a:srcRect l="2723" t="4577" r="2864" b="92676"/>
          <a:stretch/>
        </p:blipFill>
        <p:spPr>
          <a:xfrm flipV="1">
            <a:off x="-436" y="6090988"/>
            <a:ext cx="12192435" cy="767009"/>
          </a:xfrm>
          <a:prstGeom prst="rect">
            <a:avLst/>
          </a:prstGeom>
        </p:spPr>
      </p:pic>
      <p:sp>
        <p:nvSpPr>
          <p:cNvPr id="6" name="TextBox 5"/>
          <p:cNvSpPr txBox="1"/>
          <p:nvPr/>
        </p:nvSpPr>
        <p:spPr>
          <a:xfrm>
            <a:off x="3528344" y="2091833"/>
            <a:ext cx="8110515" cy="3416320"/>
          </a:xfrm>
          <a:prstGeom prst="rect">
            <a:avLst/>
          </a:prstGeom>
          <a:noFill/>
        </p:spPr>
        <p:txBody>
          <a:bodyPr wrap="square" rtlCol="0">
            <a:spAutoFit/>
          </a:bodyPr>
          <a:lstStyle/>
          <a:p>
            <a:pPr algn="ctr"/>
            <a:r>
              <a:rPr lang="en-GB" sz="7200" dirty="0" smtClean="0"/>
              <a:t>Calculation guidance for written methods of addition</a:t>
            </a:r>
            <a:endParaRPr lang="en-GB" sz="7200" dirty="0"/>
          </a:p>
        </p:txBody>
      </p:sp>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8" name="Picture 7">
            <a:extLst>
              <a:ext uri="{FF2B5EF4-FFF2-40B4-BE49-F238E27FC236}">
                <a16:creationId xmlns:a16="http://schemas.microsoft.com/office/drawing/2014/main" id="{1234D474-0744-9240-B9AC-AD085668F98D}"/>
              </a:ext>
            </a:extLst>
          </p:cNvPr>
          <p:cNvPicPr>
            <a:picLocks noChangeAspect="1"/>
          </p:cNvPicPr>
          <p:nvPr/>
        </p:nvPicPr>
        <p:blipFill>
          <a:blip r:embed="rId3"/>
          <a:stretch>
            <a:fillRect/>
          </a:stretch>
        </p:blipFill>
        <p:spPr>
          <a:xfrm>
            <a:off x="-264374" y="-736024"/>
            <a:ext cx="7585436" cy="5508152"/>
          </a:xfrm>
          <a:prstGeom prst="rect">
            <a:avLst/>
          </a:prstGeom>
        </p:spPr>
      </p:pic>
    </p:spTree>
    <p:extLst>
      <p:ext uri="{BB962C8B-B14F-4D97-AF65-F5344CB8AC3E}">
        <p14:creationId xmlns:p14="http://schemas.microsoft.com/office/powerpoint/2010/main" val="1123072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4572000" y="1241659"/>
            <a:ext cx="3320715" cy="1200329"/>
          </a:xfrm>
          <a:prstGeom prst="rect">
            <a:avLst/>
          </a:prstGeom>
          <a:noFill/>
        </p:spPr>
        <p:txBody>
          <a:bodyPr wrap="square" rtlCol="0">
            <a:spAutoFit/>
          </a:bodyPr>
          <a:lstStyle/>
          <a:p>
            <a:pPr algn="ctr"/>
            <a:r>
              <a:rPr lang="en-GB" sz="7200" dirty="0" smtClean="0"/>
              <a:t>Y1</a:t>
            </a:r>
            <a:endParaRPr lang="en-GB" sz="7200" dirty="0"/>
          </a:p>
        </p:txBody>
      </p:sp>
    </p:spTree>
    <p:extLst>
      <p:ext uri="{BB962C8B-B14F-4D97-AF65-F5344CB8AC3E}">
        <p14:creationId xmlns:p14="http://schemas.microsoft.com/office/powerpoint/2010/main" val="20004058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76560495"/>
              </p:ext>
            </p:extLst>
          </p:nvPr>
        </p:nvGraphicFramePr>
        <p:xfrm>
          <a:off x="2032000" y="719666"/>
          <a:ext cx="8128000" cy="296164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r>
                        <a:rPr lang="en-GB" dirty="0" smtClean="0"/>
                        <a:t>Combining objects – work through all number</a:t>
                      </a:r>
                      <a:r>
                        <a:rPr lang="en-GB" baseline="0" dirty="0" smtClean="0"/>
                        <a:t> bonds within 10</a:t>
                      </a:r>
                      <a:endParaRPr lang="en-GB" dirty="0"/>
                    </a:p>
                  </a:txBody>
                  <a:tcPr/>
                </a:tc>
                <a:extLst>
                  <a:ext uri="{0D108BD9-81ED-4DB2-BD59-A6C34878D82A}">
                    <a16:rowId xmlns:a16="http://schemas.microsoft.com/office/drawing/2014/main" val="4279424725"/>
                  </a:ext>
                </a:extLst>
              </a:tr>
              <a:tr h="0">
                <a:tc>
                  <a:txBody>
                    <a:bodyPr/>
                    <a:lstStyle/>
                    <a:p>
                      <a:r>
                        <a:rPr lang="en-GB" dirty="0" smtClean="0"/>
                        <a:t>Fact</a:t>
                      </a:r>
                      <a:r>
                        <a:rPr lang="en-GB" baseline="0" dirty="0" smtClean="0"/>
                        <a:t> families for number up to 10</a:t>
                      </a:r>
                      <a:endParaRPr lang="en-GB" dirty="0"/>
                    </a:p>
                  </a:txBody>
                  <a:tcPr/>
                </a:tc>
                <a:extLst>
                  <a:ext uri="{0D108BD9-81ED-4DB2-BD59-A6C34878D82A}">
                    <a16:rowId xmlns:a16="http://schemas.microsoft.com/office/drawing/2014/main" val="166725168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Number bonds</a:t>
                      </a:r>
                      <a:r>
                        <a:rPr lang="en-GB" baseline="0" dirty="0" smtClean="0"/>
                        <a:t> to 10</a:t>
                      </a:r>
                      <a:endParaRPr lang="en-GB" dirty="0" smtClean="0"/>
                    </a:p>
                  </a:txBody>
                  <a:tcPr/>
                </a:tc>
                <a:extLst>
                  <a:ext uri="{0D108BD9-81ED-4DB2-BD59-A6C34878D82A}">
                    <a16:rowId xmlns:a16="http://schemas.microsoft.com/office/drawing/2014/main" val="401670610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Counting on</a:t>
                      </a:r>
                    </a:p>
                  </a:txBody>
                  <a:tcPr/>
                </a:tc>
                <a:extLst>
                  <a:ext uri="{0D108BD9-81ED-4DB2-BD59-A6C34878D82A}">
                    <a16:rowId xmlns:a16="http://schemas.microsoft.com/office/drawing/2014/main" val="335824731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Number bonds to 20</a:t>
                      </a:r>
                    </a:p>
                  </a:txBody>
                  <a:tcPr/>
                </a:tc>
                <a:extLst>
                  <a:ext uri="{0D108BD9-81ED-4DB2-BD59-A6C34878D82A}">
                    <a16:rowId xmlns:a16="http://schemas.microsoft.com/office/drawing/2014/main" val="12768686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 by making 10</a:t>
                      </a:r>
                    </a:p>
                  </a:txBody>
                  <a:tcPr/>
                </a:tc>
                <a:extLst>
                  <a:ext uri="{0D108BD9-81ED-4DB2-BD59-A6C34878D82A}">
                    <a16:rowId xmlns:a16="http://schemas.microsoft.com/office/drawing/2014/main" val="247502996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Represent</a:t>
                      </a:r>
                      <a:r>
                        <a:rPr lang="en-GB" baseline="0" dirty="0" smtClean="0"/>
                        <a:t> and use number bonds to 20</a:t>
                      </a:r>
                      <a:endParaRPr lang="en-GB" dirty="0" smtClean="0"/>
                    </a:p>
                  </a:txBody>
                  <a:tcPr/>
                </a:tc>
                <a:extLst>
                  <a:ext uri="{0D108BD9-81ED-4DB2-BD59-A6C34878D82A}">
                    <a16:rowId xmlns:a16="http://schemas.microsoft.com/office/drawing/2014/main" val="2897079237"/>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13538247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11451860"/>
              </p:ext>
            </p:extLst>
          </p:nvPr>
        </p:nvGraphicFramePr>
        <p:xfrm>
          <a:off x="356136" y="559862"/>
          <a:ext cx="11656191" cy="5777325"/>
        </p:xfrm>
        <a:graphic>
          <a:graphicData uri="http://schemas.openxmlformats.org/drawingml/2006/table">
            <a:tbl>
              <a:tblPr firstRow="1" bandRow="1">
                <a:tableStyleId>{17292A2E-F333-43FB-9621-5CBBE7FDCDCB}</a:tableStyleId>
              </a:tblPr>
              <a:tblGrid>
                <a:gridCol w="3885397">
                  <a:extLst>
                    <a:ext uri="{9D8B030D-6E8A-4147-A177-3AD203B41FA5}">
                      <a16:colId xmlns:a16="http://schemas.microsoft.com/office/drawing/2014/main" val="520867064"/>
                    </a:ext>
                  </a:extLst>
                </a:gridCol>
                <a:gridCol w="7770794">
                  <a:extLst>
                    <a:ext uri="{9D8B030D-6E8A-4147-A177-3AD203B41FA5}">
                      <a16:colId xmlns:a16="http://schemas.microsoft.com/office/drawing/2014/main" val="892932090"/>
                    </a:ext>
                  </a:extLst>
                </a:gridCol>
              </a:tblGrid>
              <a:tr h="6070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2851245">
                <a:tc>
                  <a:txBody>
                    <a:bodyPr/>
                    <a:lstStyle/>
                    <a:p>
                      <a:r>
                        <a:rPr lang="en-GB" dirty="0" smtClean="0">
                          <a:solidFill>
                            <a:sysClr val="windowText" lastClr="000000"/>
                          </a:solidFill>
                        </a:rPr>
                        <a:t>Children should be able to:</a:t>
                      </a:r>
                    </a:p>
                    <a:p>
                      <a:r>
                        <a:rPr lang="en-GB" dirty="0" smtClean="0">
                          <a:solidFill>
                            <a:sysClr val="windowText" lastClr="000000"/>
                          </a:solidFill>
                        </a:rPr>
                        <a:t>count up to 20;</a:t>
                      </a:r>
                    </a:p>
                    <a:p>
                      <a:r>
                        <a:rPr lang="en-GB" dirty="0" smtClean="0">
                          <a:solidFill>
                            <a:sysClr val="windowText" lastClr="000000"/>
                          </a:solidFill>
                        </a:rPr>
                        <a:t>place numbers in order</a:t>
                      </a:r>
                    </a:p>
                    <a:p>
                      <a:r>
                        <a:rPr lang="en-GB" dirty="0" smtClean="0">
                          <a:solidFill>
                            <a:sysClr val="windowText" lastClr="000000"/>
                          </a:solidFill>
                        </a:rPr>
                        <a:t>count objects accurately;</a:t>
                      </a:r>
                    </a:p>
                    <a:p>
                      <a:r>
                        <a:rPr lang="en-GB" dirty="0" smtClean="0">
                          <a:solidFill>
                            <a:sysClr val="windowText" lastClr="000000"/>
                          </a:solidFill>
                        </a:rPr>
                        <a:t>write numbers;</a:t>
                      </a:r>
                    </a:p>
                    <a:p>
                      <a:r>
                        <a:rPr lang="en-GB" dirty="0" smtClean="0">
                          <a:solidFill>
                            <a:sysClr val="windowText" lastClr="000000"/>
                          </a:solidFill>
                        </a:rPr>
                        <a:t>know what is one more and one less;</a:t>
                      </a:r>
                    </a:p>
                    <a:p>
                      <a:r>
                        <a:rPr lang="en-GB" dirty="0" smtClean="0">
                          <a:solidFill>
                            <a:sysClr val="windowText" lastClr="000000"/>
                          </a:solidFill>
                        </a:rPr>
                        <a:t>add one digit number from another up to</a:t>
                      </a:r>
                      <a:r>
                        <a:rPr lang="en-GB" baseline="0" dirty="0" smtClean="0">
                          <a:solidFill>
                            <a:sysClr val="windowText" lastClr="000000"/>
                          </a:solidFill>
                        </a:rPr>
                        <a:t> 5</a:t>
                      </a:r>
                      <a:endParaRPr lang="en-GB" dirty="0" smtClean="0">
                        <a:solidFill>
                          <a:sysClr val="windowText" lastClr="000000"/>
                        </a:solidFill>
                      </a:endParaRPr>
                    </a:p>
                    <a:p>
                      <a:endParaRPr lang="en-GB" dirty="0" smtClean="0">
                        <a:solidFill>
                          <a:sysClr val="windowText" lastClr="000000"/>
                        </a:solidFill>
                      </a:endParaRPr>
                    </a:p>
                  </a:txBody>
                  <a:tcPr/>
                </a:tc>
                <a:tc>
                  <a:txBody>
                    <a:bodyPr/>
                    <a:lstStyle/>
                    <a:p>
                      <a:pPr marR="0" lvl="0" algn="l" defTabSz="914400" rtl="0" eaLnBrk="0" fontAlgn="base" latinLnBrk="0" hangingPunct="0">
                        <a:lnSpc>
                          <a:spcPct val="100000"/>
                        </a:lnSpc>
                        <a:spcBef>
                          <a:spcPct val="0"/>
                        </a:spcBef>
                        <a:spcAft>
                          <a:spcPct val="0"/>
                        </a:spcAft>
                        <a:buClrTx/>
                        <a:buSzTx/>
                        <a:tabLst>
                          <a:tab pos="227013" algn="l"/>
                        </a:tabLst>
                      </a:pPr>
                      <a:r>
                        <a:rPr kumimoji="0" lang="en-GB" altLang="en-US" u="none" strike="noStrike" cap="none" normalizeH="0" baseline="0" dirty="0" smtClean="0">
                          <a:ln>
                            <a:noFill/>
                          </a:ln>
                          <a:solidFill>
                            <a:sysClr val="windowText" lastClr="000000"/>
                          </a:solidFill>
                          <a:effectLst/>
                        </a:rPr>
                        <a:t>Pupils should be taught to:</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r>
                        <a:rPr kumimoji="0" lang="en-GB" altLang="en-US" u="none" strike="noStrike" cap="none" normalizeH="0" baseline="0" dirty="0" smtClean="0">
                          <a:ln>
                            <a:noFill/>
                          </a:ln>
                          <a:solidFill>
                            <a:sysClr val="windowText" lastClr="000000"/>
                          </a:solidFill>
                          <a:effectLst/>
                        </a:rPr>
                        <a:t>read, write and interpret mathematical statements involving addition (+) and equals (=) signs</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endParaRPr kumimoji="0" lang="en-GB" altLang="en-US" u="none" strike="noStrike" cap="none" normalizeH="0" baseline="0" dirty="0" smtClean="0">
                        <a:ln>
                          <a:noFill/>
                        </a:ln>
                        <a:solidFill>
                          <a:sysClr val="windowText" lastClr="000000"/>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r>
                        <a:rPr kumimoji="0" lang="en-GB" altLang="en-US" u="none" strike="noStrike" cap="none" normalizeH="0" baseline="0" dirty="0" smtClean="0">
                          <a:ln>
                            <a:noFill/>
                          </a:ln>
                          <a:solidFill>
                            <a:sysClr val="windowText" lastClr="000000"/>
                          </a:solidFill>
                          <a:effectLst/>
                        </a:rPr>
                        <a:t>represent and use number bonds and related addition facts within 20</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endParaRPr kumimoji="0" lang="en-GB" altLang="en-US" u="none" strike="noStrike" cap="none" normalizeH="0" baseline="0" dirty="0" smtClean="0">
                        <a:ln>
                          <a:noFill/>
                        </a:ln>
                        <a:solidFill>
                          <a:sysClr val="windowText" lastClr="000000"/>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r>
                        <a:rPr kumimoji="0" lang="en-GB" altLang="en-US" u="none" strike="noStrike" cap="none" normalizeH="0" baseline="0" dirty="0" smtClean="0">
                          <a:ln>
                            <a:noFill/>
                          </a:ln>
                          <a:solidFill>
                            <a:sysClr val="windowText" lastClr="000000"/>
                          </a:solidFill>
                          <a:effectLst/>
                        </a:rPr>
                        <a:t>add one-digit and two-digit numbers to 20, including zero</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endParaRPr kumimoji="0" lang="en-GB" altLang="en-US" u="none" strike="noStrike" cap="none" normalizeH="0" baseline="0" dirty="0" smtClean="0">
                        <a:ln>
                          <a:noFill/>
                        </a:ln>
                        <a:solidFill>
                          <a:sysClr val="windowText" lastClr="000000"/>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227013" algn="l"/>
                        </a:tabLst>
                      </a:pPr>
                      <a:r>
                        <a:rPr kumimoji="0" lang="en-GB" altLang="en-US" u="none" strike="noStrike" cap="none" normalizeH="0" baseline="0" dirty="0" smtClean="0">
                          <a:ln>
                            <a:noFill/>
                          </a:ln>
                          <a:solidFill>
                            <a:sysClr val="windowText" lastClr="000000"/>
                          </a:solidFill>
                          <a:effectLst/>
                        </a:rPr>
                        <a:t>solve one-step problems that involve addition, using concrete objects and pictorial representations, and missing number problems</a:t>
                      </a:r>
                      <a:endParaRPr kumimoji="0" lang="en-GB" altLang="en-US" sz="4800" u="none" strike="noStrike" cap="none" normalizeH="0" baseline="0" dirty="0" smtClean="0">
                        <a:ln>
                          <a:noFill/>
                        </a:ln>
                        <a:solidFill>
                          <a:sysClr val="windowText" lastClr="000000"/>
                        </a:solidFill>
                        <a:effectLst/>
                      </a:endParaRPr>
                    </a:p>
                  </a:txBody>
                  <a:tcPr/>
                </a:tc>
                <a:extLst>
                  <a:ext uri="{0D108BD9-81ED-4DB2-BD59-A6C34878D82A}">
                    <a16:rowId xmlns:a16="http://schemas.microsoft.com/office/drawing/2014/main" val="1881078693"/>
                  </a:ext>
                </a:extLst>
              </a:tr>
              <a:tr h="2199746">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9" name="Picture 2" descr="Image result for num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86" y="4626982"/>
            <a:ext cx="1894898" cy="14199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cou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8134" y="4438954"/>
            <a:ext cx="1922583" cy="15434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tens frame tt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28702" t="15363" r="957" b="34322"/>
          <a:stretch/>
        </p:blipFill>
        <p:spPr bwMode="auto">
          <a:xfrm>
            <a:off x="9157557" y="4282434"/>
            <a:ext cx="2123054" cy="10972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4742154" y="4986632"/>
            <a:ext cx="4834729" cy="700685"/>
          </a:xfrm>
          <a:prstGeom prst="rect">
            <a:avLst/>
          </a:prstGeom>
        </p:spPr>
      </p:pic>
    </p:spTree>
    <p:extLst>
      <p:ext uri="{BB962C8B-B14F-4D97-AF65-F5344CB8AC3E}">
        <p14:creationId xmlns:p14="http://schemas.microsoft.com/office/powerpoint/2010/main" val="10118296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pic>
        <p:nvPicPr>
          <p:cNvPr id="6" name="Picture 5"/>
          <p:cNvPicPr>
            <a:picLocks noChangeAspect="1"/>
          </p:cNvPicPr>
          <p:nvPr/>
        </p:nvPicPr>
        <p:blipFill>
          <a:blip r:embed="rId3"/>
          <a:stretch>
            <a:fillRect/>
          </a:stretch>
        </p:blipFill>
        <p:spPr>
          <a:xfrm>
            <a:off x="533901" y="1926170"/>
            <a:ext cx="2045670" cy="788240"/>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140720174"/>
              </p:ext>
            </p:extLst>
          </p:nvPr>
        </p:nvGraphicFramePr>
        <p:xfrm>
          <a:off x="385009" y="546102"/>
          <a:ext cx="11617696" cy="5650718"/>
        </p:xfrm>
        <a:graphic>
          <a:graphicData uri="http://schemas.openxmlformats.org/drawingml/2006/table">
            <a:tbl>
              <a:tblPr firstRow="1" bandRow="1">
                <a:tableStyleId>{5940675A-B579-460E-94D1-54222C63F5DA}</a:tableStyleId>
              </a:tblPr>
              <a:tblGrid>
                <a:gridCol w="2613260">
                  <a:extLst>
                    <a:ext uri="{9D8B030D-6E8A-4147-A177-3AD203B41FA5}">
                      <a16:colId xmlns:a16="http://schemas.microsoft.com/office/drawing/2014/main" val="3199054702"/>
                    </a:ext>
                  </a:extLst>
                </a:gridCol>
                <a:gridCol w="2613260">
                  <a:extLst>
                    <a:ext uri="{9D8B030D-6E8A-4147-A177-3AD203B41FA5}">
                      <a16:colId xmlns:a16="http://schemas.microsoft.com/office/drawing/2014/main" val="2282682332"/>
                    </a:ext>
                  </a:extLst>
                </a:gridCol>
                <a:gridCol w="1482290">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30383">
                <a:tc gridSpan="3">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600" b="1" dirty="0">
                          <a:effectLst/>
                        </a:rPr>
                        <a:t>NC </a:t>
                      </a:r>
                      <a:r>
                        <a:rPr lang="en-GB" sz="1600" b="1" dirty="0" smtClean="0">
                          <a:effectLst/>
                        </a:rPr>
                        <a:t>Objective</a:t>
                      </a:r>
                      <a:r>
                        <a:rPr lang="en-GB" sz="1600" dirty="0" smtClean="0">
                          <a:effectLst/>
                        </a:rPr>
                        <a:t>: </a:t>
                      </a:r>
                      <a:r>
                        <a:rPr kumimoji="0" lang="en-GB" altLang="en-US" sz="1600" u="none" strike="noStrike" cap="none" normalizeH="0" baseline="0" dirty="0" smtClean="0">
                          <a:ln>
                            <a:noFill/>
                          </a:ln>
                          <a:solidFill>
                            <a:sysClr val="windowText" lastClr="000000"/>
                          </a:solidFill>
                          <a:effectLst/>
                        </a:rPr>
                        <a:t>add one-digit and two-digit numbers to 20, including zero</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a:t>
                      </a:r>
                      <a:r>
                        <a:rPr lang="en-GB" sz="1800" dirty="0" smtClean="0"/>
                        <a:t>Combining objects within 10</a:t>
                      </a:r>
                    </a:p>
                  </a:txBody>
                  <a:tcPr/>
                </a:tc>
                <a:extLst>
                  <a:ext uri="{0D108BD9-81ED-4DB2-BD59-A6C34878D82A}">
                    <a16:rowId xmlns:a16="http://schemas.microsoft.com/office/drawing/2014/main" val="608378007"/>
                  </a:ext>
                </a:extLst>
              </a:tr>
              <a:tr h="743361">
                <a:tc gridSpan="4">
                  <a:txBody>
                    <a:bodyPr/>
                    <a:lstStyle/>
                    <a:p>
                      <a:r>
                        <a:rPr lang="en-GB" sz="1800" b="1" dirty="0" smtClean="0">
                          <a:effectLst/>
                        </a:rPr>
                        <a:t>Vocabulary: </a:t>
                      </a:r>
                      <a:r>
                        <a:rPr lang="en-GB" sz="1800" b="0" i="0" u="none" strike="noStrike" kern="1200" baseline="0" dirty="0" smtClean="0">
                          <a:solidFill>
                            <a:schemeClr val="tx1"/>
                          </a:solidFill>
                          <a:latin typeface="+mn-lt"/>
                          <a:ea typeface="+mn-ea"/>
                          <a:cs typeface="+mn-cs"/>
                        </a:rPr>
                        <a:t>add, more, and make, sum, total, altogether, </a:t>
                      </a:r>
                      <a:r>
                        <a:rPr lang="en-US" sz="1800" b="0" i="0" u="none" strike="noStrike" kern="1200" baseline="0" dirty="0" smtClean="0">
                          <a:solidFill>
                            <a:schemeClr val="tx1"/>
                          </a:solidFill>
                          <a:latin typeface="+mn-lt"/>
                          <a:ea typeface="+mn-ea"/>
                          <a:cs typeface="+mn-cs"/>
                        </a:rPr>
                        <a:t>one more, two more, ten more… how many more to make… ?  how many more is… than…? Plus, how much more</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434158">
                <a:tc rowSpan="3">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                           </a:t>
                      </a:r>
                      <a:r>
                        <a:rPr lang="en-GB" sz="2800" dirty="0" smtClean="0">
                          <a:effectLst/>
                        </a:rPr>
                        <a:t>+</a:t>
                      </a:r>
                    </a:p>
                  </a:txBody>
                  <a:tcPr marL="68580" marR="68580" marT="0" marB="0"/>
                </a:tc>
                <a:tc rowSpan="3">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b="1"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434518">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are unsure of number order and therefore make mistakes.</a:t>
                      </a:r>
                    </a:p>
                  </a:txBody>
                  <a:tcPr marL="68580" marR="68580" marT="0" marB="0"/>
                </a:tc>
                <a:tc hMerge="1">
                  <a:txBody>
                    <a:bodyPr/>
                    <a:lstStyle/>
                    <a:p>
                      <a:endParaRPr lang="en-GB"/>
                    </a:p>
                  </a:txBody>
                  <a:tcPr/>
                </a:tc>
                <a:extLst>
                  <a:ext uri="{0D108BD9-81ED-4DB2-BD59-A6C34878D82A}">
                    <a16:rowId xmlns:a16="http://schemas.microsoft.com/office/drawing/2014/main" val="2496082622"/>
                  </a:ext>
                </a:extLst>
              </a:tr>
              <a:tr h="868316">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count their starting number e.g. when finding the number pair 6 + - = 10 they begin counting with the six and say ‘6,7,8,9,10’ and therefore believe the missing number to be 5</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527807019"/>
                  </a:ext>
                </a:extLst>
              </a:tr>
              <a:tr h="434158">
                <a:tc rowSpan="2">
                  <a:txBody>
                    <a:bodyPr/>
                    <a:lstStyle/>
                    <a:p>
                      <a:endParaRPr lang="en-GB" dirty="0"/>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Counters/cubes/bead</a:t>
                      </a:r>
                      <a:r>
                        <a:rPr lang="en-GB" sz="1600" baseline="0" dirty="0" smtClean="0">
                          <a:effectLst/>
                          <a:latin typeface="Calibri" panose="020F0502020204030204" pitchFamily="34" charset="0"/>
                          <a:ea typeface="Calibri" panose="020F0502020204030204" pitchFamily="34" charset="0"/>
                          <a:cs typeface="Times New Roman" panose="02020603050405020304" pitchFamily="18" charset="0"/>
                        </a:rPr>
                        <a:t> string</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Not being able to ‘hold’ the number that they started with, when adding the second group.</a:t>
                      </a:r>
                    </a:p>
                  </a:txBody>
                  <a:tcPr marL="68580" marR="68580" marT="0" marB="0"/>
                </a:tc>
                <a:tc hMerge="1">
                  <a:txBody>
                    <a:bodyPr/>
                    <a:lstStyle/>
                    <a:p>
                      <a:endParaRPr lang="en-GB"/>
                    </a:p>
                  </a:txBody>
                  <a:tcPr/>
                </a:tc>
                <a:extLst>
                  <a:ext uri="{0D108BD9-81ED-4DB2-BD59-A6C34878D82A}">
                    <a16:rowId xmlns:a16="http://schemas.microsoft.com/office/drawing/2014/main" val="2687653128"/>
                  </a:ext>
                </a:extLst>
              </a:tr>
              <a:tr h="2340297">
                <a:tc vMerge="1">
                  <a:txBody>
                    <a:bodyPr/>
                    <a:lstStyle/>
                    <a:p>
                      <a:endParaRPr lang="en-GB"/>
                    </a:p>
                  </a:txBody>
                  <a:tcPr/>
                </a:tc>
                <a:tc vMerge="1">
                  <a:txBody>
                    <a:bodyPr/>
                    <a:lstStyle/>
                    <a:p>
                      <a:endParaRPr lang="en-GB"/>
                    </a:p>
                  </a:txBody>
                  <a:tcPr/>
                </a:tc>
                <a:tc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667277784"/>
                  </a:ext>
                </a:extLst>
              </a:tr>
            </a:tbl>
          </a:graphicData>
        </a:graphic>
      </p:graphicFrame>
      <p:grpSp>
        <p:nvGrpSpPr>
          <p:cNvPr id="9" name="Group 8"/>
          <p:cNvGrpSpPr/>
          <p:nvPr/>
        </p:nvGrpSpPr>
        <p:grpSpPr>
          <a:xfrm>
            <a:off x="3116381" y="2036846"/>
            <a:ext cx="2409783" cy="956611"/>
            <a:chOff x="3145256" y="2036846"/>
            <a:chExt cx="2409783" cy="956611"/>
          </a:xfrm>
        </p:grpSpPr>
        <p:pic>
          <p:nvPicPr>
            <p:cNvPr id="7" name="Picture 6"/>
            <p:cNvPicPr>
              <a:picLocks noChangeAspect="1"/>
            </p:cNvPicPr>
            <p:nvPr/>
          </p:nvPicPr>
          <p:blipFill>
            <a:blip r:embed="rId4"/>
            <a:stretch>
              <a:fillRect/>
            </a:stretch>
          </p:blipFill>
          <p:spPr>
            <a:xfrm>
              <a:off x="3145256" y="2036846"/>
              <a:ext cx="2409783" cy="956611"/>
            </a:xfrm>
            <a:prstGeom prst="rect">
              <a:avLst/>
            </a:prstGeom>
          </p:spPr>
        </p:pic>
        <p:sp>
          <p:nvSpPr>
            <p:cNvPr id="8" name="Rectangle 7"/>
            <p:cNvSpPr/>
            <p:nvPr/>
          </p:nvSpPr>
          <p:spPr>
            <a:xfrm>
              <a:off x="3145256"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 name="Picture 9"/>
          <p:cNvPicPr>
            <a:picLocks noChangeAspect="1"/>
          </p:cNvPicPr>
          <p:nvPr/>
        </p:nvPicPr>
        <p:blipFill>
          <a:blip r:embed="rId5"/>
          <a:stretch>
            <a:fillRect/>
          </a:stretch>
        </p:blipFill>
        <p:spPr>
          <a:xfrm rot="16200000">
            <a:off x="1151666" y="3253892"/>
            <a:ext cx="1191846" cy="2486023"/>
          </a:xfrm>
          <a:prstGeom prst="rect">
            <a:avLst/>
          </a:prstGeom>
        </p:spPr>
      </p:pic>
      <p:grpSp>
        <p:nvGrpSpPr>
          <p:cNvPr id="11" name="Group 10"/>
          <p:cNvGrpSpPr/>
          <p:nvPr/>
        </p:nvGrpSpPr>
        <p:grpSpPr>
          <a:xfrm>
            <a:off x="3437251" y="3864544"/>
            <a:ext cx="1768041" cy="1345935"/>
            <a:chOff x="3445844" y="3878980"/>
            <a:chExt cx="1768041" cy="1345935"/>
          </a:xfrm>
        </p:grpSpPr>
        <p:sp>
          <p:nvSpPr>
            <p:cNvPr id="13" name="Oval 12"/>
            <p:cNvSpPr/>
            <p:nvPr/>
          </p:nvSpPr>
          <p:spPr>
            <a:xfrm>
              <a:off x="3445844" y="3878981"/>
              <a:ext cx="548640" cy="567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4046952" y="3878980"/>
              <a:ext cx="548640" cy="567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4665245" y="3906685"/>
              <a:ext cx="548640" cy="567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3694494" y="4657024"/>
              <a:ext cx="548640" cy="5678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4295602" y="4657023"/>
              <a:ext cx="548640" cy="567891"/>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9758226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604965281"/>
              </p:ext>
            </p:extLst>
          </p:nvPr>
        </p:nvGraphicFramePr>
        <p:xfrm>
          <a:off x="385009" y="546101"/>
          <a:ext cx="11617697" cy="5283578"/>
        </p:xfrm>
        <a:graphic>
          <a:graphicData uri="http://schemas.openxmlformats.org/drawingml/2006/table">
            <a:tbl>
              <a:tblPr firstRow="1" bandRow="1">
                <a:tableStyleId>{5940675A-B579-460E-94D1-54222C63F5DA}</a:tableStyleId>
              </a:tblPr>
              <a:tblGrid>
                <a:gridCol w="3075273">
                  <a:extLst>
                    <a:ext uri="{9D8B030D-6E8A-4147-A177-3AD203B41FA5}">
                      <a16:colId xmlns:a16="http://schemas.microsoft.com/office/drawing/2014/main" val="3199054702"/>
                    </a:ext>
                  </a:extLst>
                </a:gridCol>
                <a:gridCol w="3075273">
                  <a:extLst>
                    <a:ext uri="{9D8B030D-6E8A-4147-A177-3AD203B41FA5}">
                      <a16:colId xmlns:a16="http://schemas.microsoft.com/office/drawing/2014/main" val="1789125192"/>
                    </a:ext>
                  </a:extLst>
                </a:gridCol>
                <a:gridCol w="558265">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38431">
                <a:tc gridSpan="3">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b="1" dirty="0">
                          <a:effectLst/>
                        </a:rPr>
                        <a:t>NC </a:t>
                      </a:r>
                      <a:r>
                        <a:rPr lang="en-GB" sz="1800" b="1" dirty="0" smtClean="0">
                          <a:effectLst/>
                        </a:rPr>
                        <a:t>Objective: </a:t>
                      </a:r>
                      <a:r>
                        <a:rPr kumimoji="0" lang="en-GB" altLang="en-US" sz="1400" u="none" strike="noStrike" cap="none" normalizeH="0" baseline="0" dirty="0" smtClean="0">
                          <a:ln>
                            <a:noFill/>
                          </a:ln>
                          <a:solidFill>
                            <a:sysClr val="windowText" lastClr="000000"/>
                          </a:solidFill>
                          <a:effectLst/>
                        </a:rPr>
                        <a:t>represent and use number bonds and related addition facts within 20</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a:t>
                      </a:r>
                      <a:r>
                        <a:rPr lang="en-GB" sz="1800" dirty="0" smtClean="0"/>
                        <a:t> </a:t>
                      </a:r>
                      <a:r>
                        <a:rPr lang="en-GB" sz="1400" dirty="0" smtClean="0"/>
                        <a:t>Fact</a:t>
                      </a:r>
                      <a:r>
                        <a:rPr lang="en-GB" sz="1400" baseline="0" dirty="0" smtClean="0"/>
                        <a:t> families for number up to 10</a:t>
                      </a:r>
                      <a:endParaRPr lang="en-GB" sz="1400" dirty="0" smtClean="0"/>
                    </a:p>
                  </a:txBody>
                  <a:tcPr/>
                </a:tc>
                <a:extLst>
                  <a:ext uri="{0D108BD9-81ED-4DB2-BD59-A6C34878D82A}">
                    <a16:rowId xmlns:a16="http://schemas.microsoft.com/office/drawing/2014/main" val="608378007"/>
                  </a:ext>
                </a:extLst>
              </a:tr>
              <a:tr h="465050">
                <a:tc gridSpan="4">
                  <a:txBody>
                    <a:bodyPr/>
                    <a:lstStyle/>
                    <a:p>
                      <a:r>
                        <a:rPr lang="en-GB" sz="1800" b="1" dirty="0" smtClean="0">
                          <a:effectLst/>
                        </a:rPr>
                        <a:t>Vocabulary: </a:t>
                      </a:r>
                      <a:r>
                        <a:rPr lang="en-GB" sz="1800" b="0" i="0" u="none" strike="noStrike" kern="1200" baseline="0" dirty="0" smtClean="0">
                          <a:solidFill>
                            <a:schemeClr val="tx1"/>
                          </a:solidFill>
                          <a:latin typeface="+mn-lt"/>
                          <a:ea typeface="+mn-ea"/>
                          <a:cs typeface="+mn-cs"/>
                        </a:rPr>
                        <a:t>add, more, and make, sum, total, altogether, </a:t>
                      </a:r>
                      <a:r>
                        <a:rPr lang="en-US" sz="1800" b="0" i="0" u="none" strike="noStrike" kern="1200" baseline="0" dirty="0" smtClean="0">
                          <a:solidFill>
                            <a:schemeClr val="tx1"/>
                          </a:solidFill>
                          <a:latin typeface="+mn-lt"/>
                          <a:ea typeface="+mn-ea"/>
                          <a:cs typeface="+mn-cs"/>
                        </a:rPr>
                        <a:t>one more, two more, ten more… how many more to make… ?  how many more is… than…? Plus, how much more</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403763">
                <a:tc rowSpan="3">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b="1"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606391">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are unsure of number order and therefore make mistakes.</a:t>
                      </a:r>
                    </a:p>
                  </a:txBody>
                  <a:tcPr marL="68580" marR="68580" marT="0" marB="0"/>
                </a:tc>
                <a:tc hMerge="1">
                  <a:txBody>
                    <a:bodyPr/>
                    <a:lstStyle/>
                    <a:p>
                      <a:endParaRPr lang="en-GB"/>
                    </a:p>
                  </a:txBody>
                  <a:tcPr/>
                </a:tc>
                <a:extLst>
                  <a:ext uri="{0D108BD9-81ED-4DB2-BD59-A6C34878D82A}">
                    <a16:rowId xmlns:a16="http://schemas.microsoft.com/office/drawing/2014/main" val="2200258716"/>
                  </a:ext>
                </a:extLst>
              </a:tr>
              <a:tr h="529628">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count their starting number e.g. when finding the number pair 6 + - = 10 they begin counting with the six and say ‘6,7,8,9,10’ and therefore believe the missing number to be 5</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1960989752"/>
                  </a:ext>
                </a:extLst>
              </a:tr>
              <a:tr h="405798">
                <a:tc rowSpan="2"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2400" dirty="0" smtClean="0">
                          <a:effectLst/>
                          <a:latin typeface="Calibri" panose="020F0502020204030204" pitchFamily="34" charset="0"/>
                          <a:ea typeface="Calibri" panose="020F0502020204030204" pitchFamily="34" charset="0"/>
                          <a:cs typeface="Times New Roman" panose="02020603050405020304" pitchFamily="18" charset="0"/>
                        </a:rPr>
                        <a:t>3 + 2 = 5</a:t>
                      </a:r>
                      <a:r>
                        <a:rPr lang="en-GB" sz="240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2400" dirty="0" smtClean="0">
                          <a:effectLst/>
                          <a:latin typeface="Calibri" panose="020F0502020204030204" pitchFamily="34" charset="0"/>
                          <a:ea typeface="Calibri" panose="020F0502020204030204" pitchFamily="34" charset="0"/>
                          <a:cs typeface="Times New Roman" panose="02020603050405020304" pitchFamily="18" charset="0"/>
                        </a:rPr>
                        <a:t>2</a:t>
                      </a:r>
                      <a:r>
                        <a:rPr lang="en-GB" sz="2400" baseline="0" dirty="0" smtClean="0">
                          <a:effectLst/>
                          <a:latin typeface="Calibri" panose="020F0502020204030204" pitchFamily="34" charset="0"/>
                          <a:ea typeface="Calibri" panose="020F0502020204030204" pitchFamily="34" charset="0"/>
                          <a:cs typeface="Times New Roman" panose="02020603050405020304" pitchFamily="18" charset="0"/>
                        </a:rPr>
                        <a:t> + 3 = 5     5 = 3 + 2      5 = 2 + 3</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rPr>
                        <a:t> </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Not being able to ‘hold’ the number that they started with, when adding the second group.</a:t>
                      </a:r>
                    </a:p>
                  </a:txBody>
                  <a:tcPr marL="68580" marR="68580" marT="0" marB="0"/>
                </a:tc>
                <a:tc hMerge="1">
                  <a:txBody>
                    <a:bodyPr/>
                    <a:lstStyle/>
                    <a:p>
                      <a:endParaRPr lang="en-GB"/>
                    </a:p>
                  </a:txBody>
                  <a:tcPr/>
                </a:tc>
                <a:extLst>
                  <a:ext uri="{0D108BD9-81ED-4DB2-BD59-A6C34878D82A}">
                    <a16:rowId xmlns:a16="http://schemas.microsoft.com/office/drawing/2014/main" val="2263327172"/>
                  </a:ext>
                </a:extLst>
              </a:tr>
              <a:tr h="1994682">
                <a:tc gridSpan="2" v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vMerge="1">
                  <a:txBody>
                    <a:bodyPr/>
                    <a:lstStyle/>
                    <a:p>
                      <a:endParaRPr lang="en-GB"/>
                    </a:p>
                  </a:txBody>
                  <a:tcPr/>
                </a:tc>
                <a:tc gridSpan="2">
                  <a:txBody>
                    <a:bodyPr/>
                    <a:lstStyle/>
                    <a:p>
                      <a:pPr>
                        <a:lnSpc>
                          <a:spcPct val="107000"/>
                        </a:lnSpc>
                        <a:spcAft>
                          <a:spcPts val="0"/>
                        </a:spcAft>
                      </a:pPr>
                      <a:r>
                        <a:rPr lang="en-GB" sz="1800" b="1" dirty="0" smtClean="0">
                          <a:effectLst/>
                        </a:rPr>
                        <a:t>End</a:t>
                      </a:r>
                      <a:r>
                        <a:rPr lang="en-GB" sz="1400" b="1" dirty="0" smtClean="0">
                          <a:effectLst/>
                        </a:rPr>
                        <a:t> </a:t>
                      </a:r>
                      <a:r>
                        <a:rPr lang="en-GB" sz="1800" b="1" dirty="0" smtClean="0">
                          <a:effectLst/>
                        </a:rPr>
                        <a:t>Goal</a:t>
                      </a:r>
                      <a:endParaRPr lang="en-GB" sz="1400" b="1"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3303134102"/>
                  </a:ext>
                </a:extLst>
              </a:tr>
            </a:tbl>
          </a:graphicData>
        </a:graphic>
      </p:graphicFrame>
      <p:pic>
        <p:nvPicPr>
          <p:cNvPr id="6" name="Picture 5"/>
          <p:cNvPicPr>
            <a:picLocks noChangeAspect="1"/>
          </p:cNvPicPr>
          <p:nvPr/>
        </p:nvPicPr>
        <p:blipFill>
          <a:blip r:embed="rId3"/>
          <a:stretch>
            <a:fillRect/>
          </a:stretch>
        </p:blipFill>
        <p:spPr>
          <a:xfrm>
            <a:off x="493992" y="1594670"/>
            <a:ext cx="2852962" cy="1459230"/>
          </a:xfrm>
          <a:prstGeom prst="rect">
            <a:avLst/>
          </a:prstGeom>
        </p:spPr>
      </p:pic>
      <p:pic>
        <p:nvPicPr>
          <p:cNvPr id="11" name="Picture 10"/>
          <p:cNvPicPr>
            <a:picLocks noChangeAspect="1"/>
          </p:cNvPicPr>
          <p:nvPr/>
        </p:nvPicPr>
        <p:blipFill>
          <a:blip r:embed="rId4"/>
          <a:stretch>
            <a:fillRect/>
          </a:stretch>
        </p:blipFill>
        <p:spPr>
          <a:xfrm>
            <a:off x="3530669" y="1602077"/>
            <a:ext cx="2860508" cy="1454292"/>
          </a:xfrm>
          <a:prstGeom prst="rect">
            <a:avLst/>
          </a:prstGeom>
        </p:spPr>
      </p:pic>
      <p:pic>
        <p:nvPicPr>
          <p:cNvPr id="26" name="Picture 25"/>
          <p:cNvPicPr>
            <a:picLocks noChangeAspect="1"/>
          </p:cNvPicPr>
          <p:nvPr/>
        </p:nvPicPr>
        <p:blipFill>
          <a:blip r:embed="rId5"/>
          <a:stretch>
            <a:fillRect/>
          </a:stretch>
        </p:blipFill>
        <p:spPr>
          <a:xfrm rot="16200000">
            <a:off x="2751031" y="3205350"/>
            <a:ext cx="1191846" cy="2486023"/>
          </a:xfrm>
          <a:prstGeom prst="rect">
            <a:avLst/>
          </a:prstGeom>
        </p:spPr>
      </p:pic>
    </p:spTree>
    <p:extLst>
      <p:ext uri="{BB962C8B-B14F-4D97-AF65-F5344CB8AC3E}">
        <p14:creationId xmlns:p14="http://schemas.microsoft.com/office/powerpoint/2010/main" val="17611077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562880932"/>
              </p:ext>
            </p:extLst>
          </p:nvPr>
        </p:nvGraphicFramePr>
        <p:xfrm>
          <a:off x="385009" y="546103"/>
          <a:ext cx="11617697" cy="5578158"/>
        </p:xfrm>
        <a:graphic>
          <a:graphicData uri="http://schemas.openxmlformats.org/drawingml/2006/table">
            <a:tbl>
              <a:tblPr firstRow="1" bandRow="1">
                <a:tableStyleId>{5940675A-B579-460E-94D1-54222C63F5DA}</a:tableStyleId>
              </a:tblPr>
              <a:tblGrid>
                <a:gridCol w="3075273">
                  <a:extLst>
                    <a:ext uri="{9D8B030D-6E8A-4147-A177-3AD203B41FA5}">
                      <a16:colId xmlns:a16="http://schemas.microsoft.com/office/drawing/2014/main" val="3199054702"/>
                    </a:ext>
                  </a:extLst>
                </a:gridCol>
                <a:gridCol w="3075273">
                  <a:extLst>
                    <a:ext uri="{9D8B030D-6E8A-4147-A177-3AD203B41FA5}">
                      <a16:colId xmlns:a16="http://schemas.microsoft.com/office/drawing/2014/main" val="2692754008"/>
                    </a:ext>
                  </a:extLst>
                </a:gridCol>
                <a:gridCol w="558265">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22962">
                <a:tc gridSpan="3">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b="1" dirty="0">
                          <a:effectLst/>
                        </a:rPr>
                        <a:t>NC </a:t>
                      </a:r>
                      <a:r>
                        <a:rPr lang="en-GB" sz="1800" b="1" dirty="0" smtClean="0">
                          <a:effectLst/>
                        </a:rPr>
                        <a:t>Objective: </a:t>
                      </a:r>
                      <a:r>
                        <a:rPr kumimoji="0" lang="en-GB" altLang="en-US" sz="1400" u="none" strike="noStrike" cap="none" normalizeH="0" baseline="0" dirty="0" smtClean="0">
                          <a:ln>
                            <a:noFill/>
                          </a:ln>
                          <a:solidFill>
                            <a:sysClr val="windowText" lastClr="000000"/>
                          </a:solidFill>
                          <a:effectLst/>
                        </a:rPr>
                        <a:t>represent and use number bonds and related addition facts within 20</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smtClean="0"/>
                        <a:t>Small Step: </a:t>
                      </a:r>
                      <a:r>
                        <a:rPr lang="en-GB" sz="1400" b="0" dirty="0" smtClean="0"/>
                        <a:t>Number bonds</a:t>
                      </a:r>
                      <a:r>
                        <a:rPr lang="en-GB" sz="1400" b="0" baseline="0" dirty="0" smtClean="0"/>
                        <a:t> to 10</a:t>
                      </a:r>
                      <a:endParaRPr lang="en-GB" sz="1400" b="0" dirty="0" smtClean="0"/>
                    </a:p>
                  </a:txBody>
                  <a:tcPr/>
                </a:tc>
                <a:extLst>
                  <a:ext uri="{0D108BD9-81ED-4DB2-BD59-A6C34878D82A}">
                    <a16:rowId xmlns:a16="http://schemas.microsoft.com/office/drawing/2014/main" val="608378007"/>
                  </a:ext>
                </a:extLst>
              </a:tr>
              <a:tr h="434878">
                <a:tc gridSpan="4">
                  <a:txBody>
                    <a:bodyPr/>
                    <a:lstStyle/>
                    <a:p>
                      <a:r>
                        <a:rPr lang="en-GB" sz="1800" b="1" dirty="0" smtClean="0">
                          <a:effectLst/>
                        </a:rPr>
                        <a:t>Vocabulary: </a:t>
                      </a:r>
                      <a:r>
                        <a:rPr lang="en-GB" sz="1800" b="0" i="0" u="none" strike="noStrike" kern="1200" baseline="0" dirty="0" smtClean="0">
                          <a:solidFill>
                            <a:schemeClr val="tx1"/>
                          </a:solidFill>
                          <a:latin typeface="+mn-lt"/>
                          <a:ea typeface="+mn-ea"/>
                          <a:cs typeface="+mn-cs"/>
                        </a:rPr>
                        <a:t>add, more, and make, sum, total, altogether, </a:t>
                      </a:r>
                      <a:r>
                        <a:rPr lang="en-US" sz="1800" b="0" i="0" u="none" strike="noStrike" kern="1200" baseline="0" dirty="0" smtClean="0">
                          <a:solidFill>
                            <a:schemeClr val="tx1"/>
                          </a:solidFill>
                          <a:latin typeface="+mn-lt"/>
                          <a:ea typeface="+mn-ea"/>
                          <a:cs typeface="+mn-cs"/>
                        </a:rPr>
                        <a:t>one more, two more, ten more… how many more to make… ?  how many more is… than…? Plus, how much more</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433933">
                <a:tc rowSpan="3">
                  <a:txBody>
                    <a:bodyPr/>
                    <a:lstStyle/>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gn="ctr">
                        <a:lnSpc>
                          <a:spcPct val="107000"/>
                        </a:lnSpc>
                        <a:spcAft>
                          <a:spcPts val="0"/>
                        </a:spcAft>
                      </a:pPr>
                      <a:r>
                        <a:rPr lang="en-GB" sz="3200" dirty="0" smtClean="0">
                          <a:effectLst/>
                        </a:rPr>
                        <a:t>7</a:t>
                      </a:r>
                      <a:r>
                        <a:rPr lang="en-GB" sz="3200" baseline="0" dirty="0" smtClean="0">
                          <a:effectLst/>
                        </a:rPr>
                        <a:t> + 3 = 10</a:t>
                      </a:r>
                      <a:endParaRPr lang="en-GB" sz="3200" dirty="0" smtClean="0">
                        <a:effectLst/>
                      </a:endParaRPr>
                    </a:p>
                  </a:txBody>
                  <a:tcPr marL="68580" marR="68580" marT="0" marB="0"/>
                </a:tc>
                <a:tc rowSpan="3">
                  <a:txBody>
                    <a:bodyPr/>
                    <a:lstStyle/>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prstClr val="black"/>
                          </a:solidFill>
                          <a:effectLst/>
                          <a:uLnTx/>
                          <a:uFillTx/>
                          <a:latin typeface="+mn-lt"/>
                          <a:ea typeface="+mn-ea"/>
                          <a:cs typeface="+mn-cs"/>
                        </a:rPr>
                        <a:t>5 + 5 = 10</a:t>
                      </a:r>
                    </a:p>
                    <a:p>
                      <a:pPr>
                        <a:lnSpc>
                          <a:spcPct val="107000"/>
                        </a:lnSpc>
                        <a:spcAft>
                          <a:spcPts val="0"/>
                        </a:spcAft>
                      </a:pPr>
                      <a:endParaRPr lang="en-US" sz="1600" u="none" strike="noStrike" baseline="0" dirty="0" smtClean="0"/>
                    </a:p>
                  </a:txBody>
                  <a:tcPr marL="68580" marR="68580" marT="0" marB="0"/>
                </a:tc>
                <a:tc gridSpan="2">
                  <a:txBody>
                    <a:bodyPr/>
                    <a:lstStyle/>
                    <a:p>
                      <a:pPr>
                        <a:lnSpc>
                          <a:spcPct val="107000"/>
                        </a:lnSpc>
                        <a:spcAft>
                          <a:spcPts val="0"/>
                        </a:spcAft>
                      </a:pPr>
                      <a:r>
                        <a:rPr lang="en-GB" sz="1800" b="1"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616017">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are unsure of number order and therefore make mistakes.</a:t>
                      </a:r>
                    </a:p>
                  </a:txBody>
                  <a:tcPr marL="68580" marR="68580" marT="0" marB="0"/>
                </a:tc>
                <a:tc hMerge="1">
                  <a:txBody>
                    <a:bodyPr/>
                    <a:lstStyle/>
                    <a:p>
                      <a:endParaRPr lang="en-GB"/>
                    </a:p>
                  </a:txBody>
                  <a:tcPr/>
                </a:tc>
                <a:extLst>
                  <a:ext uri="{0D108BD9-81ED-4DB2-BD59-A6C34878D82A}">
                    <a16:rowId xmlns:a16="http://schemas.microsoft.com/office/drawing/2014/main" val="1520074886"/>
                  </a:ext>
                </a:extLst>
              </a:tr>
              <a:tr h="818147">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count their starting number e.g. when finding the number pair 6 + - = 10 they begin counting with the six and say ‘6,7,8,9,10’ and therefore believe the missing number to be 5.</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667277784"/>
                  </a:ext>
                </a:extLst>
              </a:tr>
              <a:tr h="945769">
                <a:tc row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prstClr val="black"/>
                          </a:solidFill>
                          <a:effectLst/>
                          <a:uLnTx/>
                          <a:uFillTx/>
                          <a:latin typeface="+mn-lt"/>
                          <a:ea typeface="+mn-ea"/>
                          <a:cs typeface="+mn-cs"/>
                        </a:rPr>
                        <a:t>6 + 4 = 10</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Not being able to ‘hold’ the number that they started with, when adding the second group.</a:t>
                      </a:r>
                    </a:p>
                  </a:txBody>
                  <a:tcPr marL="68580" marR="68580" marT="0" marB="0"/>
                </a:tc>
                <a:tc hMerge="1">
                  <a:txBody>
                    <a:bodyPr/>
                    <a:lstStyle/>
                    <a:p>
                      <a:endParaRPr lang="en-GB"/>
                    </a:p>
                  </a:txBody>
                  <a:tcPr/>
                </a:tc>
                <a:extLst>
                  <a:ext uri="{0D108BD9-81ED-4DB2-BD59-A6C34878D82A}">
                    <a16:rowId xmlns:a16="http://schemas.microsoft.com/office/drawing/2014/main" val="1679945545"/>
                  </a:ext>
                </a:extLst>
              </a:tr>
              <a:tr h="945769">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b="1" kern="1200" dirty="0" smtClean="0">
                          <a:solidFill>
                            <a:schemeClr val="tx1"/>
                          </a:solidFill>
                          <a:effectLst/>
                          <a:latin typeface="+mn-lt"/>
                          <a:ea typeface="+mn-ea"/>
                          <a:cs typeface="+mn-cs"/>
                        </a:rPr>
                        <a:t>End</a:t>
                      </a:r>
                      <a:r>
                        <a:rPr lang="en-GB" sz="1400" b="1" kern="1200" baseline="0" dirty="0" smtClean="0">
                          <a:solidFill>
                            <a:schemeClr val="tx1"/>
                          </a:solidFill>
                          <a:effectLst/>
                          <a:latin typeface="+mn-lt"/>
                          <a:ea typeface="+mn-ea"/>
                          <a:cs typeface="+mn-cs"/>
                        </a:rPr>
                        <a:t> Goal</a:t>
                      </a:r>
                      <a:endParaRPr lang="en-GB" sz="1400" b="1" kern="1200" dirty="0" smtClean="0">
                        <a:solidFill>
                          <a:schemeClr val="tx1"/>
                        </a:solidFill>
                        <a:effectLst/>
                        <a:latin typeface="+mn-lt"/>
                        <a:ea typeface="+mn-ea"/>
                        <a:cs typeface="+mn-cs"/>
                      </a:endParaRPr>
                    </a:p>
                  </a:txBody>
                  <a:tcPr marL="68580" marR="68580" marT="0" marB="0"/>
                </a:tc>
                <a:tc hMerge="1">
                  <a:txBody>
                    <a:bodyPr/>
                    <a:lstStyle/>
                    <a:p>
                      <a:endParaRPr lang="en-GB"/>
                    </a:p>
                  </a:txBody>
                  <a:tcPr/>
                </a:tc>
                <a:extLst>
                  <a:ext uri="{0D108BD9-81ED-4DB2-BD59-A6C34878D82A}">
                    <a16:rowId xmlns:a16="http://schemas.microsoft.com/office/drawing/2014/main" val="3845907732"/>
                  </a:ext>
                </a:extLst>
              </a:tr>
            </a:tbl>
          </a:graphicData>
        </a:graphic>
      </p:graphicFrame>
      <p:pic>
        <p:nvPicPr>
          <p:cNvPr id="7" name="Picture 6"/>
          <p:cNvPicPr>
            <a:picLocks noChangeAspect="1"/>
          </p:cNvPicPr>
          <p:nvPr/>
        </p:nvPicPr>
        <p:blipFill>
          <a:blip r:embed="rId3"/>
          <a:stretch>
            <a:fillRect/>
          </a:stretch>
        </p:blipFill>
        <p:spPr>
          <a:xfrm>
            <a:off x="4200024" y="1670034"/>
            <a:ext cx="1651524" cy="1506304"/>
          </a:xfrm>
          <a:prstGeom prst="rect">
            <a:avLst/>
          </a:prstGeom>
        </p:spPr>
      </p:pic>
      <p:grpSp>
        <p:nvGrpSpPr>
          <p:cNvPr id="10" name="Group 9"/>
          <p:cNvGrpSpPr/>
          <p:nvPr/>
        </p:nvGrpSpPr>
        <p:grpSpPr>
          <a:xfrm>
            <a:off x="750221" y="4306062"/>
            <a:ext cx="2335226" cy="803039"/>
            <a:chOff x="750221" y="3705726"/>
            <a:chExt cx="2335226" cy="803039"/>
          </a:xfrm>
        </p:grpSpPr>
        <p:sp>
          <p:nvSpPr>
            <p:cNvPr id="8" name="Rectangle 7"/>
            <p:cNvSpPr/>
            <p:nvPr/>
          </p:nvSpPr>
          <p:spPr>
            <a:xfrm>
              <a:off x="751822" y="3705726"/>
              <a:ext cx="2333625" cy="385011"/>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10</a:t>
              </a:r>
              <a:endParaRPr lang="en-GB" dirty="0"/>
            </a:p>
          </p:txBody>
        </p:sp>
        <p:sp>
          <p:nvSpPr>
            <p:cNvPr id="13" name="Rectangle 12"/>
            <p:cNvSpPr/>
            <p:nvPr/>
          </p:nvSpPr>
          <p:spPr>
            <a:xfrm>
              <a:off x="750221" y="4118010"/>
              <a:ext cx="1425089" cy="385011"/>
            </a:xfrm>
            <a:prstGeom prst="rect">
              <a:avLst/>
            </a:prstGeom>
            <a:solidFill>
              <a:srgbClr val="FFFF00"/>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6</a:t>
              </a:r>
              <a:endParaRPr lang="en-GB" dirty="0"/>
            </a:p>
          </p:txBody>
        </p:sp>
        <p:sp>
          <p:nvSpPr>
            <p:cNvPr id="14" name="Rectangle 13"/>
            <p:cNvSpPr/>
            <p:nvPr/>
          </p:nvSpPr>
          <p:spPr>
            <a:xfrm>
              <a:off x="2194012" y="4123754"/>
              <a:ext cx="883415" cy="385011"/>
            </a:xfrm>
            <a:prstGeom prst="rect">
              <a:avLst/>
            </a:prstGeom>
            <a:solidFill>
              <a:schemeClr val="accent6">
                <a:lumMod val="40000"/>
                <a:lumOff val="60000"/>
              </a:schemeClr>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4</a:t>
              </a:r>
              <a:endParaRPr lang="en-GB" dirty="0"/>
            </a:p>
          </p:txBody>
        </p:sp>
      </p:grpSp>
      <p:pic>
        <p:nvPicPr>
          <p:cNvPr id="9" name="Picture 8"/>
          <p:cNvPicPr>
            <a:picLocks noChangeAspect="1"/>
          </p:cNvPicPr>
          <p:nvPr/>
        </p:nvPicPr>
        <p:blipFill>
          <a:blip r:embed="rId4"/>
          <a:stretch>
            <a:fillRect/>
          </a:stretch>
        </p:blipFill>
        <p:spPr>
          <a:xfrm rot="16200000">
            <a:off x="1628122" y="1142129"/>
            <a:ext cx="876300" cy="2038350"/>
          </a:xfrm>
          <a:prstGeom prst="rect">
            <a:avLst/>
          </a:prstGeom>
        </p:spPr>
      </p:pic>
      <p:pic>
        <p:nvPicPr>
          <p:cNvPr id="11" name="Picture 10"/>
          <p:cNvPicPr>
            <a:picLocks noChangeAspect="1"/>
          </p:cNvPicPr>
          <p:nvPr/>
        </p:nvPicPr>
        <p:blipFill>
          <a:blip r:embed="rId5"/>
          <a:stretch>
            <a:fillRect/>
          </a:stretch>
        </p:blipFill>
        <p:spPr>
          <a:xfrm>
            <a:off x="4044918" y="4177373"/>
            <a:ext cx="1699063" cy="1717215"/>
          </a:xfrm>
          <a:prstGeom prst="rect">
            <a:avLst/>
          </a:prstGeom>
        </p:spPr>
      </p:pic>
      <p:sp>
        <p:nvSpPr>
          <p:cNvPr id="12" name="TextBox 11"/>
          <p:cNvSpPr txBox="1"/>
          <p:nvPr/>
        </p:nvSpPr>
        <p:spPr>
          <a:xfrm>
            <a:off x="4177363" y="4666649"/>
            <a:ext cx="627041" cy="369332"/>
          </a:xfrm>
          <a:prstGeom prst="rect">
            <a:avLst/>
          </a:prstGeom>
          <a:noFill/>
          <a:ln>
            <a:noFill/>
          </a:ln>
        </p:spPr>
        <p:txBody>
          <a:bodyPr wrap="square" rtlCol="0">
            <a:spAutoFit/>
          </a:bodyPr>
          <a:lstStyle/>
          <a:p>
            <a:r>
              <a:rPr lang="en-GB" dirty="0" smtClean="0"/>
              <a:t>10</a:t>
            </a:r>
            <a:endParaRPr lang="en-GB" dirty="0"/>
          </a:p>
        </p:txBody>
      </p:sp>
      <p:sp>
        <p:nvSpPr>
          <p:cNvPr id="19" name="TextBox 18"/>
          <p:cNvSpPr txBox="1"/>
          <p:nvPr/>
        </p:nvSpPr>
        <p:spPr>
          <a:xfrm>
            <a:off x="5224507" y="4254365"/>
            <a:ext cx="627041" cy="369332"/>
          </a:xfrm>
          <a:prstGeom prst="rect">
            <a:avLst/>
          </a:prstGeom>
          <a:noFill/>
          <a:ln>
            <a:noFill/>
          </a:ln>
        </p:spPr>
        <p:txBody>
          <a:bodyPr wrap="square" rtlCol="0">
            <a:spAutoFit/>
          </a:bodyPr>
          <a:lstStyle/>
          <a:p>
            <a:r>
              <a:rPr lang="en-GB" dirty="0"/>
              <a:t>8</a:t>
            </a:r>
          </a:p>
        </p:txBody>
      </p:sp>
      <p:sp>
        <p:nvSpPr>
          <p:cNvPr id="20" name="TextBox 19"/>
          <p:cNvSpPr txBox="1"/>
          <p:nvPr/>
        </p:nvSpPr>
        <p:spPr>
          <a:xfrm>
            <a:off x="5250915" y="5225949"/>
            <a:ext cx="627041" cy="369332"/>
          </a:xfrm>
          <a:prstGeom prst="rect">
            <a:avLst/>
          </a:prstGeom>
          <a:noFill/>
          <a:ln>
            <a:noFill/>
          </a:ln>
        </p:spPr>
        <p:txBody>
          <a:bodyPr wrap="square" rtlCol="0">
            <a:spAutoFit/>
          </a:bodyPr>
          <a:lstStyle/>
          <a:p>
            <a:r>
              <a:rPr lang="en-GB" dirty="0" smtClean="0"/>
              <a:t>2</a:t>
            </a:r>
            <a:endParaRPr lang="en-GB" dirty="0"/>
          </a:p>
        </p:txBody>
      </p:sp>
    </p:spTree>
    <p:extLst>
      <p:ext uri="{BB962C8B-B14F-4D97-AF65-F5344CB8AC3E}">
        <p14:creationId xmlns:p14="http://schemas.microsoft.com/office/powerpoint/2010/main" val="7624026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773134658"/>
              </p:ext>
            </p:extLst>
          </p:nvPr>
        </p:nvGraphicFramePr>
        <p:xfrm>
          <a:off x="385009" y="546103"/>
          <a:ext cx="11617697" cy="5692452"/>
        </p:xfrm>
        <a:graphic>
          <a:graphicData uri="http://schemas.openxmlformats.org/drawingml/2006/table">
            <a:tbl>
              <a:tblPr firstRow="1" bandRow="1">
                <a:tableStyleId>{5940675A-B579-460E-94D1-54222C63F5DA}</a:tableStyleId>
              </a:tblPr>
              <a:tblGrid>
                <a:gridCol w="3075273">
                  <a:extLst>
                    <a:ext uri="{9D8B030D-6E8A-4147-A177-3AD203B41FA5}">
                      <a16:colId xmlns:a16="http://schemas.microsoft.com/office/drawing/2014/main" val="3199054702"/>
                    </a:ext>
                  </a:extLst>
                </a:gridCol>
                <a:gridCol w="3075273">
                  <a:extLst>
                    <a:ext uri="{9D8B030D-6E8A-4147-A177-3AD203B41FA5}">
                      <a16:colId xmlns:a16="http://schemas.microsoft.com/office/drawing/2014/main" val="2692754008"/>
                    </a:ext>
                  </a:extLst>
                </a:gridCol>
                <a:gridCol w="558265">
                  <a:extLst>
                    <a:ext uri="{9D8B030D-6E8A-4147-A177-3AD203B41FA5}">
                      <a16:colId xmlns:a16="http://schemas.microsoft.com/office/drawing/2014/main" val="2077920090"/>
                    </a:ext>
                  </a:extLst>
                </a:gridCol>
                <a:gridCol w="4908886">
                  <a:extLst>
                    <a:ext uri="{9D8B030D-6E8A-4147-A177-3AD203B41FA5}">
                      <a16:colId xmlns:a16="http://schemas.microsoft.com/office/drawing/2014/main" val="1160396673"/>
                    </a:ext>
                  </a:extLst>
                </a:gridCol>
              </a:tblGrid>
              <a:tr h="322962">
                <a:tc gridSpan="3">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800" b="1" dirty="0">
                          <a:effectLst/>
                        </a:rPr>
                        <a:t>NC </a:t>
                      </a:r>
                      <a:r>
                        <a:rPr lang="en-GB" sz="1800" b="1" dirty="0" smtClean="0">
                          <a:effectLst/>
                        </a:rPr>
                        <a:t>Objective: </a:t>
                      </a:r>
                      <a:r>
                        <a:rPr kumimoji="0" lang="en-GB" altLang="en-US" sz="1400" u="none" strike="noStrike" cap="none" normalizeH="0" baseline="0" dirty="0" smtClean="0">
                          <a:ln>
                            <a:noFill/>
                          </a:ln>
                          <a:solidFill>
                            <a:sysClr val="windowText" lastClr="000000"/>
                          </a:solidFill>
                          <a:effectLst/>
                        </a:rPr>
                        <a:t>represent and use number bonds and related addition facts within 20</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a:t>
                      </a:r>
                      <a:r>
                        <a:rPr lang="en-GB" sz="1400" dirty="0" smtClean="0"/>
                        <a:t>Add by making 10</a:t>
                      </a:r>
                    </a:p>
                  </a:txBody>
                  <a:tcPr/>
                </a:tc>
                <a:extLst>
                  <a:ext uri="{0D108BD9-81ED-4DB2-BD59-A6C34878D82A}">
                    <a16:rowId xmlns:a16="http://schemas.microsoft.com/office/drawing/2014/main" val="608378007"/>
                  </a:ext>
                </a:extLst>
              </a:tr>
              <a:tr h="434878">
                <a:tc gridSpan="4">
                  <a:txBody>
                    <a:bodyPr/>
                    <a:lstStyle/>
                    <a:p>
                      <a:r>
                        <a:rPr lang="en-GB" sz="1800" b="1" dirty="0" smtClean="0">
                          <a:effectLst/>
                        </a:rPr>
                        <a:t>Vocabulary: </a:t>
                      </a:r>
                      <a:r>
                        <a:rPr lang="en-GB" sz="1800" b="0" i="0" u="none" strike="noStrike" kern="1200" baseline="0" dirty="0" smtClean="0">
                          <a:solidFill>
                            <a:schemeClr val="tx1"/>
                          </a:solidFill>
                          <a:latin typeface="+mn-lt"/>
                          <a:ea typeface="+mn-ea"/>
                          <a:cs typeface="+mn-cs"/>
                        </a:rPr>
                        <a:t>add, more, and make, sum, total, altogether, </a:t>
                      </a:r>
                      <a:r>
                        <a:rPr lang="en-US" sz="1800" b="0" i="0" u="none" strike="noStrike" kern="1200" baseline="0" dirty="0" smtClean="0">
                          <a:solidFill>
                            <a:schemeClr val="tx1"/>
                          </a:solidFill>
                          <a:latin typeface="+mn-lt"/>
                          <a:ea typeface="+mn-ea"/>
                          <a:cs typeface="+mn-cs"/>
                        </a:rPr>
                        <a:t>one more, two more, ten more… how many more to make… ?  how many more is… than…? Plus, how much more</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301646">
                <a:tc rowSpan="5">
                  <a:txBody>
                    <a:bodyPr/>
                    <a:lstStyle/>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gn="ctr">
                        <a:lnSpc>
                          <a:spcPct val="107000"/>
                        </a:lnSpc>
                        <a:spcAft>
                          <a:spcPts val="0"/>
                        </a:spcAft>
                      </a:pPr>
                      <a:endParaRPr lang="en-GB" sz="3200" dirty="0" smtClean="0">
                        <a:effectLst/>
                      </a:endParaRPr>
                    </a:p>
                    <a:p>
                      <a:pPr algn="ctr">
                        <a:lnSpc>
                          <a:spcPct val="107000"/>
                        </a:lnSpc>
                        <a:spcAft>
                          <a:spcPts val="0"/>
                        </a:spcAft>
                      </a:pPr>
                      <a:r>
                        <a:rPr lang="en-GB" sz="3200" dirty="0" smtClean="0">
                          <a:effectLst/>
                        </a:rPr>
                        <a:t>7</a:t>
                      </a:r>
                      <a:r>
                        <a:rPr lang="en-GB" sz="3200" baseline="0" dirty="0" smtClean="0">
                          <a:effectLst/>
                        </a:rPr>
                        <a:t> + 5 = 12</a:t>
                      </a:r>
                      <a:endParaRPr lang="en-GB" sz="3200" dirty="0" smtClean="0">
                        <a:effectLst/>
                      </a:endParaRPr>
                    </a:p>
                  </a:txBody>
                  <a:tcPr marL="68580" marR="68580" marT="0" marB="0"/>
                </a:tc>
                <a:tc rowSpan="5">
                  <a:txBody>
                    <a:bodyPr/>
                    <a:lstStyle/>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p>
                      <a:pPr>
                        <a:lnSpc>
                          <a:spcPct val="107000"/>
                        </a:lnSpc>
                        <a:spcAft>
                          <a:spcPts val="0"/>
                        </a:spcAft>
                      </a:pPr>
                      <a:endParaRPr lang="en-US" sz="1600" u="none" strike="noStrike" baseline="0" dirty="0" smtClean="0"/>
                    </a:p>
                  </a:txBody>
                  <a:tcPr marL="68580" marR="68580" marT="0" marB="0"/>
                </a:tc>
                <a:tc gridSpan="2">
                  <a:txBody>
                    <a:bodyPr/>
                    <a:lstStyle/>
                    <a:p>
                      <a:pPr>
                        <a:lnSpc>
                          <a:spcPct val="107000"/>
                        </a:lnSpc>
                        <a:spcAft>
                          <a:spcPts val="0"/>
                        </a:spcAft>
                      </a:pPr>
                      <a:r>
                        <a:rPr lang="en-GB" sz="1800" b="1"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301646">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are unsure of number order and therefore make mistakes.</a:t>
                      </a:r>
                    </a:p>
                  </a:txBody>
                  <a:tcPr marL="68580" marR="68580" marT="0" marB="0"/>
                </a:tc>
                <a:tc hMerge="1">
                  <a:txBody>
                    <a:bodyPr/>
                    <a:lstStyle/>
                    <a:p>
                      <a:endParaRPr lang="en-GB"/>
                    </a:p>
                  </a:txBody>
                  <a:tcPr/>
                </a:tc>
                <a:extLst>
                  <a:ext uri="{0D108BD9-81ED-4DB2-BD59-A6C34878D82A}">
                    <a16:rowId xmlns:a16="http://schemas.microsoft.com/office/drawing/2014/main" val="2905544835"/>
                  </a:ext>
                </a:extLst>
              </a:tr>
              <a:tr h="301646">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count their starting number e.g. when finding the number pair 6 + - = 10 they begin counting with the six and say ‘6,7,8,9,10’ and therefore believe the missing number to be 5</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63338574"/>
                  </a:ext>
                </a:extLst>
              </a:tr>
              <a:tr h="301646">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Not being able to ‘hold’ the number that they started with, when adding the second group.</a:t>
                      </a:r>
                    </a:p>
                  </a:txBody>
                  <a:tcPr marL="68580" marR="68580" marT="0" marB="0"/>
                </a:tc>
                <a:tc hMerge="1">
                  <a:txBody>
                    <a:bodyPr/>
                    <a:lstStyle/>
                    <a:p>
                      <a:endParaRPr lang="en-GB"/>
                    </a:p>
                  </a:txBody>
                  <a:tcPr/>
                </a:tc>
                <a:extLst>
                  <a:ext uri="{0D108BD9-81ED-4DB2-BD59-A6C34878D82A}">
                    <a16:rowId xmlns:a16="http://schemas.microsoft.com/office/drawing/2014/main" val="3752129177"/>
                  </a:ext>
                </a:extLst>
              </a:tr>
              <a:tr h="1027275">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b="1" dirty="0" smtClean="0">
                          <a:effectLst/>
                        </a:rPr>
                        <a:t>End</a:t>
                      </a:r>
                      <a:r>
                        <a:rPr lang="en-GB" sz="1400" b="1" dirty="0" smtClean="0">
                          <a:effectLst/>
                        </a:rPr>
                        <a:t> </a:t>
                      </a:r>
                      <a:r>
                        <a:rPr lang="en-GB" sz="1800" b="1" dirty="0" smtClean="0">
                          <a:effectLst/>
                        </a:rPr>
                        <a:t>Goal:</a:t>
                      </a: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532580">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prstClr val="black"/>
                          </a:solidFill>
                          <a:effectLst/>
                          <a:uLnTx/>
                          <a:uFillTx/>
                          <a:latin typeface="+mn-lt"/>
                          <a:ea typeface="+mn-ea"/>
                          <a:cs typeface="+mn-cs"/>
                        </a:rPr>
                        <a:t>7 + 5 = 12</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US" sz="1400" dirty="0" smtClean="0"/>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dirty="0"/>
                    </a:p>
                  </a:txBody>
                  <a:tcPr/>
                </a:tc>
                <a:tc hMerge="1" vMerge="1">
                  <a:txBody>
                    <a:bodyPr/>
                    <a:lstStyle/>
                    <a:p>
                      <a:endParaRPr lang="en-GB"/>
                    </a:p>
                  </a:txBody>
                  <a:tcPr/>
                </a:tc>
                <a:extLst>
                  <a:ext uri="{0D108BD9-81ED-4DB2-BD59-A6C34878D82A}">
                    <a16:rowId xmlns:a16="http://schemas.microsoft.com/office/drawing/2014/main" val="1679945545"/>
                  </a:ext>
                </a:extLst>
              </a:tr>
            </a:tbl>
          </a:graphicData>
        </a:graphic>
      </p:graphicFrame>
      <p:grpSp>
        <p:nvGrpSpPr>
          <p:cNvPr id="10" name="Group 9"/>
          <p:cNvGrpSpPr/>
          <p:nvPr/>
        </p:nvGrpSpPr>
        <p:grpSpPr>
          <a:xfrm>
            <a:off x="798224" y="4400087"/>
            <a:ext cx="2335226" cy="803039"/>
            <a:chOff x="750221" y="3705726"/>
            <a:chExt cx="2335226" cy="803039"/>
          </a:xfrm>
        </p:grpSpPr>
        <p:sp>
          <p:nvSpPr>
            <p:cNvPr id="8" name="Rectangle 7"/>
            <p:cNvSpPr/>
            <p:nvPr/>
          </p:nvSpPr>
          <p:spPr>
            <a:xfrm>
              <a:off x="751822" y="3705726"/>
              <a:ext cx="2333625" cy="385011"/>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12</a:t>
              </a:r>
              <a:endParaRPr lang="en-GB" dirty="0"/>
            </a:p>
          </p:txBody>
        </p:sp>
        <p:sp>
          <p:nvSpPr>
            <p:cNvPr id="13" name="Rectangle 12"/>
            <p:cNvSpPr/>
            <p:nvPr/>
          </p:nvSpPr>
          <p:spPr>
            <a:xfrm>
              <a:off x="750221" y="4118010"/>
              <a:ext cx="1425089" cy="385011"/>
            </a:xfrm>
            <a:prstGeom prst="rect">
              <a:avLst/>
            </a:prstGeom>
            <a:solidFill>
              <a:srgbClr val="FFFF00"/>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7</a:t>
              </a:r>
              <a:endParaRPr lang="en-GB" dirty="0"/>
            </a:p>
          </p:txBody>
        </p:sp>
        <p:sp>
          <p:nvSpPr>
            <p:cNvPr id="14" name="Rectangle 13"/>
            <p:cNvSpPr/>
            <p:nvPr/>
          </p:nvSpPr>
          <p:spPr>
            <a:xfrm>
              <a:off x="2194012" y="4123754"/>
              <a:ext cx="883415" cy="385011"/>
            </a:xfrm>
            <a:prstGeom prst="rect">
              <a:avLst/>
            </a:prstGeom>
            <a:solidFill>
              <a:schemeClr val="accent6">
                <a:lumMod val="40000"/>
                <a:lumOff val="60000"/>
              </a:schemeClr>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5</a:t>
              </a:r>
              <a:endParaRPr lang="en-GB" dirty="0"/>
            </a:p>
          </p:txBody>
        </p:sp>
      </p:grpSp>
      <p:pic>
        <p:nvPicPr>
          <p:cNvPr id="9" name="Picture 8"/>
          <p:cNvPicPr>
            <a:picLocks noChangeAspect="1"/>
          </p:cNvPicPr>
          <p:nvPr/>
        </p:nvPicPr>
        <p:blipFill>
          <a:blip r:embed="rId3"/>
          <a:stretch>
            <a:fillRect/>
          </a:stretch>
        </p:blipFill>
        <p:spPr>
          <a:xfrm rot="16200000">
            <a:off x="1638556" y="1015770"/>
            <a:ext cx="876300" cy="2038350"/>
          </a:xfrm>
          <a:prstGeom prst="rect">
            <a:avLst/>
          </a:prstGeom>
        </p:spPr>
      </p:pic>
      <p:sp>
        <p:nvSpPr>
          <p:cNvPr id="12" name="TextBox 11"/>
          <p:cNvSpPr txBox="1"/>
          <p:nvPr/>
        </p:nvSpPr>
        <p:spPr>
          <a:xfrm>
            <a:off x="5809292" y="5549404"/>
            <a:ext cx="627041" cy="369332"/>
          </a:xfrm>
          <a:prstGeom prst="rect">
            <a:avLst/>
          </a:prstGeom>
          <a:noFill/>
          <a:ln>
            <a:noFill/>
          </a:ln>
        </p:spPr>
        <p:txBody>
          <a:bodyPr wrap="square" rtlCol="0">
            <a:spAutoFit/>
          </a:bodyPr>
          <a:lstStyle/>
          <a:p>
            <a:r>
              <a:rPr lang="en-GB" dirty="0" smtClean="0"/>
              <a:t>12</a:t>
            </a:r>
            <a:endParaRPr lang="en-GB" dirty="0"/>
          </a:p>
        </p:txBody>
      </p:sp>
      <p:sp>
        <p:nvSpPr>
          <p:cNvPr id="19" name="TextBox 18"/>
          <p:cNvSpPr txBox="1"/>
          <p:nvPr/>
        </p:nvSpPr>
        <p:spPr>
          <a:xfrm>
            <a:off x="5338017" y="4693641"/>
            <a:ext cx="627041" cy="369332"/>
          </a:xfrm>
          <a:prstGeom prst="rect">
            <a:avLst/>
          </a:prstGeom>
          <a:noFill/>
          <a:ln>
            <a:noFill/>
          </a:ln>
        </p:spPr>
        <p:txBody>
          <a:bodyPr wrap="square" rtlCol="0">
            <a:spAutoFit/>
          </a:bodyPr>
          <a:lstStyle/>
          <a:p>
            <a:r>
              <a:rPr lang="en-GB" dirty="0" smtClean="0"/>
              <a:t>+2</a:t>
            </a:r>
            <a:endParaRPr lang="en-GB" dirty="0"/>
          </a:p>
        </p:txBody>
      </p:sp>
      <p:sp>
        <p:nvSpPr>
          <p:cNvPr id="20" name="TextBox 19"/>
          <p:cNvSpPr txBox="1"/>
          <p:nvPr/>
        </p:nvSpPr>
        <p:spPr>
          <a:xfrm>
            <a:off x="4116870" y="4720018"/>
            <a:ext cx="627041" cy="369332"/>
          </a:xfrm>
          <a:prstGeom prst="rect">
            <a:avLst/>
          </a:prstGeom>
          <a:noFill/>
          <a:ln>
            <a:noFill/>
          </a:ln>
        </p:spPr>
        <p:txBody>
          <a:bodyPr wrap="square" rtlCol="0">
            <a:spAutoFit/>
          </a:bodyPr>
          <a:lstStyle/>
          <a:p>
            <a:r>
              <a:rPr lang="en-GB" dirty="0" smtClean="0"/>
              <a:t>+3</a:t>
            </a:r>
            <a:endParaRPr lang="en-GB" dirty="0"/>
          </a:p>
        </p:txBody>
      </p:sp>
      <p:grpSp>
        <p:nvGrpSpPr>
          <p:cNvPr id="15" name="Group 14"/>
          <p:cNvGrpSpPr/>
          <p:nvPr/>
        </p:nvGrpSpPr>
        <p:grpSpPr>
          <a:xfrm>
            <a:off x="1022465" y="2669921"/>
            <a:ext cx="2038350" cy="876300"/>
            <a:chOff x="1047097" y="2197221"/>
            <a:chExt cx="2038350" cy="876300"/>
          </a:xfrm>
        </p:grpSpPr>
        <p:pic>
          <p:nvPicPr>
            <p:cNvPr id="17" name="Picture 16"/>
            <p:cNvPicPr>
              <a:picLocks noChangeAspect="1"/>
            </p:cNvPicPr>
            <p:nvPr/>
          </p:nvPicPr>
          <p:blipFill>
            <a:blip r:embed="rId3"/>
            <a:stretch>
              <a:fillRect/>
            </a:stretch>
          </p:blipFill>
          <p:spPr>
            <a:xfrm rot="5400000">
              <a:off x="1628122" y="1616196"/>
              <a:ext cx="876300" cy="2038350"/>
            </a:xfrm>
            <a:prstGeom prst="rect">
              <a:avLst/>
            </a:prstGeom>
          </p:spPr>
        </p:pic>
        <p:sp>
          <p:nvSpPr>
            <p:cNvPr id="6" name="Oval 5"/>
            <p:cNvSpPr/>
            <p:nvPr/>
          </p:nvSpPr>
          <p:spPr>
            <a:xfrm>
              <a:off x="1578545" y="2288120"/>
              <a:ext cx="259882" cy="26257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1576939" y="2661900"/>
              <a:ext cx="259882" cy="26257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1973003" y="2286516"/>
              <a:ext cx="259882" cy="26257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1971397" y="2660296"/>
              <a:ext cx="259882" cy="26257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2358464" y="2296141"/>
              <a:ext cx="259882" cy="26257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2356858" y="2669921"/>
              <a:ext cx="259882" cy="26257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2733672" y="2294537"/>
              <a:ext cx="259882" cy="26257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722441" y="2677942"/>
              <a:ext cx="259882" cy="262574"/>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Curved Down Arrow 17"/>
          <p:cNvSpPr/>
          <p:nvPr/>
        </p:nvSpPr>
        <p:spPr>
          <a:xfrm>
            <a:off x="3743957" y="5095674"/>
            <a:ext cx="1179499" cy="412284"/>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8" name="Curved Down Arrow 27"/>
          <p:cNvSpPr/>
          <p:nvPr/>
        </p:nvSpPr>
        <p:spPr>
          <a:xfrm>
            <a:off x="4967401" y="5068196"/>
            <a:ext cx="1179499" cy="412284"/>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 name="TextBox 28"/>
          <p:cNvSpPr txBox="1"/>
          <p:nvPr/>
        </p:nvSpPr>
        <p:spPr>
          <a:xfrm>
            <a:off x="4732007" y="5617386"/>
            <a:ext cx="627041" cy="369332"/>
          </a:xfrm>
          <a:prstGeom prst="rect">
            <a:avLst/>
          </a:prstGeom>
          <a:noFill/>
          <a:ln>
            <a:noFill/>
          </a:ln>
        </p:spPr>
        <p:txBody>
          <a:bodyPr wrap="square" rtlCol="0">
            <a:spAutoFit/>
          </a:bodyPr>
          <a:lstStyle/>
          <a:p>
            <a:r>
              <a:rPr lang="en-GB" dirty="0" smtClean="0"/>
              <a:t>10</a:t>
            </a:r>
            <a:endParaRPr lang="en-GB" dirty="0"/>
          </a:p>
        </p:txBody>
      </p:sp>
      <p:sp>
        <p:nvSpPr>
          <p:cNvPr id="30" name="TextBox 29"/>
          <p:cNvSpPr txBox="1"/>
          <p:nvPr/>
        </p:nvSpPr>
        <p:spPr>
          <a:xfrm>
            <a:off x="3619696" y="5604856"/>
            <a:ext cx="627041" cy="369332"/>
          </a:xfrm>
          <a:prstGeom prst="rect">
            <a:avLst/>
          </a:prstGeom>
          <a:noFill/>
          <a:ln>
            <a:noFill/>
          </a:ln>
        </p:spPr>
        <p:txBody>
          <a:bodyPr wrap="square" rtlCol="0">
            <a:spAutoFit/>
          </a:bodyPr>
          <a:lstStyle/>
          <a:p>
            <a:r>
              <a:rPr lang="en-GB" dirty="0" smtClean="0"/>
              <a:t>7</a:t>
            </a:r>
            <a:endParaRPr lang="en-GB" dirty="0"/>
          </a:p>
        </p:txBody>
      </p:sp>
      <p:sp>
        <p:nvSpPr>
          <p:cNvPr id="31" name="Oval 30"/>
          <p:cNvSpPr/>
          <p:nvPr/>
        </p:nvSpPr>
        <p:spPr>
          <a:xfrm>
            <a:off x="4494998" y="1500002"/>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12</a:t>
            </a:r>
            <a:endParaRPr lang="en-GB" dirty="0"/>
          </a:p>
        </p:txBody>
      </p:sp>
      <p:sp>
        <p:nvSpPr>
          <p:cNvPr id="32" name="Oval 31"/>
          <p:cNvSpPr/>
          <p:nvPr/>
        </p:nvSpPr>
        <p:spPr>
          <a:xfrm>
            <a:off x="3628118" y="2660296"/>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7</a:t>
            </a:r>
            <a:endParaRPr lang="en-GB" dirty="0"/>
          </a:p>
        </p:txBody>
      </p:sp>
      <p:sp>
        <p:nvSpPr>
          <p:cNvPr id="33" name="Oval 32"/>
          <p:cNvSpPr/>
          <p:nvPr/>
        </p:nvSpPr>
        <p:spPr>
          <a:xfrm>
            <a:off x="4494998" y="2660296"/>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3</a:t>
            </a:r>
            <a:endParaRPr lang="en-GB" dirty="0"/>
          </a:p>
        </p:txBody>
      </p:sp>
      <p:sp>
        <p:nvSpPr>
          <p:cNvPr id="34" name="Oval 33"/>
          <p:cNvSpPr/>
          <p:nvPr/>
        </p:nvSpPr>
        <p:spPr>
          <a:xfrm>
            <a:off x="5359491" y="2669921"/>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2</a:t>
            </a:r>
            <a:endParaRPr lang="en-GB" dirty="0"/>
          </a:p>
        </p:txBody>
      </p:sp>
      <p:cxnSp>
        <p:nvCxnSpPr>
          <p:cNvPr id="36" name="Straight Connector 35"/>
          <p:cNvCxnSpPr/>
          <p:nvPr/>
        </p:nvCxnSpPr>
        <p:spPr>
          <a:xfrm flipV="1">
            <a:off x="4009747" y="2099192"/>
            <a:ext cx="647920" cy="536179"/>
          </a:xfrm>
          <a:prstGeom prst="line">
            <a:avLst/>
          </a:prstGeom>
          <a:ln w="38100"/>
        </p:spPr>
        <p:style>
          <a:lnRef idx="3">
            <a:schemeClr val="dk1"/>
          </a:lnRef>
          <a:fillRef idx="0">
            <a:schemeClr val="dk1"/>
          </a:fillRef>
          <a:effectRef idx="2">
            <a:schemeClr val="dk1"/>
          </a:effectRef>
          <a:fontRef idx="minor">
            <a:schemeClr val="tx1"/>
          </a:fontRef>
        </p:style>
      </p:cxnSp>
      <p:cxnSp>
        <p:nvCxnSpPr>
          <p:cNvPr id="37" name="Straight Connector 36"/>
          <p:cNvCxnSpPr>
            <a:stCxn id="33" idx="0"/>
          </p:cNvCxnSpPr>
          <p:nvPr/>
        </p:nvCxnSpPr>
        <p:spPr>
          <a:xfrm flipH="1" flipV="1">
            <a:off x="4789773" y="2116437"/>
            <a:ext cx="3608" cy="543859"/>
          </a:xfrm>
          <a:prstGeom prst="line">
            <a:avLst/>
          </a:prstGeom>
          <a:ln w="38100"/>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flipH="1" flipV="1">
            <a:off x="4967401" y="2078371"/>
            <a:ext cx="537986" cy="581925"/>
          </a:xfrm>
          <a:prstGeom prst="line">
            <a:avLst/>
          </a:prstGeom>
          <a:ln w="38100"/>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9256740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948311914"/>
              </p:ext>
            </p:extLst>
          </p:nvPr>
        </p:nvGraphicFramePr>
        <p:xfrm>
          <a:off x="393080" y="515024"/>
          <a:ext cx="11877577" cy="5685079"/>
        </p:xfrm>
        <a:graphic>
          <a:graphicData uri="http://schemas.openxmlformats.org/drawingml/2006/table">
            <a:tbl>
              <a:tblPr firstRow="1" bandRow="1">
                <a:tableStyleId>{5940675A-B579-460E-94D1-54222C63F5DA}</a:tableStyleId>
              </a:tblPr>
              <a:tblGrid>
                <a:gridCol w="2671717">
                  <a:extLst>
                    <a:ext uri="{9D8B030D-6E8A-4147-A177-3AD203B41FA5}">
                      <a16:colId xmlns:a16="http://schemas.microsoft.com/office/drawing/2014/main" val="3199054702"/>
                    </a:ext>
                  </a:extLst>
                </a:gridCol>
                <a:gridCol w="2671717">
                  <a:extLst>
                    <a:ext uri="{9D8B030D-6E8A-4147-A177-3AD203B41FA5}">
                      <a16:colId xmlns:a16="http://schemas.microsoft.com/office/drawing/2014/main" val="2282682332"/>
                    </a:ext>
                  </a:extLst>
                </a:gridCol>
                <a:gridCol w="1515448">
                  <a:extLst>
                    <a:ext uri="{9D8B030D-6E8A-4147-A177-3AD203B41FA5}">
                      <a16:colId xmlns:a16="http://schemas.microsoft.com/office/drawing/2014/main" val="2077920090"/>
                    </a:ext>
                  </a:extLst>
                </a:gridCol>
                <a:gridCol w="5018695">
                  <a:extLst>
                    <a:ext uri="{9D8B030D-6E8A-4147-A177-3AD203B41FA5}">
                      <a16:colId xmlns:a16="http://schemas.microsoft.com/office/drawing/2014/main" val="1160396673"/>
                    </a:ext>
                  </a:extLst>
                </a:gridCol>
              </a:tblGrid>
              <a:tr h="334086">
                <a:tc gridSpan="3">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600" b="1" dirty="0">
                          <a:effectLst/>
                        </a:rPr>
                        <a:t>NC</a:t>
                      </a:r>
                      <a:r>
                        <a:rPr lang="en-GB" sz="1600" dirty="0">
                          <a:effectLst/>
                        </a:rPr>
                        <a:t> </a:t>
                      </a:r>
                      <a:r>
                        <a:rPr lang="en-GB" sz="1600" b="1" dirty="0" smtClean="0">
                          <a:effectLst/>
                        </a:rPr>
                        <a:t>Objective</a:t>
                      </a:r>
                      <a:r>
                        <a:rPr lang="en-GB" sz="1600" dirty="0" smtClean="0">
                          <a:effectLst/>
                        </a:rPr>
                        <a:t>: </a:t>
                      </a:r>
                      <a:r>
                        <a:rPr kumimoji="0" lang="en-GB" altLang="en-US" sz="1600" u="none" strike="noStrike" cap="none" normalizeH="0" baseline="0" dirty="0" smtClean="0">
                          <a:ln>
                            <a:noFill/>
                          </a:ln>
                          <a:solidFill>
                            <a:sysClr val="windowText" lastClr="000000"/>
                          </a:solidFill>
                          <a:effectLst/>
                        </a:rPr>
                        <a:t>add one-digit and two-digit numbers to 20, including zero</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a:t>
                      </a:r>
                      <a:r>
                        <a:rPr lang="en-GB" sz="1800" dirty="0" smtClean="0"/>
                        <a:t>Combining objects between 10</a:t>
                      </a:r>
                      <a:r>
                        <a:rPr lang="en-GB" sz="1800" baseline="0" dirty="0" smtClean="0"/>
                        <a:t> and 20</a:t>
                      </a:r>
                      <a:endParaRPr lang="en-GB" sz="1800" dirty="0" smtClean="0"/>
                    </a:p>
                  </a:txBody>
                  <a:tcPr/>
                </a:tc>
                <a:extLst>
                  <a:ext uri="{0D108BD9-81ED-4DB2-BD59-A6C34878D82A}">
                    <a16:rowId xmlns:a16="http://schemas.microsoft.com/office/drawing/2014/main" val="608378007"/>
                  </a:ext>
                </a:extLst>
              </a:tr>
              <a:tr h="415795">
                <a:tc gridSpan="4">
                  <a:txBody>
                    <a:bodyPr/>
                    <a:lstStyle/>
                    <a:p>
                      <a:r>
                        <a:rPr lang="en-GB" sz="1800" b="1" dirty="0" smtClean="0">
                          <a:effectLst/>
                        </a:rPr>
                        <a:t>Vocabulary: </a:t>
                      </a:r>
                      <a:r>
                        <a:rPr lang="en-GB" sz="1800" b="0" i="0" u="none" strike="noStrike" kern="1200" baseline="0" dirty="0" smtClean="0">
                          <a:solidFill>
                            <a:schemeClr val="tx1"/>
                          </a:solidFill>
                          <a:latin typeface="+mn-lt"/>
                          <a:ea typeface="+mn-ea"/>
                          <a:cs typeface="+mn-cs"/>
                        </a:rPr>
                        <a:t>add, more, and make, sum, total, altogether, </a:t>
                      </a:r>
                      <a:r>
                        <a:rPr lang="en-US" sz="1800" b="0" i="0" u="none" strike="noStrike" kern="1200" baseline="0" dirty="0" smtClean="0">
                          <a:solidFill>
                            <a:schemeClr val="tx1"/>
                          </a:solidFill>
                          <a:latin typeface="+mn-lt"/>
                          <a:ea typeface="+mn-ea"/>
                          <a:cs typeface="+mn-cs"/>
                        </a:rPr>
                        <a:t>one more, two more, ten more… how many more to make… ?  how many more is… than…? Plus, how much more</a:t>
                      </a: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384055">
                <a:tc rowSpan="5">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                           </a:t>
                      </a:r>
                      <a:r>
                        <a:rPr lang="en-GB" sz="2800" dirty="0" smtClean="0">
                          <a:effectLst/>
                        </a:rPr>
                        <a:t>+</a:t>
                      </a:r>
                    </a:p>
                  </a:txBody>
                  <a:tcPr marL="68580" marR="68580" marT="0" marB="0"/>
                </a:tc>
                <a:tc rowSpan="5">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b="1" dirty="0" smtClean="0">
                          <a:effectLst/>
                        </a:rPr>
                        <a:t>Misconceptions</a:t>
                      </a: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686365">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are unsure of number order and therefore make mistakes.</a:t>
                      </a:r>
                    </a:p>
                  </a:txBody>
                  <a:tcPr marL="68580" marR="68580" marT="0" marB="0"/>
                </a:tc>
                <a:tc hMerge="1">
                  <a:txBody>
                    <a:bodyPr/>
                    <a:lstStyle/>
                    <a:p>
                      <a:endParaRPr lang="en-GB"/>
                    </a:p>
                  </a:txBody>
                  <a:tcPr/>
                </a:tc>
                <a:extLst>
                  <a:ext uri="{0D108BD9-81ED-4DB2-BD59-A6C34878D82A}">
                    <a16:rowId xmlns:a16="http://schemas.microsoft.com/office/drawing/2014/main" val="1942425192"/>
                  </a:ext>
                </a:extLst>
              </a:tr>
              <a:tr h="384055">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Sometimes they count their starting number e.g. when finding the number pair 6 + - = 10 they begin counting with the six and say ‘6,7,8,9,10’ and therefore believe the missing number to be 5</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1347879513"/>
                  </a:ext>
                </a:extLst>
              </a:tr>
              <a:tr h="384055">
                <a:tc vMerge="1">
                  <a:txBody>
                    <a:bodyPr/>
                    <a:lstStyle/>
                    <a:p>
                      <a:endParaRPr lang="en-GB"/>
                    </a:p>
                  </a:txBody>
                  <a:tcPr/>
                </a:tc>
                <a:tc vMerge="1">
                  <a:txBody>
                    <a:bodyPr/>
                    <a:lstStyle/>
                    <a:p>
                      <a:endParaRPr lang="en-GB"/>
                    </a:p>
                  </a:txBody>
                  <a:tcPr/>
                </a:tc>
                <a:tc grid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400" kern="1200" dirty="0" smtClean="0">
                          <a:solidFill>
                            <a:schemeClr val="tx1"/>
                          </a:solidFill>
                          <a:effectLst/>
                          <a:latin typeface="+mn-lt"/>
                          <a:ea typeface="+mn-ea"/>
                          <a:cs typeface="+mn-cs"/>
                        </a:rPr>
                        <a:t>Not being able to ‘hold’ the number that they started with, when adding the second group.</a:t>
                      </a:r>
                    </a:p>
                  </a:txBody>
                  <a:tcPr marL="68580" marR="68580" marT="0" marB="0"/>
                </a:tc>
                <a:tc hMerge="1">
                  <a:txBody>
                    <a:bodyPr/>
                    <a:lstStyle/>
                    <a:p>
                      <a:endParaRPr lang="en-GB"/>
                    </a:p>
                  </a:txBody>
                  <a:tcPr/>
                </a:tc>
                <a:extLst>
                  <a:ext uri="{0D108BD9-81ED-4DB2-BD59-A6C34878D82A}">
                    <a16:rowId xmlns:a16="http://schemas.microsoft.com/office/drawing/2014/main" val="2835042568"/>
                  </a:ext>
                </a:extLst>
              </a:tr>
              <a:tr h="504303">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b="1" dirty="0" smtClean="0">
                          <a:effectLst/>
                        </a:rPr>
                        <a:t>End</a:t>
                      </a:r>
                      <a:r>
                        <a:rPr lang="en-GB" sz="1400" b="1" dirty="0" smtClean="0">
                          <a:effectLst/>
                        </a:rPr>
                        <a:t> </a:t>
                      </a:r>
                      <a:r>
                        <a:rPr lang="en-GB" sz="1800" b="1" dirty="0" smtClean="0">
                          <a:effectLst/>
                        </a:rPr>
                        <a:t>Goal</a:t>
                      </a:r>
                      <a:endParaRPr lang="en-GB" sz="1400" b="1"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906436">
                <a:tc>
                  <a:txBody>
                    <a:bodyPr/>
                    <a:lstStyle/>
                    <a:p>
                      <a:pPr>
                        <a:lnSpc>
                          <a:spcPct val="107000"/>
                        </a:lnSpc>
                        <a:spcAft>
                          <a:spcPts val="0"/>
                        </a:spcAft>
                      </a:pPr>
                      <a:endParaRPr lang="en-US" sz="1400" dirty="0" smtClean="0">
                        <a:solidFill>
                          <a:schemeClr val="tx1"/>
                        </a:solidFill>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0"/>
                        </a:spcAft>
                        <a:buAutoNum type="arabicPlain" startAt="12"/>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3</a:t>
                      </a:r>
                    </a:p>
                    <a:p>
                      <a:pPr marL="0" indent="0">
                        <a:lnSpc>
                          <a:spcPct val="107000"/>
                        </a:lnSpc>
                        <a:spcAft>
                          <a:spcPts val="0"/>
                        </a:spcAft>
                        <a:buNone/>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Link to 10 + (2+3)</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3"/>
          <a:stretch>
            <a:fillRect/>
          </a:stretch>
        </p:blipFill>
        <p:spPr>
          <a:xfrm rot="16200000">
            <a:off x="1476578" y="3868327"/>
            <a:ext cx="817397" cy="1704976"/>
          </a:xfrm>
          <a:prstGeom prst="rect">
            <a:avLst/>
          </a:prstGeom>
        </p:spPr>
      </p:pic>
      <p:pic>
        <p:nvPicPr>
          <p:cNvPr id="11" name="Picture 10"/>
          <p:cNvPicPr>
            <a:picLocks noChangeAspect="1"/>
          </p:cNvPicPr>
          <p:nvPr/>
        </p:nvPicPr>
        <p:blipFill>
          <a:blip r:embed="rId4"/>
          <a:stretch>
            <a:fillRect/>
          </a:stretch>
        </p:blipFill>
        <p:spPr>
          <a:xfrm>
            <a:off x="439289" y="2688864"/>
            <a:ext cx="1068517" cy="615466"/>
          </a:xfrm>
          <a:prstGeom prst="rect">
            <a:avLst/>
          </a:prstGeom>
        </p:spPr>
      </p:pic>
      <p:pic>
        <p:nvPicPr>
          <p:cNvPr id="12" name="Picture 11"/>
          <p:cNvPicPr>
            <a:picLocks noChangeAspect="1"/>
          </p:cNvPicPr>
          <p:nvPr/>
        </p:nvPicPr>
        <p:blipFill>
          <a:blip r:embed="rId5"/>
          <a:stretch>
            <a:fillRect/>
          </a:stretch>
        </p:blipFill>
        <p:spPr>
          <a:xfrm>
            <a:off x="1858805" y="2289649"/>
            <a:ext cx="1143000" cy="1104900"/>
          </a:xfrm>
          <a:prstGeom prst="rect">
            <a:avLst/>
          </a:prstGeom>
        </p:spPr>
      </p:pic>
      <p:pic>
        <p:nvPicPr>
          <p:cNvPr id="14" name="Picture 13"/>
          <p:cNvPicPr>
            <a:picLocks noChangeAspect="1"/>
          </p:cNvPicPr>
          <p:nvPr/>
        </p:nvPicPr>
        <p:blipFill>
          <a:blip r:embed="rId6"/>
          <a:stretch>
            <a:fillRect/>
          </a:stretch>
        </p:blipFill>
        <p:spPr>
          <a:xfrm rot="5400000">
            <a:off x="723277" y="1587510"/>
            <a:ext cx="866775" cy="1404280"/>
          </a:xfrm>
          <a:prstGeom prst="rect">
            <a:avLst/>
          </a:prstGeom>
        </p:spPr>
      </p:pic>
      <p:pic>
        <p:nvPicPr>
          <p:cNvPr id="15" name="Picture 14"/>
          <p:cNvPicPr>
            <a:picLocks noChangeAspect="1"/>
          </p:cNvPicPr>
          <p:nvPr/>
        </p:nvPicPr>
        <p:blipFill>
          <a:blip r:embed="rId7"/>
          <a:stretch>
            <a:fillRect/>
          </a:stretch>
        </p:blipFill>
        <p:spPr>
          <a:xfrm>
            <a:off x="3141644" y="4154400"/>
            <a:ext cx="1425641" cy="1003102"/>
          </a:xfrm>
          <a:prstGeom prst="rect">
            <a:avLst/>
          </a:prstGeom>
        </p:spPr>
      </p:pic>
      <p:pic>
        <p:nvPicPr>
          <p:cNvPr id="16" name="Picture 15"/>
          <p:cNvPicPr>
            <a:picLocks noChangeAspect="1"/>
          </p:cNvPicPr>
          <p:nvPr/>
        </p:nvPicPr>
        <p:blipFill>
          <a:blip r:embed="rId8"/>
          <a:stretch>
            <a:fillRect/>
          </a:stretch>
        </p:blipFill>
        <p:spPr>
          <a:xfrm>
            <a:off x="4685629" y="4287843"/>
            <a:ext cx="933567" cy="679657"/>
          </a:xfrm>
          <a:prstGeom prst="rect">
            <a:avLst/>
          </a:prstGeom>
        </p:spPr>
      </p:pic>
      <p:grpSp>
        <p:nvGrpSpPr>
          <p:cNvPr id="6" name="Group 5"/>
          <p:cNvGrpSpPr/>
          <p:nvPr/>
        </p:nvGrpSpPr>
        <p:grpSpPr>
          <a:xfrm>
            <a:off x="3244430" y="1826678"/>
            <a:ext cx="2328139" cy="1769679"/>
            <a:chOff x="3221983" y="1437656"/>
            <a:chExt cx="2328139" cy="1769679"/>
          </a:xfrm>
        </p:grpSpPr>
        <p:sp>
          <p:nvSpPr>
            <p:cNvPr id="22" name="Oval 21"/>
            <p:cNvSpPr/>
            <p:nvPr/>
          </p:nvSpPr>
          <p:spPr>
            <a:xfrm>
              <a:off x="4088863" y="1437656"/>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15</a:t>
              </a:r>
              <a:endParaRPr lang="en-GB" dirty="0"/>
            </a:p>
          </p:txBody>
        </p:sp>
        <p:sp>
          <p:nvSpPr>
            <p:cNvPr id="23" name="Oval 22"/>
            <p:cNvSpPr/>
            <p:nvPr/>
          </p:nvSpPr>
          <p:spPr>
            <a:xfrm>
              <a:off x="3221983" y="2597950"/>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10</a:t>
              </a:r>
              <a:endParaRPr lang="en-GB" dirty="0"/>
            </a:p>
          </p:txBody>
        </p:sp>
        <p:sp>
          <p:nvSpPr>
            <p:cNvPr id="24" name="Oval 23"/>
            <p:cNvSpPr/>
            <p:nvPr/>
          </p:nvSpPr>
          <p:spPr>
            <a:xfrm>
              <a:off x="4088863" y="2597950"/>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3</a:t>
              </a:r>
              <a:endParaRPr lang="en-GB" dirty="0"/>
            </a:p>
          </p:txBody>
        </p:sp>
        <p:sp>
          <p:nvSpPr>
            <p:cNvPr id="25" name="Oval 24"/>
            <p:cNvSpPr/>
            <p:nvPr/>
          </p:nvSpPr>
          <p:spPr>
            <a:xfrm>
              <a:off x="4953356" y="2607575"/>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2</a:t>
              </a:r>
              <a:endParaRPr lang="en-GB" dirty="0"/>
            </a:p>
          </p:txBody>
        </p:sp>
        <p:cxnSp>
          <p:nvCxnSpPr>
            <p:cNvPr id="26" name="Straight Connector 25"/>
            <p:cNvCxnSpPr/>
            <p:nvPr/>
          </p:nvCxnSpPr>
          <p:spPr>
            <a:xfrm flipV="1">
              <a:off x="3603612" y="2036846"/>
              <a:ext cx="647920" cy="536179"/>
            </a:xfrm>
            <a:prstGeom prst="line">
              <a:avLst/>
            </a:prstGeom>
            <a:ln w="38100"/>
          </p:spPr>
          <p:style>
            <a:lnRef idx="3">
              <a:schemeClr val="dk1"/>
            </a:lnRef>
            <a:fillRef idx="0">
              <a:schemeClr val="dk1"/>
            </a:fillRef>
            <a:effectRef idx="2">
              <a:schemeClr val="dk1"/>
            </a:effectRef>
            <a:fontRef idx="minor">
              <a:schemeClr val="tx1"/>
            </a:fontRef>
          </p:style>
        </p:cxnSp>
        <p:cxnSp>
          <p:nvCxnSpPr>
            <p:cNvPr id="27" name="Straight Connector 26"/>
            <p:cNvCxnSpPr>
              <a:stCxn id="24" idx="0"/>
            </p:cNvCxnSpPr>
            <p:nvPr/>
          </p:nvCxnSpPr>
          <p:spPr>
            <a:xfrm flipH="1" flipV="1">
              <a:off x="4383638" y="2054091"/>
              <a:ext cx="3608" cy="543859"/>
            </a:xfrm>
            <a:prstGeom prst="line">
              <a:avLst/>
            </a:prstGeom>
            <a:ln w="38100"/>
          </p:spPr>
          <p:style>
            <a:lnRef idx="3">
              <a:schemeClr val="dk1"/>
            </a:lnRef>
            <a:fillRef idx="0">
              <a:schemeClr val="dk1"/>
            </a:fillRef>
            <a:effectRef idx="2">
              <a:schemeClr val="dk1"/>
            </a:effectRef>
            <a:fontRef idx="minor">
              <a:schemeClr val="tx1"/>
            </a:fontRef>
          </p:style>
        </p:cxnSp>
        <p:cxnSp>
          <p:nvCxnSpPr>
            <p:cNvPr id="28" name="Straight Connector 27"/>
            <p:cNvCxnSpPr/>
            <p:nvPr/>
          </p:nvCxnSpPr>
          <p:spPr>
            <a:xfrm flipH="1" flipV="1">
              <a:off x="4646792" y="2036012"/>
              <a:ext cx="537986" cy="581925"/>
            </a:xfrm>
            <a:prstGeom prst="line">
              <a:avLst/>
            </a:prstGeom>
            <a:ln w="38100"/>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3104887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4572000" y="1241659"/>
            <a:ext cx="3320715" cy="1200329"/>
          </a:xfrm>
          <a:prstGeom prst="rect">
            <a:avLst/>
          </a:prstGeom>
          <a:noFill/>
        </p:spPr>
        <p:txBody>
          <a:bodyPr wrap="square" rtlCol="0">
            <a:spAutoFit/>
          </a:bodyPr>
          <a:lstStyle/>
          <a:p>
            <a:pPr algn="ctr"/>
            <a:r>
              <a:rPr lang="en-GB" sz="7200" dirty="0" smtClean="0"/>
              <a:t>Y2</a:t>
            </a:r>
            <a:endParaRPr lang="en-GB" sz="7200" dirty="0"/>
          </a:p>
        </p:txBody>
      </p:sp>
    </p:spTree>
    <p:extLst>
      <p:ext uri="{BB962C8B-B14F-4D97-AF65-F5344CB8AC3E}">
        <p14:creationId xmlns:p14="http://schemas.microsoft.com/office/powerpoint/2010/main" val="11326401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20347746"/>
              </p:ext>
            </p:extLst>
          </p:nvPr>
        </p:nvGraphicFramePr>
        <p:xfrm>
          <a:off x="2032000" y="719666"/>
          <a:ext cx="8128000" cy="481584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r>
                        <a:rPr lang="en-GB" dirty="0" smtClean="0"/>
                        <a:t>Commutative</a:t>
                      </a:r>
                      <a:r>
                        <a:rPr lang="en-GB" baseline="0" dirty="0" smtClean="0"/>
                        <a:t> law of addition</a:t>
                      </a:r>
                      <a:endParaRPr lang="en-GB" dirty="0"/>
                    </a:p>
                  </a:txBody>
                  <a:tcPr/>
                </a:tc>
                <a:extLst>
                  <a:ext uri="{0D108BD9-81ED-4DB2-BD59-A6C34878D82A}">
                    <a16:rowId xmlns:a16="http://schemas.microsoft.com/office/drawing/2014/main" val="4279424725"/>
                  </a:ext>
                </a:extLst>
              </a:tr>
              <a:tr h="0">
                <a:tc>
                  <a:txBody>
                    <a:bodyPr/>
                    <a:lstStyle/>
                    <a:p>
                      <a:r>
                        <a:rPr lang="en-GB" dirty="0" smtClean="0"/>
                        <a:t>Number bonds</a:t>
                      </a:r>
                      <a:r>
                        <a:rPr lang="en-GB" baseline="0" dirty="0" smtClean="0"/>
                        <a:t> to 100 (multiples of 10)</a:t>
                      </a:r>
                      <a:endParaRPr lang="en-GB" dirty="0"/>
                    </a:p>
                  </a:txBody>
                  <a:tcPr/>
                </a:tc>
                <a:extLst>
                  <a:ext uri="{0D108BD9-81ED-4DB2-BD59-A6C34878D82A}">
                    <a16:rowId xmlns:a16="http://schemas.microsoft.com/office/drawing/2014/main" val="166725168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Adding 1s no exchanging</a:t>
                      </a:r>
                    </a:p>
                  </a:txBody>
                  <a:tcPr/>
                </a:tc>
                <a:extLst>
                  <a:ext uri="{0D108BD9-81ED-4DB2-BD59-A6C34878D82A}">
                    <a16:rowId xmlns:a16="http://schemas.microsoft.com/office/drawing/2014/main" val="12768686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Adding 1s exchanging</a:t>
                      </a:r>
                    </a:p>
                  </a:txBody>
                  <a:tcPr/>
                </a:tc>
                <a:extLst>
                  <a:ext uri="{0D108BD9-81ED-4DB2-BD59-A6C34878D82A}">
                    <a16:rowId xmlns:a16="http://schemas.microsoft.com/office/drawing/2014/main" val="403947067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Adding three 1-digit numbers</a:t>
                      </a:r>
                    </a:p>
                  </a:txBody>
                  <a:tcPr/>
                </a:tc>
                <a:extLst>
                  <a:ext uri="{0D108BD9-81ED-4DB2-BD59-A6C34878D82A}">
                    <a16:rowId xmlns:a16="http://schemas.microsoft.com/office/drawing/2014/main" val="299279374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Adding</a:t>
                      </a:r>
                      <a:r>
                        <a:rPr lang="en-GB" baseline="0" dirty="0" smtClean="0"/>
                        <a:t> 10 more</a:t>
                      </a:r>
                      <a:endParaRPr lang="en-GB" dirty="0" smtClean="0"/>
                    </a:p>
                  </a:txBody>
                  <a:tcPr/>
                </a:tc>
                <a:extLst>
                  <a:ext uri="{0D108BD9-81ED-4DB2-BD59-A6C34878D82A}">
                    <a16:rowId xmlns:a16="http://schemas.microsoft.com/office/drawing/2014/main" val="247502996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Adding</a:t>
                      </a:r>
                      <a:r>
                        <a:rPr lang="en-GB" baseline="0" dirty="0" smtClean="0"/>
                        <a:t> multiples of 10</a:t>
                      </a:r>
                      <a:endParaRPr lang="en-GB" dirty="0" smtClean="0"/>
                    </a:p>
                  </a:txBody>
                  <a:tcPr/>
                </a:tc>
                <a:extLst>
                  <a:ext uri="{0D108BD9-81ED-4DB2-BD59-A6C34878D82A}">
                    <a16:rowId xmlns:a16="http://schemas.microsoft.com/office/drawing/2014/main" val="142539192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Adding TO + O</a:t>
                      </a:r>
                      <a:r>
                        <a:rPr lang="en-GB" baseline="0" dirty="0" smtClean="0"/>
                        <a:t> no exchanging</a:t>
                      </a:r>
                      <a:endParaRPr lang="en-GB" dirty="0" smtClean="0"/>
                    </a:p>
                  </a:txBody>
                  <a:tcPr/>
                </a:tc>
                <a:extLst>
                  <a:ext uri="{0D108BD9-81ED-4DB2-BD59-A6C34878D82A}">
                    <a16:rowId xmlns:a16="http://schemas.microsoft.com/office/drawing/2014/main" val="46631973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Adding TO + O</a:t>
                      </a:r>
                      <a:r>
                        <a:rPr lang="en-GB" baseline="0" dirty="0" smtClean="0"/>
                        <a:t> exchanging</a:t>
                      </a:r>
                      <a:endParaRPr lang="en-GB" dirty="0" smtClean="0"/>
                    </a:p>
                  </a:txBody>
                  <a:tcPr/>
                </a:tc>
                <a:extLst>
                  <a:ext uri="{0D108BD9-81ED-4DB2-BD59-A6C34878D82A}">
                    <a16:rowId xmlns:a16="http://schemas.microsoft.com/office/drawing/2014/main" val="142781092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Adding TO + TO</a:t>
                      </a:r>
                      <a:r>
                        <a:rPr lang="en-GB" baseline="0" dirty="0" smtClean="0"/>
                        <a:t> no exchanging</a:t>
                      </a:r>
                      <a:endParaRPr lang="en-GB" dirty="0" smtClean="0"/>
                    </a:p>
                  </a:txBody>
                  <a:tcPr/>
                </a:tc>
                <a:extLst>
                  <a:ext uri="{0D108BD9-81ED-4DB2-BD59-A6C34878D82A}">
                    <a16:rowId xmlns:a16="http://schemas.microsoft.com/office/drawing/2014/main" val="427880554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Adding TO + TO</a:t>
                      </a:r>
                      <a:r>
                        <a:rPr lang="en-GB" baseline="0" dirty="0" smtClean="0"/>
                        <a:t> exchanging</a:t>
                      </a:r>
                      <a:endParaRPr lang="en-GB" dirty="0" smtClean="0"/>
                    </a:p>
                  </a:txBody>
                  <a:tcPr/>
                </a:tc>
                <a:extLst>
                  <a:ext uri="{0D108BD9-81ED-4DB2-BD59-A6C34878D82A}">
                    <a16:rowId xmlns:a16="http://schemas.microsoft.com/office/drawing/2014/main" val="421722934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Number bonds</a:t>
                      </a:r>
                      <a:r>
                        <a:rPr lang="en-GB" baseline="0" dirty="0" smtClean="0"/>
                        <a:t> to 100 </a:t>
                      </a:r>
                      <a:endParaRPr lang="en-GB" dirty="0" smtClean="0"/>
                    </a:p>
                  </a:txBody>
                  <a:tcPr/>
                </a:tc>
                <a:extLst>
                  <a:ext uri="{0D108BD9-81ED-4DB2-BD59-A6C34878D82A}">
                    <a16:rowId xmlns:a16="http://schemas.microsoft.com/office/drawing/2014/main" val="2897079237"/>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53675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211747669"/>
              </p:ext>
            </p:extLst>
          </p:nvPr>
        </p:nvGraphicFramePr>
        <p:xfrm>
          <a:off x="356136" y="559862"/>
          <a:ext cx="11656191" cy="5777325"/>
        </p:xfrm>
        <a:graphic>
          <a:graphicData uri="http://schemas.openxmlformats.org/drawingml/2006/table">
            <a:tbl>
              <a:tblPr firstRow="1" bandRow="1">
                <a:tableStyleId>{17292A2E-F333-43FB-9621-5CBBE7FDCDCB}</a:tableStyleId>
              </a:tblPr>
              <a:tblGrid>
                <a:gridCol w="3885397">
                  <a:extLst>
                    <a:ext uri="{9D8B030D-6E8A-4147-A177-3AD203B41FA5}">
                      <a16:colId xmlns:a16="http://schemas.microsoft.com/office/drawing/2014/main" val="520867064"/>
                    </a:ext>
                  </a:extLst>
                </a:gridCol>
                <a:gridCol w="7770794">
                  <a:extLst>
                    <a:ext uri="{9D8B030D-6E8A-4147-A177-3AD203B41FA5}">
                      <a16:colId xmlns:a16="http://schemas.microsoft.com/office/drawing/2014/main" val="892932090"/>
                    </a:ext>
                  </a:extLst>
                </a:gridCol>
              </a:tblGrid>
              <a:tr h="6070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2851245">
                <a:tc>
                  <a:txBody>
                    <a:bodyPr/>
                    <a:lstStyle/>
                    <a:p>
                      <a:r>
                        <a:rPr lang="en-GB" dirty="0" smtClean="0">
                          <a:solidFill>
                            <a:sysClr val="windowText" lastClr="000000"/>
                          </a:solidFill>
                        </a:rPr>
                        <a:t>Number bonds</a:t>
                      </a:r>
                      <a:r>
                        <a:rPr lang="en-GB" baseline="0" dirty="0" smtClean="0">
                          <a:solidFill>
                            <a:sysClr val="windowText" lastClr="000000"/>
                          </a:solidFill>
                        </a:rPr>
                        <a:t> to 10</a:t>
                      </a:r>
                    </a:p>
                    <a:p>
                      <a:r>
                        <a:rPr lang="en-GB" baseline="0" dirty="0" smtClean="0">
                          <a:solidFill>
                            <a:sysClr val="windowText" lastClr="000000"/>
                          </a:solidFill>
                        </a:rPr>
                        <a:t>Partition numbers</a:t>
                      </a:r>
                    </a:p>
                    <a:p>
                      <a:r>
                        <a:rPr lang="en-GB" baseline="0" dirty="0" smtClean="0">
                          <a:solidFill>
                            <a:sysClr val="windowText" lastClr="000000"/>
                          </a:solidFill>
                        </a:rPr>
                        <a:t>Adding to next multiple of 10</a:t>
                      </a:r>
                    </a:p>
                    <a:p>
                      <a:r>
                        <a:rPr lang="en-GB" baseline="0" dirty="0" smtClean="0">
                          <a:solidFill>
                            <a:sysClr val="windowText" lastClr="000000"/>
                          </a:solidFill>
                        </a:rPr>
                        <a:t> </a:t>
                      </a:r>
                      <a:endParaRPr lang="en-GB" dirty="0" smtClean="0">
                        <a:solidFill>
                          <a:sysClr val="windowText" lastClr="000000"/>
                        </a:solidFill>
                      </a:endParaRPr>
                    </a:p>
                  </a:txBody>
                  <a:tcPr/>
                </a:tc>
                <a:tc>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200" dirty="0" smtClean="0">
                          <a:effectLst/>
                          <a:latin typeface="+mn-lt"/>
                          <a:ea typeface="CenturyOldStyleStd-Regular"/>
                          <a:cs typeface="Times New Roman" panose="02020603050405020304" pitchFamily="18" charset="0"/>
                        </a:rPr>
                        <a:t>solve </a:t>
                      </a:r>
                      <a:r>
                        <a:rPr lang="en-GB" sz="1200" dirty="0">
                          <a:effectLst/>
                          <a:latin typeface="+mn-lt"/>
                          <a:ea typeface="CenturyOldStyleStd-Regular"/>
                          <a:cs typeface="Times New Roman" panose="02020603050405020304" pitchFamily="18" charset="0"/>
                        </a:rPr>
                        <a:t>problems with addition and </a:t>
                      </a:r>
                      <a:r>
                        <a:rPr lang="en-GB" sz="1200" dirty="0" smtClean="0">
                          <a:effectLst/>
                          <a:latin typeface="+mn-lt"/>
                          <a:ea typeface="CenturyOldStyleStd-Regular"/>
                          <a:cs typeface="Times New Roman" panose="02020603050405020304" pitchFamily="18" charset="0"/>
                        </a:rPr>
                        <a:t>:</a:t>
                      </a:r>
                      <a:endParaRPr lang="en-GB" sz="1200" dirty="0">
                        <a:effectLst/>
                        <a:latin typeface="+mn-lt"/>
                        <a:ea typeface="Times New Roman" panose="02020603050405020304" pitchFamily="18" charset="0"/>
                        <a:cs typeface="Times New Roman" panose="02020603050405020304" pitchFamily="18" charset="0"/>
                      </a:endParaRPr>
                    </a:p>
                    <a:p>
                      <a:pPr marL="586740" indent="-226695">
                        <a:lnSpc>
                          <a:spcPct val="120000"/>
                        </a:lnSpc>
                        <a:spcAft>
                          <a:spcPts val="0"/>
                        </a:spcAft>
                        <a:tabLst>
                          <a:tab pos="586740" algn="l"/>
                          <a:tab pos="457200" algn="l"/>
                        </a:tabLst>
                      </a:pPr>
                      <a:r>
                        <a:rPr lang="en-GB" sz="1200" dirty="0">
                          <a:effectLst/>
                          <a:latin typeface="+mn-lt"/>
                          <a:ea typeface="CenturyOldStyleStd-Regular"/>
                          <a:cs typeface="Times New Roman" panose="02020603050405020304" pitchFamily="18" charset="0"/>
                        </a:rPr>
                        <a:t>using concrete objects and pictorial representations, including those involving numbers, quantities and measures</a:t>
                      </a:r>
                      <a:endParaRPr lang="en-GB" sz="1200" dirty="0">
                        <a:effectLst/>
                        <a:latin typeface="+mn-lt"/>
                        <a:ea typeface="Times New Roman" panose="02020603050405020304" pitchFamily="18" charset="0"/>
                        <a:cs typeface="Times New Roman" panose="02020603050405020304" pitchFamily="18" charset="0"/>
                      </a:endParaRPr>
                    </a:p>
                    <a:p>
                      <a:pPr marL="586740" indent="-226695">
                        <a:lnSpc>
                          <a:spcPct val="120000"/>
                        </a:lnSpc>
                        <a:spcAft>
                          <a:spcPts val="0"/>
                        </a:spcAft>
                        <a:tabLst>
                          <a:tab pos="586740" algn="l"/>
                          <a:tab pos="457200" algn="l"/>
                        </a:tabLst>
                      </a:pPr>
                      <a:r>
                        <a:rPr lang="en-GB" sz="1200" dirty="0">
                          <a:effectLst/>
                          <a:latin typeface="+mn-lt"/>
                          <a:ea typeface="CenturyOldStyleStd-Regular"/>
                          <a:cs typeface="Times New Roman" panose="02020603050405020304" pitchFamily="18" charset="0"/>
                        </a:rPr>
                        <a:t>applying their increasing knowledge of mental and written methods</a:t>
                      </a:r>
                      <a:endParaRPr lang="en-GB" sz="1200" dirty="0">
                        <a:effectLst/>
                        <a:latin typeface="+mn-lt"/>
                        <a:ea typeface="Times New Roman" panose="02020603050405020304" pitchFamily="18" charset="0"/>
                        <a:cs typeface="Times New Roman" panose="02020603050405020304" pitchFamily="18" charset="0"/>
                      </a:endParaRPr>
                    </a:p>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200" dirty="0">
                          <a:effectLst/>
                          <a:latin typeface="+mn-lt"/>
                          <a:ea typeface="CenturyOldStyleStd-Regular"/>
                          <a:cs typeface="Times New Roman" panose="02020603050405020304" pitchFamily="18" charset="0"/>
                        </a:rPr>
                        <a:t>recall and use addition </a:t>
                      </a:r>
                      <a:r>
                        <a:rPr lang="en-GB" sz="1200" dirty="0" smtClean="0">
                          <a:effectLst/>
                          <a:latin typeface="+mn-lt"/>
                          <a:ea typeface="CenturyOldStyleStd-Regular"/>
                          <a:cs typeface="Times New Roman" panose="02020603050405020304" pitchFamily="18" charset="0"/>
                        </a:rPr>
                        <a:t>facts </a:t>
                      </a:r>
                      <a:r>
                        <a:rPr lang="en-GB" sz="1200" dirty="0">
                          <a:effectLst/>
                          <a:latin typeface="+mn-lt"/>
                          <a:ea typeface="CenturyOldStyleStd-Regular"/>
                          <a:cs typeface="Times New Roman" panose="02020603050405020304" pitchFamily="18" charset="0"/>
                        </a:rPr>
                        <a:t>to 20 fluently, and derive and use related facts up to 100</a:t>
                      </a:r>
                      <a:endParaRPr lang="en-GB" sz="1200" dirty="0">
                        <a:effectLst/>
                        <a:latin typeface="+mn-lt"/>
                        <a:ea typeface="Times New Roman" panose="02020603050405020304" pitchFamily="18" charset="0"/>
                        <a:cs typeface="Times New Roman" panose="02020603050405020304" pitchFamily="18" charset="0"/>
                      </a:endParaRPr>
                    </a:p>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200" dirty="0">
                          <a:effectLst/>
                          <a:latin typeface="+mn-lt"/>
                          <a:ea typeface="CenturyOldStyleStd-Regular"/>
                          <a:cs typeface="Times New Roman" panose="02020603050405020304" pitchFamily="18" charset="0"/>
                        </a:rPr>
                        <a:t>add and </a:t>
                      </a:r>
                      <a:r>
                        <a:rPr lang="en-GB" sz="1200" dirty="0" smtClean="0">
                          <a:effectLst/>
                          <a:latin typeface="+mn-lt"/>
                          <a:ea typeface="CenturyOldStyleStd-Regular"/>
                          <a:cs typeface="Times New Roman" panose="02020603050405020304" pitchFamily="18" charset="0"/>
                        </a:rPr>
                        <a:t>numbers </a:t>
                      </a:r>
                      <a:r>
                        <a:rPr lang="en-GB" sz="1200" dirty="0">
                          <a:effectLst/>
                          <a:latin typeface="+mn-lt"/>
                          <a:ea typeface="CenturyOldStyleStd-Regular"/>
                          <a:cs typeface="Times New Roman" panose="02020603050405020304" pitchFamily="18" charset="0"/>
                        </a:rPr>
                        <a:t>using concrete objects, pictorial representations, and mentally, including:</a:t>
                      </a:r>
                      <a:endParaRPr lang="en-GB" sz="1200" dirty="0">
                        <a:effectLst/>
                        <a:latin typeface="+mn-lt"/>
                        <a:ea typeface="Times New Roman" panose="02020603050405020304" pitchFamily="18" charset="0"/>
                        <a:cs typeface="Times New Roman" panose="02020603050405020304" pitchFamily="18" charset="0"/>
                      </a:endParaRPr>
                    </a:p>
                    <a:p>
                      <a:pPr marL="342900" lvl="0" indent="-342900">
                        <a:lnSpc>
                          <a:spcPct val="120000"/>
                        </a:lnSpc>
                        <a:spcAft>
                          <a:spcPts val="0"/>
                        </a:spcAft>
                        <a:buClr>
                          <a:srgbClr val="104F75"/>
                        </a:buClr>
                        <a:buFont typeface="Wingdings" panose="05000000000000000000" pitchFamily="2" charset="2"/>
                        <a:buChar char=""/>
                        <a:tabLst>
                          <a:tab pos="586740" algn="l"/>
                        </a:tabLst>
                      </a:pPr>
                      <a:r>
                        <a:rPr lang="en-GB" sz="1200" dirty="0">
                          <a:effectLst/>
                          <a:latin typeface="+mn-lt"/>
                          <a:ea typeface="CenturyOldStyleStd-Regular"/>
                          <a:cs typeface="Times New Roman" panose="02020603050405020304" pitchFamily="18" charset="0"/>
                        </a:rPr>
                        <a:t>a two-digit number and ones</a:t>
                      </a:r>
                      <a:endParaRPr lang="en-GB" sz="1200" dirty="0">
                        <a:effectLst/>
                        <a:latin typeface="+mn-lt"/>
                        <a:ea typeface="Times New Roman" panose="02020603050405020304" pitchFamily="18" charset="0"/>
                        <a:cs typeface="Times New Roman" panose="02020603050405020304" pitchFamily="18" charset="0"/>
                      </a:endParaRPr>
                    </a:p>
                    <a:p>
                      <a:pPr marL="342900" lvl="0" indent="-342900">
                        <a:lnSpc>
                          <a:spcPct val="120000"/>
                        </a:lnSpc>
                        <a:spcAft>
                          <a:spcPts val="0"/>
                        </a:spcAft>
                        <a:buClr>
                          <a:srgbClr val="104F75"/>
                        </a:buClr>
                        <a:buFont typeface="Wingdings" panose="05000000000000000000" pitchFamily="2" charset="2"/>
                        <a:buChar char=""/>
                        <a:tabLst>
                          <a:tab pos="586740" algn="l"/>
                        </a:tabLst>
                      </a:pPr>
                      <a:r>
                        <a:rPr lang="en-GB" sz="1200" dirty="0">
                          <a:effectLst/>
                          <a:latin typeface="+mn-lt"/>
                          <a:ea typeface="CenturyOldStyleStd-Regular"/>
                          <a:cs typeface="Times New Roman" panose="02020603050405020304" pitchFamily="18" charset="0"/>
                        </a:rPr>
                        <a:t>a two-digit number and tens</a:t>
                      </a:r>
                      <a:endParaRPr lang="en-GB" sz="1200" dirty="0">
                        <a:effectLst/>
                        <a:latin typeface="+mn-lt"/>
                        <a:ea typeface="Times New Roman" panose="02020603050405020304" pitchFamily="18" charset="0"/>
                        <a:cs typeface="Times New Roman" panose="02020603050405020304" pitchFamily="18" charset="0"/>
                      </a:endParaRPr>
                    </a:p>
                    <a:p>
                      <a:pPr marL="342900" lvl="0" indent="-342900">
                        <a:lnSpc>
                          <a:spcPct val="120000"/>
                        </a:lnSpc>
                        <a:spcAft>
                          <a:spcPts val="0"/>
                        </a:spcAft>
                        <a:buClr>
                          <a:srgbClr val="104F75"/>
                        </a:buClr>
                        <a:buFont typeface="Wingdings" panose="05000000000000000000" pitchFamily="2" charset="2"/>
                        <a:buChar char=""/>
                        <a:tabLst>
                          <a:tab pos="586740" algn="l"/>
                        </a:tabLst>
                      </a:pPr>
                      <a:r>
                        <a:rPr lang="en-GB" sz="1200" dirty="0">
                          <a:effectLst/>
                          <a:latin typeface="+mn-lt"/>
                          <a:ea typeface="CenturyOldStyleStd-Regular"/>
                          <a:cs typeface="Times New Roman" panose="02020603050405020304" pitchFamily="18" charset="0"/>
                        </a:rPr>
                        <a:t>two two-digit numbers</a:t>
                      </a:r>
                      <a:endParaRPr lang="en-GB" sz="1200" dirty="0">
                        <a:effectLst/>
                        <a:latin typeface="+mn-lt"/>
                        <a:ea typeface="Times New Roman" panose="02020603050405020304" pitchFamily="18" charset="0"/>
                        <a:cs typeface="Times New Roman" panose="02020603050405020304" pitchFamily="18" charset="0"/>
                      </a:endParaRPr>
                    </a:p>
                    <a:p>
                      <a:pPr marL="342900" lvl="0" indent="-342900">
                        <a:lnSpc>
                          <a:spcPct val="120000"/>
                        </a:lnSpc>
                        <a:spcAft>
                          <a:spcPts val="0"/>
                        </a:spcAft>
                        <a:buClr>
                          <a:srgbClr val="104F75"/>
                        </a:buClr>
                        <a:buFont typeface="Wingdings" panose="05000000000000000000" pitchFamily="2" charset="2"/>
                        <a:buChar char=""/>
                        <a:tabLst>
                          <a:tab pos="586740" algn="l"/>
                        </a:tabLst>
                      </a:pPr>
                      <a:r>
                        <a:rPr lang="en-GB" sz="1200" dirty="0">
                          <a:effectLst/>
                          <a:latin typeface="+mn-lt"/>
                          <a:ea typeface="CenturyOldStyleStd-Regular"/>
                          <a:cs typeface="Times New Roman" panose="02020603050405020304" pitchFamily="18" charset="0"/>
                        </a:rPr>
                        <a:t>adding three one-digit numbers</a:t>
                      </a:r>
                      <a:endParaRPr lang="en-GB" sz="1200" dirty="0">
                        <a:effectLst/>
                        <a:latin typeface="+mn-lt"/>
                        <a:ea typeface="Times New Roman" panose="02020603050405020304" pitchFamily="18" charset="0"/>
                        <a:cs typeface="Times New Roman" panose="02020603050405020304" pitchFamily="18" charset="0"/>
                      </a:endParaRPr>
                    </a:p>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200" dirty="0">
                          <a:effectLst/>
                          <a:latin typeface="+mn-lt"/>
                          <a:ea typeface="CenturyOldStyleStd-Regular"/>
                          <a:cs typeface="Times New Roman" panose="02020603050405020304" pitchFamily="18" charset="0"/>
                        </a:rPr>
                        <a:t>show that addition of two numbers can be done in any order (commutative) </a:t>
                      </a:r>
                      <a:endParaRPr lang="en-GB" sz="1200" dirty="0" smtClean="0">
                        <a:effectLst/>
                        <a:latin typeface="+mn-lt"/>
                        <a:ea typeface="CenturyOldStyleStd-Regular"/>
                        <a:cs typeface="Times New Roman" panose="02020603050405020304" pitchFamily="18" charset="0"/>
                      </a:endParaRPr>
                    </a:p>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200" dirty="0" smtClean="0">
                          <a:effectLst/>
                          <a:latin typeface="+mn-lt"/>
                          <a:ea typeface="CenturyOldStyleStd-Regular"/>
                          <a:cs typeface="Times New Roman" panose="02020603050405020304" pitchFamily="18" charset="0"/>
                        </a:rPr>
                        <a:t>recognise </a:t>
                      </a:r>
                      <a:r>
                        <a:rPr lang="en-GB" sz="1200" dirty="0">
                          <a:effectLst/>
                          <a:latin typeface="+mn-lt"/>
                          <a:ea typeface="CenturyOldStyleStd-Regular"/>
                          <a:cs typeface="Times New Roman" panose="02020603050405020304" pitchFamily="18" charset="0"/>
                        </a:rPr>
                        <a:t>and use the inverse relationship between addition and subtraction and use this to check calculations and solve missing number problems.</a:t>
                      </a:r>
                      <a:endParaRPr lang="en-GB" sz="1200"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81078693"/>
                  </a:ext>
                </a:extLst>
              </a:tr>
              <a:tr h="2199746">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9" name="Picture 2" descr="Image result for num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86" y="4626982"/>
            <a:ext cx="1894898" cy="14199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cou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8134" y="4438954"/>
            <a:ext cx="1922583" cy="15434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tens frame tt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28702" t="15363" r="957" b="34322"/>
          <a:stretch/>
        </p:blipFill>
        <p:spPr bwMode="auto">
          <a:xfrm>
            <a:off x="9157557" y="4282434"/>
            <a:ext cx="2123054" cy="10972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4742154" y="4986632"/>
            <a:ext cx="4834729" cy="700685"/>
          </a:xfrm>
          <a:prstGeom prst="rect">
            <a:avLst/>
          </a:prstGeom>
        </p:spPr>
      </p:pic>
    </p:spTree>
    <p:extLst>
      <p:ext uri="{BB962C8B-B14F-4D97-AF65-F5344CB8AC3E}">
        <p14:creationId xmlns:p14="http://schemas.microsoft.com/office/powerpoint/2010/main" val="29715352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63102436"/>
              </p:ext>
            </p:extLst>
          </p:nvPr>
        </p:nvGraphicFramePr>
        <p:xfrm>
          <a:off x="393080" y="515024"/>
          <a:ext cx="11638498" cy="5104966"/>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2617939">
                  <a:extLst>
                    <a:ext uri="{9D8B030D-6E8A-4147-A177-3AD203B41FA5}">
                      <a16:colId xmlns:a16="http://schemas.microsoft.com/office/drawing/2014/main" val="2282682332"/>
                    </a:ext>
                  </a:extLst>
                </a:gridCol>
                <a:gridCol w="1484944">
                  <a:extLst>
                    <a:ext uri="{9D8B030D-6E8A-4147-A177-3AD203B41FA5}">
                      <a16:colId xmlns:a16="http://schemas.microsoft.com/office/drawing/2014/main" val="2077920090"/>
                    </a:ext>
                  </a:extLst>
                </a:gridCol>
                <a:gridCol w="4917676">
                  <a:extLst>
                    <a:ext uri="{9D8B030D-6E8A-4147-A177-3AD203B41FA5}">
                      <a16:colId xmlns:a16="http://schemas.microsoft.com/office/drawing/2014/main" val="1160396673"/>
                    </a:ext>
                  </a:extLst>
                </a:gridCol>
              </a:tblGrid>
              <a:tr h="334086">
                <a:tc gridSpan="3">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600" b="1" dirty="0">
                          <a:effectLst/>
                        </a:rPr>
                        <a:t>NC </a:t>
                      </a:r>
                      <a:r>
                        <a:rPr lang="en-GB" sz="1600" b="1" dirty="0" smtClean="0">
                          <a:effectLst/>
                        </a:rPr>
                        <a:t>Objective: </a:t>
                      </a:r>
                      <a:r>
                        <a:rPr lang="en-GB" sz="1600" dirty="0" smtClean="0">
                          <a:effectLst/>
                          <a:latin typeface="+mn-lt"/>
                          <a:ea typeface="CenturyOldStyleStd-Regular"/>
                          <a:cs typeface="Times New Roman" panose="02020603050405020304" pitchFamily="18" charset="0"/>
                        </a:rPr>
                        <a:t>show that addition of two numbers can be done in any order</a:t>
                      </a: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Small Step: </a:t>
                      </a:r>
                      <a:r>
                        <a:rPr lang="en-GB" sz="1800" dirty="0" smtClean="0"/>
                        <a:t>Commutative law</a:t>
                      </a:r>
                    </a:p>
                  </a:txBody>
                  <a:tcPr/>
                </a:tc>
                <a:extLst>
                  <a:ext uri="{0D108BD9-81ED-4DB2-BD59-A6C34878D82A}">
                    <a16:rowId xmlns:a16="http://schemas.microsoft.com/office/drawing/2014/main" val="608378007"/>
                  </a:ext>
                </a:extLst>
              </a:tr>
              <a:tr h="415795">
                <a:tc gridSpan="4">
                  <a:txBody>
                    <a:bodyPr/>
                    <a:lstStyle/>
                    <a:p>
                      <a:r>
                        <a:rPr lang="en-GB" sz="1800" b="1" dirty="0" smtClean="0">
                          <a:effectLst/>
                        </a:rPr>
                        <a:t>Vocabulary: </a:t>
                      </a:r>
                      <a:r>
                        <a:rPr lang="en-GB" sz="1800" dirty="0" smtClean="0">
                          <a:effectLst/>
                        </a:rPr>
                        <a:t>as Year 1 and addition,</a:t>
                      </a:r>
                      <a:r>
                        <a:rPr lang="en-GB" sz="1800" baseline="0" dirty="0" smtClean="0">
                          <a:effectLst/>
                        </a:rPr>
                        <a:t> commutative, order, first</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536219">
                <a:tc rowSpan="2">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                           </a:t>
                      </a:r>
                      <a:r>
                        <a:rPr lang="en-GB" sz="2800" dirty="0" smtClean="0">
                          <a:effectLst/>
                        </a:rPr>
                        <a:t>+</a:t>
                      </a:r>
                    </a:p>
                    <a:p>
                      <a:pPr>
                        <a:lnSpc>
                          <a:spcPct val="107000"/>
                        </a:lnSpc>
                        <a:spcAft>
                          <a:spcPts val="0"/>
                        </a:spcAft>
                      </a:pPr>
                      <a:r>
                        <a:rPr lang="en-GB" sz="2800" dirty="0" smtClean="0">
                          <a:effectLst/>
                        </a:rPr>
                        <a:t>              =</a:t>
                      </a:r>
                    </a:p>
                    <a:p>
                      <a:pPr>
                        <a:lnSpc>
                          <a:spcPct val="107000"/>
                        </a:lnSpc>
                        <a:spcAft>
                          <a:spcPts val="0"/>
                        </a:spcAft>
                      </a:pPr>
                      <a:r>
                        <a:rPr lang="en-GB" sz="2800" dirty="0" smtClean="0">
                          <a:effectLst/>
                        </a:rPr>
                        <a:t>              +</a:t>
                      </a: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b="1" dirty="0" smtClean="0">
                          <a:effectLst/>
                        </a:rPr>
                        <a:t>Misconceptions</a:t>
                      </a:r>
                    </a:p>
                    <a:p>
                      <a:r>
                        <a:rPr lang="en-GB" sz="1800" b="1" kern="1200" dirty="0" smtClean="0">
                          <a:effectLst/>
                        </a:rPr>
                        <a:t> Children believe that numbers</a:t>
                      </a:r>
                      <a:r>
                        <a:rPr lang="en-GB" sz="1800" b="1" kern="1200" baseline="0" dirty="0" smtClean="0">
                          <a:effectLst/>
                        </a:rPr>
                        <a:t> must be added in the order in which the appear in the question.</a:t>
                      </a:r>
                      <a:endParaRPr lang="en-GB" sz="1800" b="1" kern="1200" dirty="0" smtClean="0">
                        <a:effectLst/>
                      </a:endParaRPr>
                    </a:p>
                    <a:p>
                      <a:r>
                        <a:rPr lang="en-GB" sz="1800" b="1" kern="1200" dirty="0" smtClean="0">
                          <a:effectLst/>
                        </a:rPr>
                        <a:t>  </a:t>
                      </a:r>
                    </a:p>
                    <a:p>
                      <a:pPr>
                        <a:lnSpc>
                          <a:spcPct val="107000"/>
                        </a:lnSpc>
                        <a:spcAft>
                          <a:spcPts val="0"/>
                        </a:spcAft>
                      </a:pP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504303">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b="1" dirty="0" smtClean="0">
                          <a:effectLst/>
                        </a:rPr>
                        <a:t>End</a:t>
                      </a:r>
                      <a:r>
                        <a:rPr lang="en-GB" sz="1400" b="1" dirty="0" smtClean="0">
                          <a:effectLst/>
                        </a:rPr>
                        <a:t> </a:t>
                      </a:r>
                      <a:r>
                        <a:rPr lang="en-GB" sz="1800" b="1" dirty="0" smtClean="0">
                          <a:effectLst/>
                        </a:rPr>
                        <a:t>Goal</a:t>
                      </a: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r>
                        <a:rPr lang="en-GB" sz="1400" b="1" dirty="0" smtClean="0">
                          <a:effectLst/>
                        </a:rPr>
                        <a:t>Give</a:t>
                      </a:r>
                      <a:r>
                        <a:rPr lang="en-GB" sz="1400" b="1" baseline="0" dirty="0" smtClean="0">
                          <a:effectLst/>
                        </a:rPr>
                        <a:t>n a set of three numbers, children can demonstrate and explain when addition is commutative.  There are also able to spot which numbers should be added together first when faced with more than two numbers to add together.</a:t>
                      </a: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endParaRPr>
                    </a:p>
                    <a:p>
                      <a:pPr>
                        <a:lnSpc>
                          <a:spcPct val="107000"/>
                        </a:lnSpc>
                        <a:spcAft>
                          <a:spcPts val="0"/>
                        </a:spcAft>
                      </a:pPr>
                      <a:endParaRPr lang="en-GB" sz="14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906436">
                <a:tc>
                  <a:txBody>
                    <a:bodyPr/>
                    <a:lstStyle/>
                    <a:p>
                      <a:pPr>
                        <a:lnSpc>
                          <a:spcPct val="107000"/>
                        </a:lnSpc>
                        <a:spcAft>
                          <a:spcPts val="0"/>
                        </a:spcAft>
                      </a:pPr>
                      <a:endParaRPr lang="en-US" sz="1400" dirty="0" smtClean="0">
                        <a:solidFill>
                          <a:schemeClr val="tx1"/>
                        </a:solidFill>
                      </a:endParaRP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2400" dirty="0" smtClean="0">
                          <a:effectLst/>
                          <a:latin typeface="Calibri" panose="020F0502020204030204" pitchFamily="34" charset="0"/>
                          <a:ea typeface="Calibri" panose="020F0502020204030204" pitchFamily="34" charset="0"/>
                          <a:cs typeface="Times New Roman" panose="02020603050405020304" pitchFamily="18" charset="0"/>
                        </a:rPr>
                        <a:t>21 + 4 = 4 + 21</a:t>
                      </a: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a:stretch>
            <a:fillRect/>
          </a:stretch>
        </p:blipFill>
        <p:spPr>
          <a:xfrm>
            <a:off x="421229" y="1684008"/>
            <a:ext cx="1068517" cy="615466"/>
          </a:xfrm>
          <a:prstGeom prst="rect">
            <a:avLst/>
          </a:prstGeom>
        </p:spPr>
      </p:pic>
      <p:pic>
        <p:nvPicPr>
          <p:cNvPr id="12" name="Picture 11"/>
          <p:cNvPicPr>
            <a:picLocks noChangeAspect="1"/>
          </p:cNvPicPr>
          <p:nvPr/>
        </p:nvPicPr>
        <p:blipFill>
          <a:blip r:embed="rId4"/>
          <a:stretch>
            <a:fillRect/>
          </a:stretch>
        </p:blipFill>
        <p:spPr>
          <a:xfrm>
            <a:off x="1816859" y="1308670"/>
            <a:ext cx="1143000" cy="1104900"/>
          </a:xfrm>
          <a:prstGeom prst="rect">
            <a:avLst/>
          </a:prstGeom>
        </p:spPr>
      </p:pic>
      <p:grpSp>
        <p:nvGrpSpPr>
          <p:cNvPr id="9" name="Group 8"/>
          <p:cNvGrpSpPr/>
          <p:nvPr/>
        </p:nvGrpSpPr>
        <p:grpSpPr>
          <a:xfrm>
            <a:off x="3116381" y="1375818"/>
            <a:ext cx="2320791" cy="841162"/>
            <a:chOff x="3232986" y="1572408"/>
            <a:chExt cx="2317136" cy="1643455"/>
          </a:xfrm>
        </p:grpSpPr>
        <p:sp>
          <p:nvSpPr>
            <p:cNvPr id="22" name="Oval 21"/>
            <p:cNvSpPr/>
            <p:nvPr/>
          </p:nvSpPr>
          <p:spPr>
            <a:xfrm>
              <a:off x="3973360" y="1572408"/>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15</a:t>
              </a:r>
              <a:endParaRPr lang="en-GB" dirty="0"/>
            </a:p>
          </p:txBody>
        </p:sp>
        <p:sp>
          <p:nvSpPr>
            <p:cNvPr id="24" name="Oval 23"/>
            <p:cNvSpPr/>
            <p:nvPr/>
          </p:nvSpPr>
          <p:spPr>
            <a:xfrm>
              <a:off x="3232986" y="2616103"/>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13</a:t>
              </a:r>
              <a:endParaRPr lang="en-GB" dirty="0"/>
            </a:p>
          </p:txBody>
        </p:sp>
        <p:sp>
          <p:nvSpPr>
            <p:cNvPr id="25" name="Oval 24"/>
            <p:cNvSpPr/>
            <p:nvPr/>
          </p:nvSpPr>
          <p:spPr>
            <a:xfrm>
              <a:off x="4953356" y="2607575"/>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2</a:t>
              </a:r>
              <a:endParaRPr lang="en-GB" dirty="0"/>
            </a:p>
          </p:txBody>
        </p:sp>
        <p:cxnSp>
          <p:nvCxnSpPr>
            <p:cNvPr id="27" name="Straight Connector 26"/>
            <p:cNvCxnSpPr>
              <a:stCxn id="24" idx="0"/>
            </p:cNvCxnSpPr>
            <p:nvPr/>
          </p:nvCxnSpPr>
          <p:spPr>
            <a:xfrm flipV="1">
              <a:off x="3531369" y="2036846"/>
              <a:ext cx="494830" cy="579257"/>
            </a:xfrm>
            <a:prstGeom prst="line">
              <a:avLst/>
            </a:prstGeom>
            <a:ln w="38100"/>
          </p:spPr>
          <p:style>
            <a:lnRef idx="3">
              <a:schemeClr val="dk1"/>
            </a:lnRef>
            <a:fillRef idx="0">
              <a:schemeClr val="dk1"/>
            </a:fillRef>
            <a:effectRef idx="2">
              <a:schemeClr val="dk1"/>
            </a:effectRef>
            <a:fontRef idx="minor">
              <a:schemeClr val="tx1"/>
            </a:fontRef>
          </p:style>
        </p:cxnSp>
        <p:cxnSp>
          <p:nvCxnSpPr>
            <p:cNvPr id="28" name="Straight Connector 27"/>
            <p:cNvCxnSpPr/>
            <p:nvPr/>
          </p:nvCxnSpPr>
          <p:spPr>
            <a:xfrm flipH="1" flipV="1">
              <a:off x="4572767" y="2049492"/>
              <a:ext cx="537986" cy="581925"/>
            </a:xfrm>
            <a:prstGeom prst="line">
              <a:avLst/>
            </a:prstGeom>
            <a:ln w="38100"/>
          </p:spPr>
          <p:style>
            <a:lnRef idx="3">
              <a:schemeClr val="dk1"/>
            </a:lnRef>
            <a:fillRef idx="0">
              <a:schemeClr val="dk1"/>
            </a:fillRef>
            <a:effectRef idx="2">
              <a:schemeClr val="dk1"/>
            </a:effectRef>
            <a:fontRef idx="minor">
              <a:schemeClr val="tx1"/>
            </a:fontRef>
          </p:style>
        </p:cxnSp>
      </p:grpSp>
      <p:pic>
        <p:nvPicPr>
          <p:cNvPr id="20" name="Picture 19"/>
          <p:cNvPicPr>
            <a:picLocks noChangeAspect="1"/>
          </p:cNvPicPr>
          <p:nvPr/>
        </p:nvPicPr>
        <p:blipFill>
          <a:blip r:embed="rId3"/>
          <a:stretch>
            <a:fillRect/>
          </a:stretch>
        </p:blipFill>
        <p:spPr>
          <a:xfrm>
            <a:off x="1934784" y="2678901"/>
            <a:ext cx="1068517" cy="615466"/>
          </a:xfrm>
          <a:prstGeom prst="rect">
            <a:avLst/>
          </a:prstGeom>
        </p:spPr>
      </p:pic>
      <p:pic>
        <p:nvPicPr>
          <p:cNvPr id="21" name="Picture 20"/>
          <p:cNvPicPr>
            <a:picLocks noChangeAspect="1"/>
          </p:cNvPicPr>
          <p:nvPr/>
        </p:nvPicPr>
        <p:blipFill>
          <a:blip r:embed="rId4"/>
          <a:stretch>
            <a:fillRect/>
          </a:stretch>
        </p:blipFill>
        <p:spPr>
          <a:xfrm>
            <a:off x="446344" y="2558830"/>
            <a:ext cx="765262" cy="739753"/>
          </a:xfrm>
          <a:prstGeom prst="rect">
            <a:avLst/>
          </a:prstGeom>
        </p:spPr>
      </p:pic>
      <p:grpSp>
        <p:nvGrpSpPr>
          <p:cNvPr id="29" name="Group 28"/>
          <p:cNvGrpSpPr/>
          <p:nvPr/>
        </p:nvGrpSpPr>
        <p:grpSpPr>
          <a:xfrm>
            <a:off x="3140405" y="2385163"/>
            <a:ext cx="2320791" cy="841162"/>
            <a:chOff x="3232986" y="1572408"/>
            <a:chExt cx="2317136" cy="1643455"/>
          </a:xfrm>
        </p:grpSpPr>
        <p:sp>
          <p:nvSpPr>
            <p:cNvPr id="30" name="Oval 29"/>
            <p:cNvSpPr/>
            <p:nvPr/>
          </p:nvSpPr>
          <p:spPr>
            <a:xfrm>
              <a:off x="3973360" y="1572408"/>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15</a:t>
              </a:r>
              <a:endParaRPr lang="en-GB" dirty="0"/>
            </a:p>
          </p:txBody>
        </p:sp>
        <p:sp>
          <p:nvSpPr>
            <p:cNvPr id="31" name="Oval 30"/>
            <p:cNvSpPr/>
            <p:nvPr/>
          </p:nvSpPr>
          <p:spPr>
            <a:xfrm>
              <a:off x="3232986" y="2616103"/>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2</a:t>
              </a:r>
              <a:endParaRPr lang="en-GB" dirty="0"/>
            </a:p>
          </p:txBody>
        </p:sp>
        <p:sp>
          <p:nvSpPr>
            <p:cNvPr id="32" name="Oval 31"/>
            <p:cNvSpPr/>
            <p:nvPr/>
          </p:nvSpPr>
          <p:spPr>
            <a:xfrm>
              <a:off x="4953356" y="2607575"/>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13</a:t>
              </a:r>
              <a:endParaRPr lang="en-GB" dirty="0"/>
            </a:p>
          </p:txBody>
        </p:sp>
        <p:cxnSp>
          <p:nvCxnSpPr>
            <p:cNvPr id="33" name="Straight Connector 32"/>
            <p:cNvCxnSpPr>
              <a:stCxn id="31" idx="0"/>
            </p:cNvCxnSpPr>
            <p:nvPr/>
          </p:nvCxnSpPr>
          <p:spPr>
            <a:xfrm flipV="1">
              <a:off x="3531369" y="2036846"/>
              <a:ext cx="494830" cy="579257"/>
            </a:xfrm>
            <a:prstGeom prst="line">
              <a:avLst/>
            </a:prstGeom>
            <a:ln w="38100"/>
          </p:spPr>
          <p:style>
            <a:lnRef idx="3">
              <a:schemeClr val="dk1"/>
            </a:lnRef>
            <a:fillRef idx="0">
              <a:schemeClr val="dk1"/>
            </a:fillRef>
            <a:effectRef idx="2">
              <a:schemeClr val="dk1"/>
            </a:effectRef>
            <a:fontRef idx="minor">
              <a:schemeClr val="tx1"/>
            </a:fontRef>
          </p:style>
        </p:cxnSp>
        <p:cxnSp>
          <p:nvCxnSpPr>
            <p:cNvPr id="34" name="Straight Connector 33"/>
            <p:cNvCxnSpPr/>
            <p:nvPr/>
          </p:nvCxnSpPr>
          <p:spPr>
            <a:xfrm flipH="1" flipV="1">
              <a:off x="4572767" y="2049492"/>
              <a:ext cx="537986" cy="581925"/>
            </a:xfrm>
            <a:prstGeom prst="line">
              <a:avLst/>
            </a:prstGeom>
            <a:ln w="38100"/>
          </p:spPr>
          <p:style>
            <a:lnRef idx="3">
              <a:schemeClr val="dk1"/>
            </a:lnRef>
            <a:fillRef idx="0">
              <a:schemeClr val="dk1"/>
            </a:fillRef>
            <a:effectRef idx="2">
              <a:schemeClr val="dk1"/>
            </a:effectRef>
            <a:fontRef idx="minor">
              <a:schemeClr val="tx1"/>
            </a:fontRef>
          </p:style>
        </p:cxnSp>
      </p:grpSp>
      <p:grpSp>
        <p:nvGrpSpPr>
          <p:cNvPr id="35" name="Group 34"/>
          <p:cNvGrpSpPr/>
          <p:nvPr/>
        </p:nvGrpSpPr>
        <p:grpSpPr>
          <a:xfrm>
            <a:off x="587118" y="3444039"/>
            <a:ext cx="2335226" cy="803039"/>
            <a:chOff x="750221" y="3705726"/>
            <a:chExt cx="2335226" cy="803039"/>
          </a:xfrm>
        </p:grpSpPr>
        <p:sp>
          <p:nvSpPr>
            <p:cNvPr id="36" name="Rectangle 35"/>
            <p:cNvSpPr/>
            <p:nvPr/>
          </p:nvSpPr>
          <p:spPr>
            <a:xfrm>
              <a:off x="751822" y="3705726"/>
              <a:ext cx="2333625" cy="385011"/>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15</a:t>
              </a:r>
              <a:endParaRPr lang="en-GB" dirty="0"/>
            </a:p>
          </p:txBody>
        </p:sp>
        <p:sp>
          <p:nvSpPr>
            <p:cNvPr id="37" name="Rectangle 36"/>
            <p:cNvSpPr/>
            <p:nvPr/>
          </p:nvSpPr>
          <p:spPr>
            <a:xfrm>
              <a:off x="750221" y="4118010"/>
              <a:ext cx="1425089" cy="385011"/>
            </a:xfrm>
            <a:prstGeom prst="rect">
              <a:avLst/>
            </a:prstGeom>
            <a:solidFill>
              <a:srgbClr val="FFFF00"/>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13</a:t>
              </a:r>
              <a:endParaRPr lang="en-GB" dirty="0"/>
            </a:p>
          </p:txBody>
        </p:sp>
        <p:sp>
          <p:nvSpPr>
            <p:cNvPr id="38" name="Rectangle 37"/>
            <p:cNvSpPr/>
            <p:nvPr/>
          </p:nvSpPr>
          <p:spPr>
            <a:xfrm>
              <a:off x="2194012" y="4123754"/>
              <a:ext cx="883415" cy="385011"/>
            </a:xfrm>
            <a:prstGeom prst="rect">
              <a:avLst/>
            </a:prstGeom>
            <a:solidFill>
              <a:schemeClr val="accent6">
                <a:lumMod val="40000"/>
                <a:lumOff val="60000"/>
              </a:schemeClr>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2</a:t>
              </a:r>
              <a:endParaRPr lang="en-GB" dirty="0"/>
            </a:p>
          </p:txBody>
        </p:sp>
      </p:grpSp>
      <p:grpSp>
        <p:nvGrpSpPr>
          <p:cNvPr id="39" name="Group 38"/>
          <p:cNvGrpSpPr/>
          <p:nvPr/>
        </p:nvGrpSpPr>
        <p:grpSpPr>
          <a:xfrm>
            <a:off x="626234" y="4404322"/>
            <a:ext cx="2333625" cy="816287"/>
            <a:chOff x="751822" y="3705726"/>
            <a:chExt cx="2333625" cy="816287"/>
          </a:xfrm>
        </p:grpSpPr>
        <p:sp>
          <p:nvSpPr>
            <p:cNvPr id="40" name="Rectangle 39"/>
            <p:cNvSpPr/>
            <p:nvPr/>
          </p:nvSpPr>
          <p:spPr>
            <a:xfrm>
              <a:off x="751822" y="3705726"/>
              <a:ext cx="2333625" cy="385011"/>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15</a:t>
              </a:r>
              <a:endParaRPr lang="en-GB" dirty="0"/>
            </a:p>
          </p:txBody>
        </p:sp>
        <p:sp>
          <p:nvSpPr>
            <p:cNvPr id="41" name="Rectangle 40"/>
            <p:cNvSpPr/>
            <p:nvPr/>
          </p:nvSpPr>
          <p:spPr>
            <a:xfrm>
              <a:off x="1645541" y="4137002"/>
              <a:ext cx="1425089" cy="385011"/>
            </a:xfrm>
            <a:prstGeom prst="rect">
              <a:avLst/>
            </a:prstGeom>
            <a:solidFill>
              <a:srgbClr val="FFFF00"/>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13</a:t>
              </a:r>
              <a:endParaRPr lang="en-GB" dirty="0"/>
            </a:p>
          </p:txBody>
        </p:sp>
        <p:sp>
          <p:nvSpPr>
            <p:cNvPr id="42" name="Rectangle 41"/>
            <p:cNvSpPr/>
            <p:nvPr/>
          </p:nvSpPr>
          <p:spPr>
            <a:xfrm>
              <a:off x="752501" y="4129168"/>
              <a:ext cx="883415" cy="385011"/>
            </a:xfrm>
            <a:prstGeom prst="rect">
              <a:avLst/>
            </a:prstGeom>
            <a:solidFill>
              <a:schemeClr val="accent6">
                <a:lumMod val="40000"/>
                <a:lumOff val="60000"/>
              </a:schemeClr>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2</a:t>
              </a:r>
              <a:endParaRPr lang="en-GB" dirty="0"/>
            </a:p>
          </p:txBody>
        </p:sp>
      </p:grpSp>
      <p:pic>
        <p:nvPicPr>
          <p:cNvPr id="13" name="Picture 12"/>
          <p:cNvPicPr>
            <a:picLocks noChangeAspect="1"/>
          </p:cNvPicPr>
          <p:nvPr/>
        </p:nvPicPr>
        <p:blipFill>
          <a:blip r:embed="rId5"/>
          <a:stretch>
            <a:fillRect/>
          </a:stretch>
        </p:blipFill>
        <p:spPr>
          <a:xfrm>
            <a:off x="3178017" y="3447117"/>
            <a:ext cx="821118" cy="1708455"/>
          </a:xfrm>
          <a:prstGeom prst="rect">
            <a:avLst/>
          </a:prstGeom>
        </p:spPr>
      </p:pic>
      <p:pic>
        <p:nvPicPr>
          <p:cNvPr id="17" name="Picture 16"/>
          <p:cNvPicPr>
            <a:picLocks noChangeAspect="1"/>
          </p:cNvPicPr>
          <p:nvPr/>
        </p:nvPicPr>
        <p:blipFill>
          <a:blip r:embed="rId6"/>
          <a:stretch>
            <a:fillRect/>
          </a:stretch>
        </p:blipFill>
        <p:spPr>
          <a:xfrm>
            <a:off x="4479654" y="3539753"/>
            <a:ext cx="1085850" cy="1247775"/>
          </a:xfrm>
          <a:prstGeom prst="rect">
            <a:avLst/>
          </a:prstGeom>
        </p:spPr>
      </p:pic>
    </p:spTree>
    <p:extLst>
      <p:ext uri="{BB962C8B-B14F-4D97-AF65-F5344CB8AC3E}">
        <p14:creationId xmlns:p14="http://schemas.microsoft.com/office/powerpoint/2010/main" val="8079900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380821440"/>
              </p:ext>
            </p:extLst>
          </p:nvPr>
        </p:nvGraphicFramePr>
        <p:xfrm>
          <a:off x="393080" y="515024"/>
          <a:ext cx="11638498" cy="5040083"/>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2617939">
                  <a:extLst>
                    <a:ext uri="{9D8B030D-6E8A-4147-A177-3AD203B41FA5}">
                      <a16:colId xmlns:a16="http://schemas.microsoft.com/office/drawing/2014/main" val="2282682332"/>
                    </a:ext>
                  </a:extLst>
                </a:gridCol>
                <a:gridCol w="1484944">
                  <a:extLst>
                    <a:ext uri="{9D8B030D-6E8A-4147-A177-3AD203B41FA5}">
                      <a16:colId xmlns:a16="http://schemas.microsoft.com/office/drawing/2014/main" val="2077920090"/>
                    </a:ext>
                  </a:extLst>
                </a:gridCol>
                <a:gridCol w="4917676">
                  <a:extLst>
                    <a:ext uri="{9D8B030D-6E8A-4147-A177-3AD203B41FA5}">
                      <a16:colId xmlns:a16="http://schemas.microsoft.com/office/drawing/2014/main" val="1160396673"/>
                    </a:ext>
                  </a:extLst>
                </a:gridCol>
              </a:tblGrid>
              <a:tr h="334086">
                <a:tc gridSpan="3">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600" dirty="0">
                          <a:effectLst/>
                        </a:rPr>
                        <a:t>NC </a:t>
                      </a:r>
                      <a:r>
                        <a:rPr lang="en-GB" sz="1600" dirty="0" smtClean="0">
                          <a:effectLst/>
                        </a:rPr>
                        <a:t>Objective: </a:t>
                      </a:r>
                      <a:r>
                        <a:rPr lang="en-GB" sz="1600" dirty="0" smtClean="0">
                          <a:effectLst/>
                          <a:latin typeface="+mn-lt"/>
                          <a:ea typeface="CenturyOldStyleStd-Regular"/>
                          <a:cs typeface="Times New Roman" panose="02020603050405020304" pitchFamily="18" charset="0"/>
                        </a:rPr>
                        <a:t>recall and use addition facts to 20 fluently, and derive and use related facts up to 100</a:t>
                      </a:r>
                      <a:endParaRPr lang="en-GB" sz="1600" dirty="0" smtClean="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Number bonds</a:t>
                      </a:r>
                      <a:r>
                        <a:rPr lang="en-GB" sz="1800" baseline="0" dirty="0" smtClean="0"/>
                        <a:t> to 100</a:t>
                      </a:r>
                      <a:endParaRPr lang="en-GB" sz="1800" dirty="0" smtClean="0"/>
                    </a:p>
                  </a:txBody>
                  <a:tcPr/>
                </a:tc>
                <a:extLst>
                  <a:ext uri="{0D108BD9-81ED-4DB2-BD59-A6C34878D82A}">
                    <a16:rowId xmlns:a16="http://schemas.microsoft.com/office/drawing/2014/main" val="608378007"/>
                  </a:ext>
                </a:extLst>
              </a:tr>
              <a:tr h="415795">
                <a:tc gridSpan="4">
                  <a:txBody>
                    <a:bodyPr/>
                    <a:lstStyle/>
                    <a:p>
                      <a:r>
                        <a:rPr lang="en-GB" sz="1800" b="1" dirty="0" smtClean="0">
                          <a:effectLst/>
                        </a:rPr>
                        <a:t>Vocabulary: </a:t>
                      </a:r>
                      <a:r>
                        <a:rPr lang="en-GB" sz="1800" dirty="0" smtClean="0">
                          <a:effectLst/>
                        </a:rPr>
                        <a:t>as Year 1 and addition,</a:t>
                      </a:r>
                      <a:r>
                        <a:rPr lang="en-GB" sz="1800" baseline="0" dirty="0" smtClean="0">
                          <a:effectLst/>
                        </a:rPr>
                        <a:t> 100 more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536219">
                <a:tc rowSpan="2">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4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Children</a:t>
                      </a:r>
                      <a:r>
                        <a:rPr lang="en-GB" sz="1800" kern="1200" baseline="0" dirty="0" smtClean="0">
                          <a:effectLst/>
                        </a:rPr>
                        <a:t> don’t understand the link to place value.</a:t>
                      </a:r>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504303">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Children can quickly recall all pairs</a:t>
                      </a:r>
                      <a:r>
                        <a:rPr lang="en-GB" sz="1400" baseline="0" dirty="0" smtClean="0">
                          <a:effectLst/>
                        </a:rPr>
                        <a:t> of multiples of 10 that add together to make 100</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906436">
                <a:tc>
                  <a:txBody>
                    <a:bodyPr/>
                    <a:lstStyle/>
                    <a:p>
                      <a:pPr>
                        <a:lnSpc>
                          <a:spcPct val="107000"/>
                        </a:lnSpc>
                        <a:spcAft>
                          <a:spcPts val="0"/>
                        </a:spcAft>
                      </a:pPr>
                      <a:endParaRPr lang="en-US" sz="1400" dirty="0" smtClean="0">
                        <a:solidFill>
                          <a:schemeClr val="tx1"/>
                        </a:solidFill>
                      </a:endParaRPr>
                    </a:p>
                    <a:p>
                      <a:pPr>
                        <a:lnSpc>
                          <a:spcPct val="107000"/>
                        </a:lnSpc>
                        <a:spcAft>
                          <a:spcPts val="0"/>
                        </a:spcAft>
                      </a:pPr>
                      <a:r>
                        <a:rPr lang="en-US" sz="1400" dirty="0" smtClean="0">
                          <a:solidFill>
                            <a:schemeClr val="tx1"/>
                          </a:solidFill>
                        </a:rPr>
                        <a:t>                            </a:t>
                      </a:r>
                      <a:r>
                        <a:rPr lang="en-US" sz="3200" dirty="0" smtClean="0">
                          <a:solidFill>
                            <a:schemeClr val="tx1"/>
                          </a:solidFill>
                        </a:rPr>
                        <a:t>+</a:t>
                      </a: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stretch>
            <a:fillRect/>
          </a:stretch>
        </p:blipFill>
        <p:spPr>
          <a:xfrm>
            <a:off x="585585" y="1900739"/>
            <a:ext cx="2167240" cy="907369"/>
          </a:xfrm>
          <a:prstGeom prst="rect">
            <a:avLst/>
          </a:prstGeom>
        </p:spPr>
      </p:pic>
      <p:pic>
        <p:nvPicPr>
          <p:cNvPr id="10" name="Picture 9"/>
          <p:cNvPicPr>
            <a:picLocks noChangeAspect="1"/>
          </p:cNvPicPr>
          <p:nvPr/>
        </p:nvPicPr>
        <p:blipFill>
          <a:blip r:embed="rId4"/>
          <a:stretch>
            <a:fillRect/>
          </a:stretch>
        </p:blipFill>
        <p:spPr>
          <a:xfrm>
            <a:off x="3272188" y="1570066"/>
            <a:ext cx="2117959" cy="1790180"/>
          </a:xfrm>
          <a:prstGeom prst="rect">
            <a:avLst/>
          </a:prstGeom>
        </p:spPr>
      </p:pic>
      <p:pic>
        <p:nvPicPr>
          <p:cNvPr id="14" name="Picture 13"/>
          <p:cNvPicPr>
            <a:picLocks noChangeAspect="1"/>
          </p:cNvPicPr>
          <p:nvPr/>
        </p:nvPicPr>
        <p:blipFill>
          <a:blip r:embed="rId5"/>
          <a:stretch>
            <a:fillRect/>
          </a:stretch>
        </p:blipFill>
        <p:spPr>
          <a:xfrm>
            <a:off x="447738" y="3562797"/>
            <a:ext cx="978703" cy="989952"/>
          </a:xfrm>
          <a:prstGeom prst="rect">
            <a:avLst/>
          </a:prstGeom>
        </p:spPr>
      </p:pic>
      <p:pic>
        <p:nvPicPr>
          <p:cNvPr id="43" name="Picture 42"/>
          <p:cNvPicPr>
            <a:picLocks noChangeAspect="1"/>
          </p:cNvPicPr>
          <p:nvPr/>
        </p:nvPicPr>
        <p:blipFill>
          <a:blip r:embed="rId5"/>
          <a:stretch>
            <a:fillRect/>
          </a:stretch>
        </p:blipFill>
        <p:spPr>
          <a:xfrm>
            <a:off x="1950768" y="3562797"/>
            <a:ext cx="978703" cy="989952"/>
          </a:xfrm>
          <a:prstGeom prst="rect">
            <a:avLst/>
          </a:prstGeom>
        </p:spPr>
      </p:pic>
      <p:grpSp>
        <p:nvGrpSpPr>
          <p:cNvPr id="44" name="Group 43"/>
          <p:cNvGrpSpPr/>
          <p:nvPr/>
        </p:nvGrpSpPr>
        <p:grpSpPr>
          <a:xfrm>
            <a:off x="3116381" y="3565119"/>
            <a:ext cx="2335226" cy="803039"/>
            <a:chOff x="750221" y="3705726"/>
            <a:chExt cx="2335226" cy="803039"/>
          </a:xfrm>
        </p:grpSpPr>
        <p:sp>
          <p:nvSpPr>
            <p:cNvPr id="45" name="Rectangle 44"/>
            <p:cNvSpPr/>
            <p:nvPr/>
          </p:nvSpPr>
          <p:spPr>
            <a:xfrm>
              <a:off x="751822" y="3705726"/>
              <a:ext cx="2333625" cy="385011"/>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100</a:t>
              </a:r>
              <a:endParaRPr lang="en-GB" dirty="0"/>
            </a:p>
          </p:txBody>
        </p:sp>
        <p:sp>
          <p:nvSpPr>
            <p:cNvPr id="46" name="Rectangle 45"/>
            <p:cNvSpPr/>
            <p:nvPr/>
          </p:nvSpPr>
          <p:spPr>
            <a:xfrm>
              <a:off x="750221" y="4118010"/>
              <a:ext cx="1425089" cy="385011"/>
            </a:xfrm>
            <a:prstGeom prst="rect">
              <a:avLst/>
            </a:prstGeom>
            <a:solidFill>
              <a:srgbClr val="FFFF00"/>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60</a:t>
              </a:r>
              <a:endParaRPr lang="en-GB" dirty="0"/>
            </a:p>
          </p:txBody>
        </p:sp>
        <p:sp>
          <p:nvSpPr>
            <p:cNvPr id="47" name="Rectangle 46"/>
            <p:cNvSpPr/>
            <p:nvPr/>
          </p:nvSpPr>
          <p:spPr>
            <a:xfrm>
              <a:off x="2194012" y="4123754"/>
              <a:ext cx="883415" cy="385011"/>
            </a:xfrm>
            <a:prstGeom prst="rect">
              <a:avLst/>
            </a:prstGeom>
            <a:solidFill>
              <a:schemeClr val="accent6">
                <a:lumMod val="40000"/>
                <a:lumOff val="60000"/>
              </a:schemeClr>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40</a:t>
              </a:r>
              <a:endParaRPr lang="en-GB" dirty="0"/>
            </a:p>
          </p:txBody>
        </p:sp>
      </p:grpSp>
      <p:grpSp>
        <p:nvGrpSpPr>
          <p:cNvPr id="48" name="Group 47"/>
          <p:cNvGrpSpPr/>
          <p:nvPr/>
        </p:nvGrpSpPr>
        <p:grpSpPr>
          <a:xfrm>
            <a:off x="3116381" y="4466270"/>
            <a:ext cx="2335226" cy="811573"/>
            <a:chOff x="750221" y="3705726"/>
            <a:chExt cx="2335226" cy="811573"/>
          </a:xfrm>
        </p:grpSpPr>
        <p:sp>
          <p:nvSpPr>
            <p:cNvPr id="49" name="Rectangle 48"/>
            <p:cNvSpPr/>
            <p:nvPr/>
          </p:nvSpPr>
          <p:spPr>
            <a:xfrm>
              <a:off x="751822" y="3705726"/>
              <a:ext cx="2333625" cy="385011"/>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10</a:t>
              </a:r>
              <a:endParaRPr lang="en-GB" dirty="0"/>
            </a:p>
          </p:txBody>
        </p:sp>
        <p:sp>
          <p:nvSpPr>
            <p:cNvPr id="50" name="Rectangle 49"/>
            <p:cNvSpPr/>
            <p:nvPr/>
          </p:nvSpPr>
          <p:spPr>
            <a:xfrm>
              <a:off x="750221" y="4132288"/>
              <a:ext cx="1425089" cy="385011"/>
            </a:xfrm>
            <a:prstGeom prst="rect">
              <a:avLst/>
            </a:prstGeom>
            <a:solidFill>
              <a:srgbClr val="FFFF00"/>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6</a:t>
              </a:r>
              <a:endParaRPr lang="en-GB" dirty="0"/>
            </a:p>
          </p:txBody>
        </p:sp>
        <p:sp>
          <p:nvSpPr>
            <p:cNvPr id="51" name="Rectangle 50"/>
            <p:cNvSpPr/>
            <p:nvPr/>
          </p:nvSpPr>
          <p:spPr>
            <a:xfrm>
              <a:off x="2194012" y="4106352"/>
              <a:ext cx="883415" cy="385011"/>
            </a:xfrm>
            <a:prstGeom prst="rect">
              <a:avLst/>
            </a:prstGeom>
            <a:solidFill>
              <a:schemeClr val="accent6">
                <a:lumMod val="40000"/>
                <a:lumOff val="60000"/>
              </a:schemeClr>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4</a:t>
              </a:r>
              <a:endParaRPr lang="en-GB" dirty="0"/>
            </a:p>
          </p:txBody>
        </p:sp>
      </p:grpSp>
    </p:spTree>
    <p:extLst>
      <p:ext uri="{BB962C8B-B14F-4D97-AF65-F5344CB8AC3E}">
        <p14:creationId xmlns:p14="http://schemas.microsoft.com/office/powerpoint/2010/main" val="16941795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804913826"/>
              </p:ext>
            </p:extLst>
          </p:nvPr>
        </p:nvGraphicFramePr>
        <p:xfrm>
          <a:off x="393080" y="515025"/>
          <a:ext cx="11638498" cy="6167587"/>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2617939">
                  <a:extLst>
                    <a:ext uri="{9D8B030D-6E8A-4147-A177-3AD203B41FA5}">
                      <a16:colId xmlns:a16="http://schemas.microsoft.com/office/drawing/2014/main" val="2282682332"/>
                    </a:ext>
                  </a:extLst>
                </a:gridCol>
                <a:gridCol w="1484944">
                  <a:extLst>
                    <a:ext uri="{9D8B030D-6E8A-4147-A177-3AD203B41FA5}">
                      <a16:colId xmlns:a16="http://schemas.microsoft.com/office/drawing/2014/main" val="2077920090"/>
                    </a:ext>
                  </a:extLst>
                </a:gridCol>
                <a:gridCol w="4917676">
                  <a:extLst>
                    <a:ext uri="{9D8B030D-6E8A-4147-A177-3AD203B41FA5}">
                      <a16:colId xmlns:a16="http://schemas.microsoft.com/office/drawing/2014/main" val="1160396673"/>
                    </a:ext>
                  </a:extLst>
                </a:gridCol>
              </a:tblGrid>
              <a:tr h="552975">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 </a:t>
                      </a:r>
                      <a:r>
                        <a:rPr lang="en-GB" sz="1600" dirty="0" smtClean="0">
                          <a:effectLst/>
                          <a:latin typeface="+mn-lt"/>
                          <a:ea typeface="CenturyOldStyleStd-Regular"/>
                          <a:cs typeface="Times New Roman" panose="02020603050405020304" pitchFamily="18" charset="0"/>
                        </a:rPr>
                        <a:t>add and numbers using concrete objects, pictorial representations, and mentally, including</a:t>
                      </a:r>
                      <a:r>
                        <a:rPr lang="en-GB" sz="1600" baseline="0" dirty="0" smtClean="0">
                          <a:effectLst/>
                          <a:latin typeface="+mn-lt"/>
                          <a:ea typeface="CenturyOldStyleStd-Regular"/>
                          <a:cs typeface="Times New Roman" panose="02020603050405020304" pitchFamily="18" charset="0"/>
                        </a:rPr>
                        <a:t> </a:t>
                      </a:r>
                      <a:r>
                        <a:rPr lang="en-GB" sz="1600" dirty="0" smtClean="0">
                          <a:effectLst/>
                          <a:latin typeface="+mn-lt"/>
                          <a:ea typeface="CenturyOldStyleStd-Regular"/>
                          <a:cs typeface="Times New Roman" panose="02020603050405020304" pitchFamily="18" charset="0"/>
                        </a:rPr>
                        <a:t>a two-digit number and ones</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1s no exchanging</a:t>
                      </a:r>
                    </a:p>
                  </a:txBody>
                  <a:tcPr/>
                </a:tc>
                <a:extLst>
                  <a:ext uri="{0D108BD9-81ED-4DB2-BD59-A6C34878D82A}">
                    <a16:rowId xmlns:a16="http://schemas.microsoft.com/office/drawing/2014/main" val="608378007"/>
                  </a:ext>
                </a:extLst>
              </a:tr>
              <a:tr h="310761">
                <a:tc gridSpan="4">
                  <a:txBody>
                    <a:bodyPr/>
                    <a:lstStyle/>
                    <a:p>
                      <a:r>
                        <a:rPr lang="en-GB" sz="1800" b="1" dirty="0" smtClean="0">
                          <a:effectLst/>
                        </a:rPr>
                        <a:t>Vocabulary: </a:t>
                      </a:r>
                      <a:r>
                        <a:rPr lang="en-GB" sz="1800" dirty="0" smtClean="0">
                          <a:effectLst/>
                        </a:rPr>
                        <a:t>as Year 1 and addition,</a:t>
                      </a:r>
                      <a:r>
                        <a:rPr lang="en-GB" sz="1800" baseline="0" dirty="0" smtClean="0">
                          <a:effectLst/>
                        </a:rPr>
                        <a:t> 100 more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261113">
                <a:tc rowSpan="2">
                  <a:txBody>
                    <a:bodyPr/>
                    <a:lstStyle/>
                    <a:p>
                      <a:pPr>
                        <a:lnSpc>
                          <a:spcPct val="107000"/>
                        </a:lnSpc>
                        <a:spcAft>
                          <a:spcPts val="0"/>
                        </a:spcAft>
                      </a:pPr>
                      <a:r>
                        <a:rPr lang="en-GB" sz="1400" dirty="0" smtClean="0">
                          <a:effectLst/>
                        </a:rPr>
                        <a:t>Representations</a:t>
                      </a:r>
                    </a:p>
                    <a:p>
                      <a:pPr>
                        <a:lnSpc>
                          <a:spcPct val="107000"/>
                        </a:lnSpc>
                        <a:spcAft>
                          <a:spcPts val="0"/>
                        </a:spcAft>
                      </a:pPr>
                      <a:r>
                        <a:rPr lang="en-GB" sz="1800" dirty="0" smtClean="0">
                          <a:effectLst/>
                        </a:rPr>
                        <a:t>                      +5</a:t>
                      </a: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r>
                        <a:rPr lang="en-GB" sz="1800" dirty="0" smtClean="0">
                          <a:effectLst/>
                        </a:rPr>
                        <a:t>     </a:t>
                      </a:r>
                      <a:r>
                        <a:rPr lang="en-GB" sz="1800" baseline="0" dirty="0" smtClean="0">
                          <a:effectLst/>
                        </a:rPr>
                        <a:t>    </a:t>
                      </a:r>
                      <a:r>
                        <a:rPr lang="en-GB" sz="1800" dirty="0" smtClean="0">
                          <a:effectLst/>
                        </a:rPr>
                        <a:t>24                      29</a:t>
                      </a:r>
                    </a:p>
                    <a:p>
                      <a:pPr algn="ctr">
                        <a:lnSpc>
                          <a:spcPct val="107000"/>
                        </a:lnSpc>
                        <a:spcAft>
                          <a:spcPts val="0"/>
                        </a:spcAft>
                      </a:pPr>
                      <a:r>
                        <a:rPr lang="en-GB" sz="1800" dirty="0" smtClean="0">
                          <a:effectLst/>
                        </a:rPr>
                        <a:t>Making link between</a:t>
                      </a:r>
                    </a:p>
                    <a:p>
                      <a:pPr algn="ctr">
                        <a:lnSpc>
                          <a:spcPct val="107000"/>
                        </a:lnSpc>
                        <a:spcAft>
                          <a:spcPts val="0"/>
                        </a:spcAft>
                      </a:pPr>
                      <a:r>
                        <a:rPr lang="en-GB" sz="1800" dirty="0" smtClean="0">
                          <a:effectLst/>
                        </a:rPr>
                        <a:t>4 +</a:t>
                      </a:r>
                      <a:r>
                        <a:rPr lang="en-GB" sz="1800" baseline="0" dirty="0" smtClean="0">
                          <a:effectLst/>
                        </a:rPr>
                        <a:t> 5 and 10 + 5</a:t>
                      </a:r>
                      <a:endParaRPr lang="en-GB" sz="18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pPr marL="285750" indent="-285750">
                        <a:buFont typeface="Arial" panose="020B0604020202020204" pitchFamily="34" charset="0"/>
                        <a:buChar char="•"/>
                      </a:pPr>
                      <a:r>
                        <a:rPr lang="en-GB" sz="1800" kern="1200" dirty="0" smtClean="0">
                          <a:effectLst/>
                        </a:rPr>
                        <a:t>Children</a:t>
                      </a:r>
                      <a:r>
                        <a:rPr lang="en-GB" sz="1800" kern="1200" baseline="0" dirty="0" smtClean="0">
                          <a:effectLst/>
                        </a:rPr>
                        <a:t> count on using the starting number twice, once in their head and once on their fingers.  </a:t>
                      </a:r>
                    </a:p>
                    <a:p>
                      <a:pPr marL="285750" indent="-285750">
                        <a:buFont typeface="Arial" panose="020B0604020202020204" pitchFamily="34" charset="0"/>
                        <a:buChar char="•"/>
                      </a:pPr>
                      <a:r>
                        <a:rPr lang="en-GB" sz="1800" kern="1200" baseline="0" dirty="0" smtClean="0">
                          <a:effectLst/>
                        </a:rPr>
                        <a:t>Children aren’t secure in their place value knowledge</a:t>
                      </a:r>
                      <a:endParaRPr lang="en-GB" sz="1800" kern="1200" dirty="0" smtClean="0">
                        <a:effectLst/>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659376">
                <a:tc vMerge="1">
                  <a:txBody>
                    <a:bodyPr/>
                    <a:lstStyle/>
                    <a:p>
                      <a:endParaRPr lang="en-GB"/>
                    </a:p>
                  </a:txBody>
                  <a:tcPr/>
                </a:tc>
                <a:tc vMerge="1">
                  <a:txBody>
                    <a:bodyPr/>
                    <a:lstStyle/>
                    <a:p>
                      <a:endParaRPr lang="en-GB"/>
                    </a:p>
                  </a:txBody>
                  <a:tcPr/>
                </a:tc>
                <a:tc rowSpan="3"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r>
                        <a:rPr lang="en-GB" sz="1400" dirty="0" smtClean="0">
                          <a:effectLst/>
                        </a:rPr>
                        <a:t>Children</a:t>
                      </a:r>
                      <a:r>
                        <a:rPr lang="en-GB" sz="1400" baseline="0" dirty="0" smtClean="0">
                          <a:effectLst/>
                        </a:rPr>
                        <a:t> can use known facts to quickly recall unknown facts</a:t>
                      </a:r>
                      <a:endParaRPr lang="en-GB" sz="1400" dirty="0" smtClean="0">
                        <a:effectLst/>
                      </a:endParaRPr>
                    </a:p>
                  </a:txBody>
                  <a:tcPr marL="68580" marR="68580" marT="0" marB="0"/>
                </a:tc>
                <a:tc rowSpan="3" hMerge="1">
                  <a:txBody>
                    <a:bodyPr/>
                    <a:lstStyle/>
                    <a:p>
                      <a:endParaRPr lang="en-GB"/>
                    </a:p>
                  </a:txBody>
                  <a:tcPr/>
                </a:tc>
                <a:extLst>
                  <a:ext uri="{0D108BD9-81ED-4DB2-BD59-A6C34878D82A}">
                    <a16:rowId xmlns:a16="http://schemas.microsoft.com/office/drawing/2014/main" val="667277784"/>
                  </a:ext>
                </a:extLst>
              </a:tr>
              <a:tr h="1725645">
                <a:tc>
                  <a:txBody>
                    <a:bodyPr/>
                    <a:lstStyle/>
                    <a:p>
                      <a:pPr>
                        <a:lnSpc>
                          <a:spcPct val="107000"/>
                        </a:lnSpc>
                        <a:spcAft>
                          <a:spcPts val="0"/>
                        </a:spcAft>
                      </a:pPr>
                      <a:endParaRPr lang="en-US" sz="1400" dirty="0" smtClean="0">
                        <a:solidFill>
                          <a:schemeClr val="tx1"/>
                        </a:solidFill>
                      </a:endParaRPr>
                    </a:p>
                    <a:p>
                      <a:pPr>
                        <a:lnSpc>
                          <a:spcPct val="107000"/>
                        </a:lnSpc>
                        <a:spcAft>
                          <a:spcPts val="0"/>
                        </a:spcAft>
                      </a:pPr>
                      <a:r>
                        <a:rPr lang="en-US" sz="1400" dirty="0" smtClean="0">
                          <a:solidFill>
                            <a:schemeClr val="tx1"/>
                          </a:solidFill>
                        </a:rPr>
                        <a:t>                            </a:t>
                      </a:r>
                      <a:r>
                        <a:rPr lang="en-US" sz="3200" dirty="0" smtClean="0">
                          <a:solidFill>
                            <a:schemeClr val="tx1"/>
                          </a:solidFill>
                        </a:rPr>
                        <a:t>+</a:t>
                      </a: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r h="1424851">
                <a:tc gridSpan="2">
                  <a:txBody>
                    <a:bodyPr/>
                    <a:lstStyle/>
                    <a:p>
                      <a:pPr>
                        <a:lnSpc>
                          <a:spcPct val="107000"/>
                        </a:lnSpc>
                        <a:spcAft>
                          <a:spcPts val="0"/>
                        </a:spcAft>
                      </a:pPr>
                      <a:endParaRPr lang="en-US" sz="3200" dirty="0" smtClean="0">
                        <a:solidFill>
                          <a:schemeClr val="tx1"/>
                        </a:solidFill>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vMerge="1">
                  <a:txBody>
                    <a:bodyPr/>
                    <a:lstStyle/>
                    <a:p>
                      <a:endParaRPr lang="en-GB"/>
                    </a:p>
                  </a:txBody>
                  <a:tcPr/>
                </a:tc>
                <a:extLst>
                  <a:ext uri="{0D108BD9-81ED-4DB2-BD59-A6C34878D82A}">
                    <a16:rowId xmlns:a16="http://schemas.microsoft.com/office/drawing/2014/main" val="1468153014"/>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3"/>
          <a:stretch>
            <a:fillRect/>
          </a:stretch>
        </p:blipFill>
        <p:spPr>
          <a:xfrm>
            <a:off x="3272188" y="1570066"/>
            <a:ext cx="2117959" cy="1790180"/>
          </a:xfrm>
          <a:prstGeom prst="rect">
            <a:avLst/>
          </a:prstGeom>
        </p:spPr>
      </p:pic>
      <p:grpSp>
        <p:nvGrpSpPr>
          <p:cNvPr id="44" name="Group 43"/>
          <p:cNvGrpSpPr/>
          <p:nvPr/>
        </p:nvGrpSpPr>
        <p:grpSpPr>
          <a:xfrm>
            <a:off x="3116381" y="4066294"/>
            <a:ext cx="2335226" cy="803039"/>
            <a:chOff x="750221" y="3705726"/>
            <a:chExt cx="2335226" cy="803039"/>
          </a:xfrm>
        </p:grpSpPr>
        <p:sp>
          <p:nvSpPr>
            <p:cNvPr id="45" name="Rectangle 44"/>
            <p:cNvSpPr/>
            <p:nvPr/>
          </p:nvSpPr>
          <p:spPr>
            <a:xfrm>
              <a:off x="751822" y="3705726"/>
              <a:ext cx="2333625" cy="385011"/>
            </a:xfrm>
            <a:prstGeom prst="rect">
              <a:avLst/>
            </a:prstGeom>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29</a:t>
              </a:r>
              <a:endParaRPr lang="en-GB" dirty="0"/>
            </a:p>
          </p:txBody>
        </p:sp>
        <p:sp>
          <p:nvSpPr>
            <p:cNvPr id="46" name="Rectangle 45"/>
            <p:cNvSpPr/>
            <p:nvPr/>
          </p:nvSpPr>
          <p:spPr>
            <a:xfrm>
              <a:off x="750221" y="4118010"/>
              <a:ext cx="1425089" cy="385011"/>
            </a:xfrm>
            <a:prstGeom prst="rect">
              <a:avLst/>
            </a:prstGeom>
            <a:solidFill>
              <a:srgbClr val="FFFF00"/>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24</a:t>
              </a:r>
              <a:endParaRPr lang="en-GB" dirty="0"/>
            </a:p>
          </p:txBody>
        </p:sp>
        <p:sp>
          <p:nvSpPr>
            <p:cNvPr id="47" name="Rectangle 46"/>
            <p:cNvSpPr/>
            <p:nvPr/>
          </p:nvSpPr>
          <p:spPr>
            <a:xfrm>
              <a:off x="2194012" y="4123754"/>
              <a:ext cx="883415" cy="385011"/>
            </a:xfrm>
            <a:prstGeom prst="rect">
              <a:avLst/>
            </a:prstGeom>
            <a:solidFill>
              <a:schemeClr val="accent6">
                <a:lumMod val="40000"/>
                <a:lumOff val="60000"/>
              </a:schemeClr>
            </a:solid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smtClean="0"/>
                <a:t>5</a:t>
              </a:r>
              <a:endParaRPr lang="en-GB" dirty="0"/>
            </a:p>
          </p:txBody>
        </p:sp>
      </p:grpSp>
      <p:pic>
        <p:nvPicPr>
          <p:cNvPr id="6" name="Picture 5"/>
          <p:cNvPicPr>
            <a:picLocks noChangeAspect="1"/>
          </p:cNvPicPr>
          <p:nvPr/>
        </p:nvPicPr>
        <p:blipFill>
          <a:blip r:embed="rId4"/>
          <a:stretch>
            <a:fillRect/>
          </a:stretch>
        </p:blipFill>
        <p:spPr>
          <a:xfrm>
            <a:off x="488105" y="3583522"/>
            <a:ext cx="857997" cy="1515334"/>
          </a:xfrm>
          <a:prstGeom prst="rect">
            <a:avLst/>
          </a:prstGeom>
        </p:spPr>
      </p:pic>
      <p:pic>
        <p:nvPicPr>
          <p:cNvPr id="9" name="Picture 8"/>
          <p:cNvPicPr>
            <a:picLocks noChangeAspect="1"/>
          </p:cNvPicPr>
          <p:nvPr/>
        </p:nvPicPr>
        <p:blipFill>
          <a:blip r:embed="rId5"/>
          <a:stretch>
            <a:fillRect/>
          </a:stretch>
        </p:blipFill>
        <p:spPr>
          <a:xfrm>
            <a:off x="1897731" y="3662693"/>
            <a:ext cx="600075" cy="676275"/>
          </a:xfrm>
          <a:prstGeom prst="rect">
            <a:avLst/>
          </a:prstGeom>
        </p:spPr>
      </p:pic>
      <p:sp>
        <p:nvSpPr>
          <p:cNvPr id="11" name="Curved Down Arrow 10"/>
          <p:cNvSpPr/>
          <p:nvPr/>
        </p:nvSpPr>
        <p:spPr>
          <a:xfrm>
            <a:off x="944679" y="1988721"/>
            <a:ext cx="1775911" cy="635268"/>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15" name="Group 14"/>
          <p:cNvGrpSpPr/>
          <p:nvPr/>
        </p:nvGrpSpPr>
        <p:grpSpPr>
          <a:xfrm>
            <a:off x="1153829" y="5550514"/>
            <a:ext cx="743901" cy="792463"/>
            <a:chOff x="1153829" y="5550514"/>
            <a:chExt cx="674971" cy="1153836"/>
          </a:xfrm>
        </p:grpSpPr>
        <p:pic>
          <p:nvPicPr>
            <p:cNvPr id="12" name="Picture 11"/>
            <p:cNvPicPr>
              <a:picLocks noChangeAspect="1"/>
            </p:cNvPicPr>
            <p:nvPr/>
          </p:nvPicPr>
          <p:blipFill>
            <a:blip r:embed="rId6"/>
            <a:stretch>
              <a:fillRect/>
            </a:stretch>
          </p:blipFill>
          <p:spPr>
            <a:xfrm>
              <a:off x="1153829" y="5550514"/>
              <a:ext cx="674971" cy="1153836"/>
            </a:xfrm>
            <a:prstGeom prst="rect">
              <a:avLst/>
            </a:prstGeom>
          </p:spPr>
        </p:pic>
        <p:sp>
          <p:nvSpPr>
            <p:cNvPr id="23" name="Rectangle 22"/>
            <p:cNvSpPr/>
            <p:nvPr/>
          </p:nvSpPr>
          <p:spPr>
            <a:xfrm>
              <a:off x="1179964" y="6169793"/>
              <a:ext cx="148322" cy="1924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3" name="Picture 12"/>
          <p:cNvPicPr>
            <a:picLocks noChangeAspect="1"/>
          </p:cNvPicPr>
          <p:nvPr/>
        </p:nvPicPr>
        <p:blipFill>
          <a:blip r:embed="rId7"/>
          <a:stretch>
            <a:fillRect/>
          </a:stretch>
        </p:blipFill>
        <p:spPr>
          <a:xfrm>
            <a:off x="2521392" y="3806514"/>
            <a:ext cx="266700" cy="304800"/>
          </a:xfrm>
          <a:prstGeom prst="rect">
            <a:avLst/>
          </a:prstGeom>
        </p:spPr>
      </p:pic>
    </p:spTree>
    <p:extLst>
      <p:ext uri="{BB962C8B-B14F-4D97-AF65-F5344CB8AC3E}">
        <p14:creationId xmlns:p14="http://schemas.microsoft.com/office/powerpoint/2010/main" val="4666674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651997896"/>
              </p:ext>
            </p:extLst>
          </p:nvPr>
        </p:nvGraphicFramePr>
        <p:xfrm>
          <a:off x="393080" y="515024"/>
          <a:ext cx="11638498" cy="6273570"/>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2617939">
                  <a:extLst>
                    <a:ext uri="{9D8B030D-6E8A-4147-A177-3AD203B41FA5}">
                      <a16:colId xmlns:a16="http://schemas.microsoft.com/office/drawing/2014/main" val="2282682332"/>
                    </a:ext>
                  </a:extLst>
                </a:gridCol>
                <a:gridCol w="1484944">
                  <a:extLst>
                    <a:ext uri="{9D8B030D-6E8A-4147-A177-3AD203B41FA5}">
                      <a16:colId xmlns:a16="http://schemas.microsoft.com/office/drawing/2014/main" val="2077920090"/>
                    </a:ext>
                  </a:extLst>
                </a:gridCol>
                <a:gridCol w="4917676">
                  <a:extLst>
                    <a:ext uri="{9D8B030D-6E8A-4147-A177-3AD203B41FA5}">
                      <a16:colId xmlns:a16="http://schemas.microsoft.com/office/drawing/2014/main" val="1160396673"/>
                    </a:ext>
                  </a:extLst>
                </a:gridCol>
              </a:tblGrid>
              <a:tr h="502741">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 </a:t>
                      </a:r>
                      <a:r>
                        <a:rPr lang="en-GB" sz="1600" dirty="0" smtClean="0">
                          <a:effectLst/>
                          <a:latin typeface="+mn-lt"/>
                          <a:ea typeface="CenturyOldStyleStd-Regular"/>
                          <a:cs typeface="Times New Roman" panose="02020603050405020304" pitchFamily="18" charset="0"/>
                        </a:rPr>
                        <a:t>add and numbers using concrete objects, pictorial representations, and mentally, including</a:t>
                      </a:r>
                      <a:r>
                        <a:rPr lang="en-GB" sz="1600" baseline="0" dirty="0" smtClean="0">
                          <a:effectLst/>
                          <a:latin typeface="+mn-lt"/>
                          <a:ea typeface="CenturyOldStyleStd-Regular"/>
                          <a:cs typeface="Times New Roman" panose="02020603050405020304" pitchFamily="18" charset="0"/>
                        </a:rPr>
                        <a:t> </a:t>
                      </a:r>
                      <a:r>
                        <a:rPr lang="en-GB" sz="1600" dirty="0" smtClean="0">
                          <a:effectLst/>
                          <a:latin typeface="+mn-lt"/>
                          <a:ea typeface="CenturyOldStyleStd-Regular"/>
                          <a:cs typeface="Times New Roman" panose="02020603050405020304" pitchFamily="18" charset="0"/>
                        </a:rPr>
                        <a:t>a two-digit number and ones</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1s exchanging</a:t>
                      </a:r>
                    </a:p>
                  </a:txBody>
                  <a:tcPr/>
                </a:tc>
                <a:extLst>
                  <a:ext uri="{0D108BD9-81ED-4DB2-BD59-A6C34878D82A}">
                    <a16:rowId xmlns:a16="http://schemas.microsoft.com/office/drawing/2014/main" val="608378007"/>
                  </a:ext>
                </a:extLst>
              </a:tr>
              <a:tr h="294456">
                <a:tc gridSpan="4">
                  <a:txBody>
                    <a:bodyPr/>
                    <a:lstStyle/>
                    <a:p>
                      <a:r>
                        <a:rPr lang="en-GB" sz="1800" b="1" dirty="0" smtClean="0">
                          <a:effectLst/>
                        </a:rPr>
                        <a:t>Vocabulary: </a:t>
                      </a:r>
                      <a:r>
                        <a:rPr lang="en-GB" sz="1800" dirty="0" smtClean="0">
                          <a:effectLst/>
                        </a:rPr>
                        <a:t>as Year 1 and addition,</a:t>
                      </a:r>
                      <a:r>
                        <a:rPr lang="en-GB" sz="1800" baseline="0" dirty="0" smtClean="0">
                          <a:effectLst/>
                        </a:rPr>
                        <a:t> 100 more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087911">
                <a:tc rowSpan="2">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800" dirty="0" smtClean="0">
                        <a:effectLst/>
                      </a:endParaRPr>
                    </a:p>
                    <a:p>
                      <a:pPr>
                        <a:lnSpc>
                          <a:spcPct val="107000"/>
                        </a:lnSpc>
                        <a:spcAft>
                          <a:spcPts val="0"/>
                        </a:spcAft>
                      </a:pPr>
                      <a:r>
                        <a:rPr lang="en-GB" sz="1800" dirty="0" smtClean="0">
                          <a:effectLst/>
                        </a:rPr>
                        <a:t>          + 2            +3</a:t>
                      </a:r>
                    </a:p>
                    <a:p>
                      <a:pPr>
                        <a:lnSpc>
                          <a:spcPct val="107000"/>
                        </a:lnSpc>
                        <a:spcAft>
                          <a:spcPts val="0"/>
                        </a:spcAft>
                      </a:pPr>
                      <a:endParaRPr lang="en-GB" sz="1800" dirty="0" smtClean="0">
                        <a:effectLst/>
                      </a:endParaRPr>
                    </a:p>
                    <a:p>
                      <a:pPr>
                        <a:lnSpc>
                          <a:spcPct val="107000"/>
                        </a:lnSpc>
                        <a:spcAft>
                          <a:spcPts val="0"/>
                        </a:spcAft>
                      </a:pPr>
                      <a:r>
                        <a:rPr lang="en-GB" sz="1800" baseline="0" dirty="0" smtClean="0">
                          <a:effectLst/>
                        </a:rPr>
                        <a:t> </a:t>
                      </a:r>
                      <a:r>
                        <a:rPr lang="en-GB" sz="1800" dirty="0" smtClean="0">
                          <a:effectLst/>
                        </a:rPr>
                        <a:t>38           40             43</a:t>
                      </a: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609820">
                <a:tc vMerge="1">
                  <a:txBody>
                    <a:bodyPr/>
                    <a:lstStyle/>
                    <a:p>
                      <a:endParaRPr lang="en-GB"/>
                    </a:p>
                  </a:txBody>
                  <a:tcPr/>
                </a:tc>
                <a:tc vMerge="1">
                  <a:txBody>
                    <a:bodyPr/>
                    <a:lstStyle/>
                    <a:p>
                      <a:endParaRPr lang="en-GB"/>
                    </a:p>
                  </a:txBody>
                  <a:tcPr/>
                </a:tc>
                <a:tc rowSpan="3"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hMerge="1">
                  <a:txBody>
                    <a:bodyPr/>
                    <a:lstStyle/>
                    <a:p>
                      <a:endParaRPr lang="en-GB"/>
                    </a:p>
                  </a:txBody>
                  <a:tcPr/>
                </a:tc>
                <a:extLst>
                  <a:ext uri="{0D108BD9-81ED-4DB2-BD59-A6C34878D82A}">
                    <a16:rowId xmlns:a16="http://schemas.microsoft.com/office/drawing/2014/main" val="667277784"/>
                  </a:ext>
                </a:extLst>
              </a:tr>
              <a:tr h="1756319">
                <a:tc>
                  <a:txBody>
                    <a:bodyPr/>
                    <a:lstStyle/>
                    <a:p>
                      <a:pPr>
                        <a:lnSpc>
                          <a:spcPct val="107000"/>
                        </a:lnSpc>
                        <a:spcAft>
                          <a:spcPts val="0"/>
                        </a:spcAft>
                      </a:pPr>
                      <a:endParaRPr lang="en-US" sz="1400" dirty="0" smtClean="0">
                        <a:solidFill>
                          <a:schemeClr val="tx1"/>
                        </a:solidFill>
                      </a:endParaRPr>
                    </a:p>
                    <a:p>
                      <a:pPr>
                        <a:lnSpc>
                          <a:spcPct val="107000"/>
                        </a:lnSpc>
                        <a:spcAft>
                          <a:spcPts val="0"/>
                        </a:spcAft>
                      </a:pPr>
                      <a:r>
                        <a:rPr lang="en-US" sz="1400" dirty="0" smtClean="0">
                          <a:solidFill>
                            <a:schemeClr val="tx1"/>
                          </a:solidFill>
                        </a:rPr>
                        <a:t>                            </a:t>
                      </a:r>
                      <a:r>
                        <a:rPr lang="en-US" sz="3200" dirty="0" smtClean="0">
                          <a:solidFill>
                            <a:schemeClr val="tx1"/>
                          </a:solidFill>
                        </a:rPr>
                        <a:t>+</a:t>
                      </a: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r h="1350090">
                <a:tc gridSpan="2">
                  <a:txBody>
                    <a:bodyPr/>
                    <a:lstStyle/>
                    <a:p>
                      <a:pPr>
                        <a:lnSpc>
                          <a:spcPct val="107000"/>
                        </a:lnSpc>
                        <a:spcAft>
                          <a:spcPts val="0"/>
                        </a:spcAft>
                      </a:pPr>
                      <a:endParaRPr lang="en-US" sz="3200" dirty="0" smtClean="0">
                        <a:solidFill>
                          <a:schemeClr val="tx1"/>
                        </a:solidFill>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vMerge="1">
                  <a:txBody>
                    <a:bodyPr/>
                    <a:lstStyle/>
                    <a:p>
                      <a:endParaRPr lang="en-GB"/>
                    </a:p>
                  </a:txBody>
                  <a:tcPr/>
                </a:tc>
                <a:extLst>
                  <a:ext uri="{0D108BD9-81ED-4DB2-BD59-A6C34878D82A}">
                    <a16:rowId xmlns:a16="http://schemas.microsoft.com/office/drawing/2014/main" val="1410126882"/>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3"/>
          <a:stretch>
            <a:fillRect/>
          </a:stretch>
        </p:blipFill>
        <p:spPr>
          <a:xfrm>
            <a:off x="3272188" y="1570066"/>
            <a:ext cx="2117959" cy="1790180"/>
          </a:xfrm>
          <a:prstGeom prst="rect">
            <a:avLst/>
          </a:prstGeom>
        </p:spPr>
      </p:pic>
      <p:pic>
        <p:nvPicPr>
          <p:cNvPr id="6" name="Picture 5"/>
          <p:cNvPicPr>
            <a:picLocks noChangeAspect="1"/>
          </p:cNvPicPr>
          <p:nvPr/>
        </p:nvPicPr>
        <p:blipFill>
          <a:blip r:embed="rId4"/>
          <a:stretch>
            <a:fillRect/>
          </a:stretch>
        </p:blipFill>
        <p:spPr>
          <a:xfrm>
            <a:off x="640320" y="3576967"/>
            <a:ext cx="827098" cy="1460763"/>
          </a:xfrm>
          <a:prstGeom prst="rect">
            <a:avLst/>
          </a:prstGeom>
        </p:spPr>
      </p:pic>
      <p:pic>
        <p:nvPicPr>
          <p:cNvPr id="9" name="Picture 8"/>
          <p:cNvPicPr>
            <a:picLocks noChangeAspect="1"/>
          </p:cNvPicPr>
          <p:nvPr/>
        </p:nvPicPr>
        <p:blipFill>
          <a:blip r:embed="rId5"/>
          <a:stretch>
            <a:fillRect/>
          </a:stretch>
        </p:blipFill>
        <p:spPr>
          <a:xfrm>
            <a:off x="1897731" y="3662693"/>
            <a:ext cx="600075" cy="676275"/>
          </a:xfrm>
          <a:prstGeom prst="rect">
            <a:avLst/>
          </a:prstGeom>
        </p:spPr>
      </p:pic>
      <p:sp>
        <p:nvSpPr>
          <p:cNvPr id="11" name="Curved Down Arrow 10"/>
          <p:cNvSpPr/>
          <p:nvPr/>
        </p:nvSpPr>
        <p:spPr>
          <a:xfrm>
            <a:off x="596593" y="2204345"/>
            <a:ext cx="953052" cy="30986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13" name="Group 12"/>
          <p:cNvGrpSpPr/>
          <p:nvPr/>
        </p:nvGrpSpPr>
        <p:grpSpPr>
          <a:xfrm>
            <a:off x="1253518" y="5569223"/>
            <a:ext cx="825540" cy="785929"/>
            <a:chOff x="1253517" y="5569223"/>
            <a:chExt cx="926339" cy="1571858"/>
          </a:xfrm>
        </p:grpSpPr>
        <p:pic>
          <p:nvPicPr>
            <p:cNvPr id="7" name="Picture 6"/>
            <p:cNvPicPr>
              <a:picLocks noChangeAspect="1"/>
            </p:cNvPicPr>
            <p:nvPr/>
          </p:nvPicPr>
          <p:blipFill>
            <a:blip r:embed="rId6"/>
            <a:stretch>
              <a:fillRect/>
            </a:stretch>
          </p:blipFill>
          <p:spPr>
            <a:xfrm>
              <a:off x="1253517" y="5569223"/>
              <a:ext cx="926339" cy="1571858"/>
            </a:xfrm>
            <a:prstGeom prst="rect">
              <a:avLst/>
            </a:prstGeom>
          </p:spPr>
        </p:pic>
        <p:sp>
          <p:nvSpPr>
            <p:cNvPr id="12" name="Rectangle 11"/>
            <p:cNvSpPr/>
            <p:nvPr/>
          </p:nvSpPr>
          <p:spPr>
            <a:xfrm>
              <a:off x="1289786" y="6364777"/>
              <a:ext cx="213095" cy="29872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8" name="Picture 17"/>
          <p:cNvPicPr>
            <a:picLocks noChangeAspect="1"/>
          </p:cNvPicPr>
          <p:nvPr/>
        </p:nvPicPr>
        <p:blipFill>
          <a:blip r:embed="rId5"/>
          <a:stretch>
            <a:fillRect/>
          </a:stretch>
        </p:blipFill>
        <p:spPr>
          <a:xfrm>
            <a:off x="1032227" y="4245941"/>
            <a:ext cx="476450" cy="536951"/>
          </a:xfrm>
          <a:prstGeom prst="rect">
            <a:avLst/>
          </a:prstGeom>
        </p:spPr>
      </p:pic>
      <p:pic>
        <p:nvPicPr>
          <p:cNvPr id="19" name="Picture 18"/>
          <p:cNvPicPr>
            <a:picLocks noChangeAspect="1"/>
          </p:cNvPicPr>
          <p:nvPr/>
        </p:nvPicPr>
        <p:blipFill rotWithShape="1">
          <a:blip r:embed="rId4"/>
          <a:srcRect r="74815"/>
          <a:stretch/>
        </p:blipFill>
        <p:spPr>
          <a:xfrm>
            <a:off x="430840" y="3608586"/>
            <a:ext cx="208305" cy="1460763"/>
          </a:xfrm>
          <a:prstGeom prst="rect">
            <a:avLst/>
          </a:prstGeom>
        </p:spPr>
      </p:pic>
      <p:pic>
        <p:nvPicPr>
          <p:cNvPr id="20" name="Picture 19"/>
          <p:cNvPicPr>
            <a:picLocks noChangeAspect="1"/>
          </p:cNvPicPr>
          <p:nvPr/>
        </p:nvPicPr>
        <p:blipFill>
          <a:blip r:embed="rId7"/>
          <a:stretch>
            <a:fillRect/>
          </a:stretch>
        </p:blipFill>
        <p:spPr>
          <a:xfrm>
            <a:off x="2521392" y="3806514"/>
            <a:ext cx="266700" cy="304800"/>
          </a:xfrm>
          <a:prstGeom prst="rect">
            <a:avLst/>
          </a:prstGeom>
        </p:spPr>
      </p:pic>
      <p:sp>
        <p:nvSpPr>
          <p:cNvPr id="22" name="Oval 21"/>
          <p:cNvSpPr/>
          <p:nvPr/>
        </p:nvSpPr>
        <p:spPr>
          <a:xfrm>
            <a:off x="3968224" y="3441787"/>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43</a:t>
            </a:r>
            <a:endParaRPr lang="en-GB" dirty="0"/>
          </a:p>
        </p:txBody>
      </p:sp>
      <p:sp>
        <p:nvSpPr>
          <p:cNvPr id="23" name="Oval 22"/>
          <p:cNvSpPr/>
          <p:nvPr/>
        </p:nvSpPr>
        <p:spPr>
          <a:xfrm>
            <a:off x="3101344" y="4602081"/>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38</a:t>
            </a:r>
            <a:endParaRPr lang="en-GB" dirty="0"/>
          </a:p>
        </p:txBody>
      </p:sp>
      <p:sp>
        <p:nvSpPr>
          <p:cNvPr id="24" name="Oval 23"/>
          <p:cNvSpPr/>
          <p:nvPr/>
        </p:nvSpPr>
        <p:spPr>
          <a:xfrm>
            <a:off x="3968224" y="4602081"/>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2</a:t>
            </a:r>
            <a:endParaRPr lang="en-GB" dirty="0"/>
          </a:p>
        </p:txBody>
      </p:sp>
      <p:sp>
        <p:nvSpPr>
          <p:cNvPr id="25" name="Oval 24"/>
          <p:cNvSpPr/>
          <p:nvPr/>
        </p:nvSpPr>
        <p:spPr>
          <a:xfrm>
            <a:off x="4832717" y="4611706"/>
            <a:ext cx="596766" cy="59976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3</a:t>
            </a:r>
            <a:endParaRPr lang="en-GB" dirty="0"/>
          </a:p>
        </p:txBody>
      </p:sp>
      <p:cxnSp>
        <p:nvCxnSpPr>
          <p:cNvPr id="26" name="Straight Connector 25"/>
          <p:cNvCxnSpPr/>
          <p:nvPr/>
        </p:nvCxnSpPr>
        <p:spPr>
          <a:xfrm flipV="1">
            <a:off x="3482973" y="4040977"/>
            <a:ext cx="647920" cy="536179"/>
          </a:xfrm>
          <a:prstGeom prst="line">
            <a:avLst/>
          </a:prstGeom>
          <a:ln w="38100"/>
        </p:spPr>
        <p:style>
          <a:lnRef idx="3">
            <a:schemeClr val="dk1"/>
          </a:lnRef>
          <a:fillRef idx="0">
            <a:schemeClr val="dk1"/>
          </a:fillRef>
          <a:effectRef idx="2">
            <a:schemeClr val="dk1"/>
          </a:effectRef>
          <a:fontRef idx="minor">
            <a:schemeClr val="tx1"/>
          </a:fontRef>
        </p:style>
      </p:cxnSp>
      <p:cxnSp>
        <p:nvCxnSpPr>
          <p:cNvPr id="27" name="Straight Connector 26"/>
          <p:cNvCxnSpPr/>
          <p:nvPr/>
        </p:nvCxnSpPr>
        <p:spPr>
          <a:xfrm flipH="1" flipV="1">
            <a:off x="4440627" y="4020156"/>
            <a:ext cx="537986" cy="581925"/>
          </a:xfrm>
          <a:prstGeom prst="line">
            <a:avLst/>
          </a:prstGeom>
          <a:ln w="38100"/>
        </p:spPr>
        <p:style>
          <a:lnRef idx="3">
            <a:schemeClr val="dk1"/>
          </a:lnRef>
          <a:fillRef idx="0">
            <a:schemeClr val="dk1"/>
          </a:fillRef>
          <a:effectRef idx="2">
            <a:schemeClr val="dk1"/>
          </a:effectRef>
          <a:fontRef idx="minor">
            <a:schemeClr val="tx1"/>
          </a:fontRef>
        </p:style>
      </p:cxnSp>
      <p:sp>
        <p:nvSpPr>
          <p:cNvPr id="31" name="Curved Down Arrow 30"/>
          <p:cNvSpPr/>
          <p:nvPr/>
        </p:nvSpPr>
        <p:spPr>
          <a:xfrm>
            <a:off x="1509513" y="2184006"/>
            <a:ext cx="953052" cy="30986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32" name="Straight Connector 31"/>
          <p:cNvCxnSpPr/>
          <p:nvPr/>
        </p:nvCxnSpPr>
        <p:spPr>
          <a:xfrm flipV="1">
            <a:off x="4245816" y="4083575"/>
            <a:ext cx="9122" cy="493581"/>
          </a:xfrm>
          <a:prstGeom prst="line">
            <a:avLst/>
          </a:prstGeom>
          <a:ln w="38100"/>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2086823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099603750"/>
              </p:ext>
            </p:extLst>
          </p:nvPr>
        </p:nvGraphicFramePr>
        <p:xfrm>
          <a:off x="393080" y="543898"/>
          <a:ext cx="11638498" cy="5163881"/>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2617939">
                  <a:extLst>
                    <a:ext uri="{9D8B030D-6E8A-4147-A177-3AD203B41FA5}">
                      <a16:colId xmlns:a16="http://schemas.microsoft.com/office/drawing/2014/main" val="2282682332"/>
                    </a:ext>
                  </a:extLst>
                </a:gridCol>
                <a:gridCol w="1484944">
                  <a:extLst>
                    <a:ext uri="{9D8B030D-6E8A-4147-A177-3AD203B41FA5}">
                      <a16:colId xmlns:a16="http://schemas.microsoft.com/office/drawing/2014/main" val="2077920090"/>
                    </a:ext>
                  </a:extLst>
                </a:gridCol>
                <a:gridCol w="4917676">
                  <a:extLst>
                    <a:ext uri="{9D8B030D-6E8A-4147-A177-3AD203B41FA5}">
                      <a16:colId xmlns:a16="http://schemas.microsoft.com/office/drawing/2014/main" val="1160396673"/>
                    </a:ext>
                  </a:extLst>
                </a:gridCol>
              </a:tblGrid>
              <a:tr h="653366">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 </a:t>
                      </a:r>
                      <a:r>
                        <a:rPr lang="en-GB" sz="1600" dirty="0" smtClean="0">
                          <a:effectLst/>
                          <a:latin typeface="+mn-lt"/>
                          <a:ea typeface="CenturyOldStyleStd-Regular"/>
                          <a:cs typeface="Times New Roman" panose="02020603050405020304" pitchFamily="18" charset="0"/>
                        </a:rPr>
                        <a:t>add and numbers using concrete objects, pictorial representations, and mentally, including</a:t>
                      </a:r>
                      <a:r>
                        <a:rPr lang="en-GB" sz="1600" baseline="0" dirty="0" smtClean="0">
                          <a:effectLst/>
                          <a:latin typeface="+mn-lt"/>
                          <a:ea typeface="CenturyOldStyleStd-Regular"/>
                          <a:cs typeface="Times New Roman" panose="02020603050405020304" pitchFamily="18" charset="0"/>
                        </a:rPr>
                        <a:t> </a:t>
                      </a:r>
                      <a:r>
                        <a:rPr lang="en-GB" sz="1600" dirty="0" smtClean="0">
                          <a:effectLst/>
                          <a:latin typeface="+mn-lt"/>
                          <a:ea typeface="CenturyOldStyleStd-Regular"/>
                          <a:cs typeface="Times New Roman" panose="02020603050405020304" pitchFamily="18" charset="0"/>
                        </a:rPr>
                        <a:t>a two-digit number and ones</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10</a:t>
                      </a:r>
                    </a:p>
                  </a:txBody>
                  <a:tcPr/>
                </a:tc>
                <a:extLst>
                  <a:ext uri="{0D108BD9-81ED-4DB2-BD59-A6C34878D82A}">
                    <a16:rowId xmlns:a16="http://schemas.microsoft.com/office/drawing/2014/main" val="608378007"/>
                  </a:ext>
                </a:extLst>
              </a:tr>
              <a:tr h="328746">
                <a:tc gridSpan="4">
                  <a:txBody>
                    <a:bodyPr/>
                    <a:lstStyle/>
                    <a:p>
                      <a:r>
                        <a:rPr lang="en-GB" sz="1800" dirty="0" smtClean="0">
                          <a:effectLst/>
                        </a:rPr>
                        <a:t>Vocabulary: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214602">
                <a:tc rowSpan="2">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006319">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960848">
                <a:tc>
                  <a:txBody>
                    <a:bodyPr/>
                    <a:lstStyle/>
                    <a:p>
                      <a:pPr>
                        <a:lnSpc>
                          <a:spcPct val="107000"/>
                        </a:lnSpc>
                        <a:spcAft>
                          <a:spcPts val="0"/>
                        </a:spcAft>
                      </a:pPr>
                      <a:endParaRPr lang="en-US" sz="1400" dirty="0" smtClean="0">
                        <a:solidFill>
                          <a:schemeClr val="tx1"/>
                        </a:solidFill>
                      </a:endParaRPr>
                    </a:p>
                    <a:p>
                      <a:pPr>
                        <a:lnSpc>
                          <a:spcPct val="107000"/>
                        </a:lnSpc>
                        <a:spcAft>
                          <a:spcPts val="0"/>
                        </a:spcAft>
                      </a:pPr>
                      <a:r>
                        <a:rPr lang="en-US" sz="1400" dirty="0" smtClean="0">
                          <a:solidFill>
                            <a:schemeClr val="tx1"/>
                          </a:solidFill>
                        </a:rPr>
                        <a:t>                    </a:t>
                      </a:r>
                    </a:p>
                    <a:p>
                      <a:pPr>
                        <a:lnSpc>
                          <a:spcPct val="107000"/>
                        </a:lnSpc>
                        <a:spcAft>
                          <a:spcPts val="0"/>
                        </a:spcAft>
                      </a:pPr>
                      <a:r>
                        <a:rPr lang="en-US" sz="1400" baseline="0" dirty="0" smtClean="0">
                          <a:solidFill>
                            <a:schemeClr val="tx1"/>
                          </a:solidFill>
                        </a:rPr>
                        <a:t>                 </a:t>
                      </a:r>
                      <a:r>
                        <a:rPr lang="en-US" sz="3200" dirty="0" smtClean="0">
                          <a:solidFill>
                            <a:schemeClr val="tx1"/>
                          </a:solidFill>
                        </a:rPr>
                        <a:t>+     =   </a:t>
                      </a: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3"/>
          <a:stretch>
            <a:fillRect/>
          </a:stretch>
        </p:blipFill>
        <p:spPr>
          <a:xfrm>
            <a:off x="3236367" y="1631694"/>
            <a:ext cx="2117959" cy="1790180"/>
          </a:xfrm>
          <a:prstGeom prst="rect">
            <a:avLst/>
          </a:prstGeom>
        </p:spPr>
      </p:pic>
      <p:grpSp>
        <p:nvGrpSpPr>
          <p:cNvPr id="14" name="Group 13"/>
          <p:cNvGrpSpPr/>
          <p:nvPr/>
        </p:nvGrpSpPr>
        <p:grpSpPr>
          <a:xfrm>
            <a:off x="419091" y="4030342"/>
            <a:ext cx="656421" cy="1114258"/>
            <a:chOff x="430840" y="3576967"/>
            <a:chExt cx="1077837" cy="1492382"/>
          </a:xfrm>
        </p:grpSpPr>
        <p:pic>
          <p:nvPicPr>
            <p:cNvPr id="6" name="Picture 5"/>
            <p:cNvPicPr>
              <a:picLocks noChangeAspect="1"/>
            </p:cNvPicPr>
            <p:nvPr/>
          </p:nvPicPr>
          <p:blipFill>
            <a:blip r:embed="rId4"/>
            <a:stretch>
              <a:fillRect/>
            </a:stretch>
          </p:blipFill>
          <p:spPr>
            <a:xfrm>
              <a:off x="640320" y="3576967"/>
              <a:ext cx="827098" cy="1460763"/>
            </a:xfrm>
            <a:prstGeom prst="rect">
              <a:avLst/>
            </a:prstGeom>
          </p:spPr>
        </p:pic>
        <p:pic>
          <p:nvPicPr>
            <p:cNvPr id="18" name="Picture 17"/>
            <p:cNvPicPr>
              <a:picLocks noChangeAspect="1"/>
            </p:cNvPicPr>
            <p:nvPr/>
          </p:nvPicPr>
          <p:blipFill>
            <a:blip r:embed="rId5"/>
            <a:stretch>
              <a:fillRect/>
            </a:stretch>
          </p:blipFill>
          <p:spPr>
            <a:xfrm>
              <a:off x="1032227" y="4245941"/>
              <a:ext cx="476450" cy="536951"/>
            </a:xfrm>
            <a:prstGeom prst="rect">
              <a:avLst/>
            </a:prstGeom>
          </p:spPr>
        </p:pic>
        <p:pic>
          <p:nvPicPr>
            <p:cNvPr id="19" name="Picture 18"/>
            <p:cNvPicPr>
              <a:picLocks noChangeAspect="1"/>
            </p:cNvPicPr>
            <p:nvPr/>
          </p:nvPicPr>
          <p:blipFill rotWithShape="1">
            <a:blip r:embed="rId4"/>
            <a:srcRect r="74815"/>
            <a:stretch/>
          </p:blipFill>
          <p:spPr>
            <a:xfrm>
              <a:off x="430840" y="3608586"/>
              <a:ext cx="208305" cy="1460763"/>
            </a:xfrm>
            <a:prstGeom prst="rect">
              <a:avLst/>
            </a:prstGeom>
          </p:spPr>
        </p:pic>
      </p:grpSp>
      <p:pic>
        <p:nvPicPr>
          <p:cNvPr id="28" name="Picture 27"/>
          <p:cNvPicPr>
            <a:picLocks noChangeAspect="1"/>
          </p:cNvPicPr>
          <p:nvPr/>
        </p:nvPicPr>
        <p:blipFill>
          <a:blip r:embed="rId4"/>
          <a:stretch>
            <a:fillRect/>
          </a:stretch>
        </p:blipFill>
        <p:spPr>
          <a:xfrm>
            <a:off x="2387033" y="4061575"/>
            <a:ext cx="582168" cy="1028184"/>
          </a:xfrm>
          <a:prstGeom prst="rect">
            <a:avLst/>
          </a:prstGeom>
        </p:spPr>
      </p:pic>
      <p:pic>
        <p:nvPicPr>
          <p:cNvPr id="29" name="Picture 28"/>
          <p:cNvPicPr>
            <a:picLocks noChangeAspect="1"/>
          </p:cNvPicPr>
          <p:nvPr/>
        </p:nvPicPr>
        <p:blipFill rotWithShape="1">
          <a:blip r:embed="rId4"/>
          <a:srcRect r="74815"/>
          <a:stretch/>
        </p:blipFill>
        <p:spPr>
          <a:xfrm>
            <a:off x="2071242" y="4116416"/>
            <a:ext cx="146619" cy="1028184"/>
          </a:xfrm>
          <a:prstGeom prst="rect">
            <a:avLst/>
          </a:prstGeom>
        </p:spPr>
      </p:pic>
      <p:pic>
        <p:nvPicPr>
          <p:cNvPr id="33" name="Picture 32"/>
          <p:cNvPicPr>
            <a:picLocks noChangeAspect="1"/>
          </p:cNvPicPr>
          <p:nvPr/>
        </p:nvPicPr>
        <p:blipFill rotWithShape="1">
          <a:blip r:embed="rId4"/>
          <a:srcRect r="74815"/>
          <a:stretch/>
        </p:blipFill>
        <p:spPr>
          <a:xfrm>
            <a:off x="1414144" y="4105184"/>
            <a:ext cx="146619" cy="1028184"/>
          </a:xfrm>
          <a:prstGeom prst="rect">
            <a:avLst/>
          </a:prstGeom>
        </p:spPr>
      </p:pic>
      <p:pic>
        <p:nvPicPr>
          <p:cNvPr id="34" name="Picture 33"/>
          <p:cNvPicPr>
            <a:picLocks noChangeAspect="1"/>
          </p:cNvPicPr>
          <p:nvPr/>
        </p:nvPicPr>
        <p:blipFill rotWithShape="1">
          <a:blip r:embed="rId4"/>
          <a:srcRect r="74815"/>
          <a:stretch/>
        </p:blipFill>
        <p:spPr>
          <a:xfrm>
            <a:off x="2229137" y="4146798"/>
            <a:ext cx="146619" cy="1028184"/>
          </a:xfrm>
          <a:prstGeom prst="rect">
            <a:avLst/>
          </a:prstGeom>
        </p:spPr>
      </p:pic>
      <p:sp>
        <p:nvSpPr>
          <p:cNvPr id="15" name="TextBox 14"/>
          <p:cNvSpPr txBox="1"/>
          <p:nvPr/>
        </p:nvSpPr>
        <p:spPr>
          <a:xfrm>
            <a:off x="3217905" y="3854439"/>
            <a:ext cx="2037488" cy="1384995"/>
          </a:xfrm>
          <a:prstGeom prst="rect">
            <a:avLst/>
          </a:prstGeom>
          <a:solidFill>
            <a:schemeClr val="bg1"/>
          </a:solidFill>
        </p:spPr>
        <p:txBody>
          <a:bodyPr wrap="square" rtlCol="0">
            <a:spAutoFit/>
          </a:bodyPr>
          <a:lstStyle/>
          <a:p>
            <a:r>
              <a:rPr lang="en-GB" sz="2800" dirty="0"/>
              <a:t> </a:t>
            </a:r>
            <a:r>
              <a:rPr lang="en-GB" sz="2800" dirty="0" smtClean="0"/>
              <a:t>    4   3</a:t>
            </a:r>
          </a:p>
          <a:p>
            <a:r>
              <a:rPr lang="en-GB" sz="2800" dirty="0" smtClean="0"/>
              <a:t>+   </a:t>
            </a:r>
            <a:r>
              <a:rPr lang="en-GB" sz="2800" u="sng" dirty="0" smtClean="0"/>
              <a:t>1   0</a:t>
            </a:r>
          </a:p>
          <a:p>
            <a:r>
              <a:rPr lang="en-GB" sz="2800" dirty="0"/>
              <a:t> </a:t>
            </a:r>
            <a:r>
              <a:rPr lang="en-GB" sz="2800" dirty="0" smtClean="0"/>
              <a:t>    </a:t>
            </a:r>
            <a:r>
              <a:rPr lang="en-GB" sz="2800" u="sng" dirty="0" smtClean="0"/>
              <a:t>5   3</a:t>
            </a:r>
            <a:endParaRPr lang="en-GB" sz="2800" u="sng" dirty="0"/>
          </a:p>
        </p:txBody>
      </p:sp>
      <p:pic>
        <p:nvPicPr>
          <p:cNvPr id="16" name="Picture 15"/>
          <p:cNvPicPr>
            <a:picLocks noChangeAspect="1"/>
          </p:cNvPicPr>
          <p:nvPr/>
        </p:nvPicPr>
        <p:blipFill>
          <a:blip r:embed="rId6"/>
          <a:stretch>
            <a:fillRect/>
          </a:stretch>
        </p:blipFill>
        <p:spPr>
          <a:xfrm>
            <a:off x="482522" y="1810767"/>
            <a:ext cx="2402100" cy="1448733"/>
          </a:xfrm>
          <a:prstGeom prst="rect">
            <a:avLst/>
          </a:prstGeom>
        </p:spPr>
      </p:pic>
      <p:pic>
        <p:nvPicPr>
          <p:cNvPr id="17" name="Picture 16"/>
          <p:cNvPicPr>
            <a:picLocks noChangeAspect="1"/>
          </p:cNvPicPr>
          <p:nvPr/>
        </p:nvPicPr>
        <p:blipFill>
          <a:blip r:embed="rId7"/>
          <a:stretch>
            <a:fillRect/>
          </a:stretch>
        </p:blipFill>
        <p:spPr>
          <a:xfrm>
            <a:off x="2181864" y="2148171"/>
            <a:ext cx="475380" cy="450650"/>
          </a:xfrm>
          <a:prstGeom prst="rect">
            <a:avLst/>
          </a:prstGeom>
        </p:spPr>
      </p:pic>
      <p:pic>
        <p:nvPicPr>
          <p:cNvPr id="35" name="Picture 34"/>
          <p:cNvPicPr>
            <a:picLocks noChangeAspect="1"/>
          </p:cNvPicPr>
          <p:nvPr/>
        </p:nvPicPr>
        <p:blipFill>
          <a:blip r:embed="rId7"/>
          <a:stretch>
            <a:fillRect/>
          </a:stretch>
        </p:blipFill>
        <p:spPr>
          <a:xfrm>
            <a:off x="2202737" y="2758917"/>
            <a:ext cx="475380" cy="450650"/>
          </a:xfrm>
          <a:prstGeom prst="rect">
            <a:avLst/>
          </a:prstGeom>
        </p:spPr>
      </p:pic>
      <p:pic>
        <p:nvPicPr>
          <p:cNvPr id="21" name="Picture 20"/>
          <p:cNvPicPr>
            <a:picLocks noChangeAspect="1"/>
          </p:cNvPicPr>
          <p:nvPr/>
        </p:nvPicPr>
        <p:blipFill>
          <a:blip r:embed="rId8"/>
          <a:stretch>
            <a:fillRect/>
          </a:stretch>
        </p:blipFill>
        <p:spPr>
          <a:xfrm>
            <a:off x="1451539" y="2167421"/>
            <a:ext cx="489192" cy="450650"/>
          </a:xfrm>
          <a:prstGeom prst="rect">
            <a:avLst/>
          </a:prstGeom>
        </p:spPr>
      </p:pic>
      <p:pic>
        <p:nvPicPr>
          <p:cNvPr id="36" name="Picture 35"/>
          <p:cNvPicPr>
            <a:picLocks noChangeAspect="1"/>
          </p:cNvPicPr>
          <p:nvPr/>
        </p:nvPicPr>
        <p:blipFill>
          <a:blip r:embed="rId8"/>
          <a:stretch>
            <a:fillRect/>
          </a:stretch>
        </p:blipFill>
        <p:spPr>
          <a:xfrm>
            <a:off x="1408956" y="2714530"/>
            <a:ext cx="489192" cy="450650"/>
          </a:xfrm>
          <a:prstGeom prst="rect">
            <a:avLst/>
          </a:prstGeom>
        </p:spPr>
      </p:pic>
      <p:pic>
        <p:nvPicPr>
          <p:cNvPr id="37" name="Picture 36"/>
          <p:cNvPicPr>
            <a:picLocks noChangeAspect="1"/>
          </p:cNvPicPr>
          <p:nvPr/>
        </p:nvPicPr>
        <p:blipFill>
          <a:blip r:embed="rId9">
            <a:clrChange>
              <a:clrFrom>
                <a:srgbClr val="FFFFFF"/>
              </a:clrFrom>
              <a:clrTo>
                <a:srgbClr val="FFFFFF">
                  <a:alpha val="0"/>
                </a:srgbClr>
              </a:clrTo>
            </a:clrChange>
          </a:blip>
          <a:stretch>
            <a:fillRect/>
          </a:stretch>
        </p:blipFill>
        <p:spPr>
          <a:xfrm>
            <a:off x="1660146" y="2939818"/>
            <a:ext cx="266700" cy="323850"/>
          </a:xfrm>
          <a:prstGeom prst="rect">
            <a:avLst/>
          </a:prstGeom>
        </p:spPr>
      </p:pic>
    </p:spTree>
    <p:extLst>
      <p:ext uri="{BB962C8B-B14F-4D97-AF65-F5344CB8AC3E}">
        <p14:creationId xmlns:p14="http://schemas.microsoft.com/office/powerpoint/2010/main" val="17614270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741312642"/>
              </p:ext>
            </p:extLst>
          </p:nvPr>
        </p:nvGraphicFramePr>
        <p:xfrm>
          <a:off x="393080" y="543898"/>
          <a:ext cx="11638498" cy="5163881"/>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2617939">
                  <a:extLst>
                    <a:ext uri="{9D8B030D-6E8A-4147-A177-3AD203B41FA5}">
                      <a16:colId xmlns:a16="http://schemas.microsoft.com/office/drawing/2014/main" val="2282682332"/>
                    </a:ext>
                  </a:extLst>
                </a:gridCol>
                <a:gridCol w="1484944">
                  <a:extLst>
                    <a:ext uri="{9D8B030D-6E8A-4147-A177-3AD203B41FA5}">
                      <a16:colId xmlns:a16="http://schemas.microsoft.com/office/drawing/2014/main" val="2077920090"/>
                    </a:ext>
                  </a:extLst>
                </a:gridCol>
                <a:gridCol w="4917676">
                  <a:extLst>
                    <a:ext uri="{9D8B030D-6E8A-4147-A177-3AD203B41FA5}">
                      <a16:colId xmlns:a16="http://schemas.microsoft.com/office/drawing/2014/main" val="1160396673"/>
                    </a:ext>
                  </a:extLst>
                </a:gridCol>
              </a:tblGrid>
              <a:tr h="653366">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 </a:t>
                      </a:r>
                      <a:r>
                        <a:rPr lang="en-GB" sz="1600" dirty="0" smtClean="0">
                          <a:effectLst/>
                          <a:latin typeface="+mn-lt"/>
                          <a:ea typeface="CenturyOldStyleStd-Regular"/>
                          <a:cs typeface="Times New Roman" panose="02020603050405020304" pitchFamily="18" charset="0"/>
                        </a:rPr>
                        <a:t>add and numbers using concrete objects, pictorial representations, and mentally, including</a:t>
                      </a:r>
                      <a:r>
                        <a:rPr lang="en-GB" sz="1600" baseline="0" dirty="0" smtClean="0">
                          <a:effectLst/>
                          <a:latin typeface="+mn-lt"/>
                          <a:ea typeface="CenturyOldStyleStd-Regular"/>
                          <a:cs typeface="Times New Roman" panose="02020603050405020304" pitchFamily="18" charset="0"/>
                        </a:rPr>
                        <a:t> </a:t>
                      </a:r>
                      <a:r>
                        <a:rPr lang="en-GB" sz="1600" dirty="0" smtClean="0">
                          <a:effectLst/>
                          <a:latin typeface="+mn-lt"/>
                          <a:ea typeface="CenturyOldStyleStd-Regular"/>
                          <a:cs typeface="Times New Roman" panose="02020603050405020304" pitchFamily="18" charset="0"/>
                        </a:rPr>
                        <a:t>a two-digit number and ones</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multiples of 10</a:t>
                      </a:r>
                    </a:p>
                  </a:txBody>
                  <a:tcPr/>
                </a:tc>
                <a:extLst>
                  <a:ext uri="{0D108BD9-81ED-4DB2-BD59-A6C34878D82A}">
                    <a16:rowId xmlns:a16="http://schemas.microsoft.com/office/drawing/2014/main" val="608378007"/>
                  </a:ext>
                </a:extLst>
              </a:tr>
              <a:tr h="328746">
                <a:tc gridSpan="4">
                  <a:txBody>
                    <a:bodyPr/>
                    <a:lstStyle/>
                    <a:p>
                      <a:r>
                        <a:rPr lang="en-GB" sz="1800" b="1" dirty="0" smtClean="0">
                          <a:effectLst/>
                        </a:rPr>
                        <a:t>Vocabulary: </a:t>
                      </a:r>
                      <a:r>
                        <a:rPr lang="en-GB" sz="1800" dirty="0" smtClean="0">
                          <a:effectLst/>
                        </a:rPr>
                        <a:t>as Year 1 and addition,</a:t>
                      </a:r>
                      <a:r>
                        <a:rPr lang="en-GB" sz="1800" baseline="0" dirty="0" smtClean="0">
                          <a:effectLst/>
                        </a:rPr>
                        <a:t> 100 more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214602">
                <a:tc rowSpan="2">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006319">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960848">
                <a:tc>
                  <a:txBody>
                    <a:bodyPr/>
                    <a:lstStyle/>
                    <a:p>
                      <a:pPr>
                        <a:lnSpc>
                          <a:spcPct val="107000"/>
                        </a:lnSpc>
                        <a:spcAft>
                          <a:spcPts val="0"/>
                        </a:spcAft>
                      </a:pPr>
                      <a:endParaRPr lang="en-US" sz="1400" dirty="0" smtClean="0">
                        <a:solidFill>
                          <a:schemeClr val="tx1"/>
                        </a:solidFill>
                      </a:endParaRPr>
                    </a:p>
                    <a:p>
                      <a:pPr>
                        <a:lnSpc>
                          <a:spcPct val="107000"/>
                        </a:lnSpc>
                        <a:spcAft>
                          <a:spcPts val="0"/>
                        </a:spcAft>
                      </a:pPr>
                      <a:r>
                        <a:rPr lang="en-US" sz="1400" dirty="0" smtClean="0">
                          <a:solidFill>
                            <a:schemeClr val="tx1"/>
                          </a:solidFill>
                        </a:rPr>
                        <a:t>                    </a:t>
                      </a:r>
                    </a:p>
                    <a:p>
                      <a:pPr>
                        <a:lnSpc>
                          <a:spcPct val="107000"/>
                        </a:lnSpc>
                        <a:spcAft>
                          <a:spcPts val="0"/>
                        </a:spcAft>
                      </a:pPr>
                      <a:r>
                        <a:rPr lang="en-US" sz="1400" baseline="0" dirty="0" smtClean="0">
                          <a:solidFill>
                            <a:schemeClr val="tx1"/>
                          </a:solidFill>
                        </a:rPr>
                        <a:t>                 </a:t>
                      </a:r>
                      <a:r>
                        <a:rPr lang="en-US" sz="3200" dirty="0" smtClean="0">
                          <a:solidFill>
                            <a:schemeClr val="tx1"/>
                          </a:solidFill>
                        </a:rPr>
                        <a:t>+     =   </a:t>
                      </a: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3"/>
          <a:stretch>
            <a:fillRect/>
          </a:stretch>
        </p:blipFill>
        <p:spPr>
          <a:xfrm>
            <a:off x="3236367" y="1631694"/>
            <a:ext cx="2117959" cy="1790180"/>
          </a:xfrm>
          <a:prstGeom prst="rect">
            <a:avLst/>
          </a:prstGeom>
        </p:spPr>
      </p:pic>
      <p:grpSp>
        <p:nvGrpSpPr>
          <p:cNvPr id="14" name="Group 13"/>
          <p:cNvGrpSpPr/>
          <p:nvPr/>
        </p:nvGrpSpPr>
        <p:grpSpPr>
          <a:xfrm>
            <a:off x="419091" y="4030342"/>
            <a:ext cx="656421" cy="1114258"/>
            <a:chOff x="430840" y="3576967"/>
            <a:chExt cx="1077837" cy="1492382"/>
          </a:xfrm>
        </p:grpSpPr>
        <p:pic>
          <p:nvPicPr>
            <p:cNvPr id="6" name="Picture 5"/>
            <p:cNvPicPr>
              <a:picLocks noChangeAspect="1"/>
            </p:cNvPicPr>
            <p:nvPr/>
          </p:nvPicPr>
          <p:blipFill>
            <a:blip r:embed="rId4"/>
            <a:stretch>
              <a:fillRect/>
            </a:stretch>
          </p:blipFill>
          <p:spPr>
            <a:xfrm>
              <a:off x="640320" y="3576967"/>
              <a:ext cx="827098" cy="1460763"/>
            </a:xfrm>
            <a:prstGeom prst="rect">
              <a:avLst/>
            </a:prstGeom>
          </p:spPr>
        </p:pic>
        <p:pic>
          <p:nvPicPr>
            <p:cNvPr id="18" name="Picture 17"/>
            <p:cNvPicPr>
              <a:picLocks noChangeAspect="1"/>
            </p:cNvPicPr>
            <p:nvPr/>
          </p:nvPicPr>
          <p:blipFill>
            <a:blip r:embed="rId5"/>
            <a:stretch>
              <a:fillRect/>
            </a:stretch>
          </p:blipFill>
          <p:spPr>
            <a:xfrm>
              <a:off x="1032227" y="4245941"/>
              <a:ext cx="476450" cy="536951"/>
            </a:xfrm>
            <a:prstGeom prst="rect">
              <a:avLst/>
            </a:prstGeom>
          </p:spPr>
        </p:pic>
        <p:pic>
          <p:nvPicPr>
            <p:cNvPr id="19" name="Picture 18"/>
            <p:cNvPicPr>
              <a:picLocks noChangeAspect="1"/>
            </p:cNvPicPr>
            <p:nvPr/>
          </p:nvPicPr>
          <p:blipFill rotWithShape="1">
            <a:blip r:embed="rId4"/>
            <a:srcRect r="74815"/>
            <a:stretch/>
          </p:blipFill>
          <p:spPr>
            <a:xfrm>
              <a:off x="430840" y="3608586"/>
              <a:ext cx="208305" cy="1460763"/>
            </a:xfrm>
            <a:prstGeom prst="rect">
              <a:avLst/>
            </a:prstGeom>
          </p:spPr>
        </p:pic>
      </p:grpSp>
      <p:pic>
        <p:nvPicPr>
          <p:cNvPr id="28" name="Picture 27"/>
          <p:cNvPicPr>
            <a:picLocks noChangeAspect="1"/>
          </p:cNvPicPr>
          <p:nvPr/>
        </p:nvPicPr>
        <p:blipFill>
          <a:blip r:embed="rId4"/>
          <a:stretch>
            <a:fillRect/>
          </a:stretch>
        </p:blipFill>
        <p:spPr>
          <a:xfrm>
            <a:off x="2387033" y="4061575"/>
            <a:ext cx="582168" cy="1028184"/>
          </a:xfrm>
          <a:prstGeom prst="rect">
            <a:avLst/>
          </a:prstGeom>
        </p:spPr>
      </p:pic>
      <p:pic>
        <p:nvPicPr>
          <p:cNvPr id="29" name="Picture 28"/>
          <p:cNvPicPr>
            <a:picLocks noChangeAspect="1"/>
          </p:cNvPicPr>
          <p:nvPr/>
        </p:nvPicPr>
        <p:blipFill rotWithShape="1">
          <a:blip r:embed="rId4"/>
          <a:srcRect r="74815"/>
          <a:stretch/>
        </p:blipFill>
        <p:spPr>
          <a:xfrm>
            <a:off x="2071242" y="4116416"/>
            <a:ext cx="146619" cy="1028184"/>
          </a:xfrm>
          <a:prstGeom prst="rect">
            <a:avLst/>
          </a:prstGeom>
        </p:spPr>
      </p:pic>
      <p:pic>
        <p:nvPicPr>
          <p:cNvPr id="33" name="Picture 32"/>
          <p:cNvPicPr>
            <a:picLocks noChangeAspect="1"/>
          </p:cNvPicPr>
          <p:nvPr/>
        </p:nvPicPr>
        <p:blipFill rotWithShape="1">
          <a:blip r:embed="rId4"/>
          <a:srcRect r="74815"/>
          <a:stretch/>
        </p:blipFill>
        <p:spPr>
          <a:xfrm>
            <a:off x="1414144" y="4105184"/>
            <a:ext cx="146619" cy="1028184"/>
          </a:xfrm>
          <a:prstGeom prst="rect">
            <a:avLst/>
          </a:prstGeom>
        </p:spPr>
      </p:pic>
      <p:pic>
        <p:nvPicPr>
          <p:cNvPr id="34" name="Picture 33"/>
          <p:cNvPicPr>
            <a:picLocks noChangeAspect="1"/>
          </p:cNvPicPr>
          <p:nvPr/>
        </p:nvPicPr>
        <p:blipFill rotWithShape="1">
          <a:blip r:embed="rId4"/>
          <a:srcRect r="74815"/>
          <a:stretch/>
        </p:blipFill>
        <p:spPr>
          <a:xfrm>
            <a:off x="2229137" y="4146798"/>
            <a:ext cx="146619" cy="1028184"/>
          </a:xfrm>
          <a:prstGeom prst="rect">
            <a:avLst/>
          </a:prstGeom>
        </p:spPr>
      </p:pic>
      <p:sp>
        <p:nvSpPr>
          <p:cNvPr id="15" name="TextBox 14"/>
          <p:cNvSpPr txBox="1"/>
          <p:nvPr/>
        </p:nvSpPr>
        <p:spPr>
          <a:xfrm>
            <a:off x="3217905" y="3854439"/>
            <a:ext cx="2037488" cy="1384995"/>
          </a:xfrm>
          <a:prstGeom prst="rect">
            <a:avLst/>
          </a:prstGeom>
          <a:solidFill>
            <a:schemeClr val="bg1"/>
          </a:solidFill>
        </p:spPr>
        <p:txBody>
          <a:bodyPr wrap="square" rtlCol="0">
            <a:spAutoFit/>
          </a:bodyPr>
          <a:lstStyle/>
          <a:p>
            <a:r>
              <a:rPr lang="en-GB" sz="2800" dirty="0"/>
              <a:t> </a:t>
            </a:r>
            <a:r>
              <a:rPr lang="en-GB" sz="2800" dirty="0" smtClean="0"/>
              <a:t>    4   3</a:t>
            </a:r>
          </a:p>
          <a:p>
            <a:r>
              <a:rPr lang="en-GB" sz="2800" dirty="0" smtClean="0"/>
              <a:t>+   </a:t>
            </a:r>
            <a:r>
              <a:rPr lang="en-GB" sz="2800" u="sng" dirty="0"/>
              <a:t>3</a:t>
            </a:r>
            <a:r>
              <a:rPr lang="en-GB" sz="2800" u="sng" dirty="0" smtClean="0"/>
              <a:t>   0</a:t>
            </a:r>
          </a:p>
          <a:p>
            <a:r>
              <a:rPr lang="en-GB" sz="2800" dirty="0"/>
              <a:t> </a:t>
            </a:r>
            <a:r>
              <a:rPr lang="en-GB" sz="2800" dirty="0" smtClean="0"/>
              <a:t>    </a:t>
            </a:r>
            <a:r>
              <a:rPr lang="en-GB" sz="2800" u="sng" dirty="0"/>
              <a:t>7</a:t>
            </a:r>
            <a:r>
              <a:rPr lang="en-GB" sz="2800" u="sng" dirty="0" smtClean="0"/>
              <a:t>   3</a:t>
            </a:r>
            <a:endParaRPr lang="en-GB" sz="2800" u="sng" dirty="0"/>
          </a:p>
        </p:txBody>
      </p:sp>
      <p:pic>
        <p:nvPicPr>
          <p:cNvPr id="16" name="Picture 15"/>
          <p:cNvPicPr>
            <a:picLocks noChangeAspect="1"/>
          </p:cNvPicPr>
          <p:nvPr/>
        </p:nvPicPr>
        <p:blipFill>
          <a:blip r:embed="rId6"/>
          <a:stretch>
            <a:fillRect/>
          </a:stretch>
        </p:blipFill>
        <p:spPr>
          <a:xfrm>
            <a:off x="482522" y="1810767"/>
            <a:ext cx="2402100" cy="1448733"/>
          </a:xfrm>
          <a:prstGeom prst="rect">
            <a:avLst/>
          </a:prstGeom>
        </p:spPr>
      </p:pic>
      <p:pic>
        <p:nvPicPr>
          <p:cNvPr id="17" name="Picture 16"/>
          <p:cNvPicPr>
            <a:picLocks noChangeAspect="1"/>
          </p:cNvPicPr>
          <p:nvPr/>
        </p:nvPicPr>
        <p:blipFill>
          <a:blip r:embed="rId7"/>
          <a:stretch>
            <a:fillRect/>
          </a:stretch>
        </p:blipFill>
        <p:spPr>
          <a:xfrm>
            <a:off x="2181864" y="2148171"/>
            <a:ext cx="475380" cy="450650"/>
          </a:xfrm>
          <a:prstGeom prst="rect">
            <a:avLst/>
          </a:prstGeom>
        </p:spPr>
      </p:pic>
      <p:pic>
        <p:nvPicPr>
          <p:cNvPr id="35" name="Picture 34"/>
          <p:cNvPicPr>
            <a:picLocks noChangeAspect="1"/>
          </p:cNvPicPr>
          <p:nvPr/>
        </p:nvPicPr>
        <p:blipFill>
          <a:blip r:embed="rId7"/>
          <a:stretch>
            <a:fillRect/>
          </a:stretch>
        </p:blipFill>
        <p:spPr>
          <a:xfrm>
            <a:off x="2202737" y="2758917"/>
            <a:ext cx="475380" cy="450650"/>
          </a:xfrm>
          <a:prstGeom prst="rect">
            <a:avLst/>
          </a:prstGeom>
        </p:spPr>
      </p:pic>
      <p:pic>
        <p:nvPicPr>
          <p:cNvPr id="21" name="Picture 20"/>
          <p:cNvPicPr>
            <a:picLocks noChangeAspect="1"/>
          </p:cNvPicPr>
          <p:nvPr/>
        </p:nvPicPr>
        <p:blipFill>
          <a:blip r:embed="rId8"/>
          <a:stretch>
            <a:fillRect/>
          </a:stretch>
        </p:blipFill>
        <p:spPr>
          <a:xfrm>
            <a:off x="1451539" y="2167421"/>
            <a:ext cx="489192" cy="450650"/>
          </a:xfrm>
          <a:prstGeom prst="rect">
            <a:avLst/>
          </a:prstGeom>
        </p:spPr>
      </p:pic>
      <p:pic>
        <p:nvPicPr>
          <p:cNvPr id="36" name="Picture 35"/>
          <p:cNvPicPr>
            <a:picLocks noChangeAspect="1"/>
          </p:cNvPicPr>
          <p:nvPr/>
        </p:nvPicPr>
        <p:blipFill>
          <a:blip r:embed="rId8"/>
          <a:stretch>
            <a:fillRect/>
          </a:stretch>
        </p:blipFill>
        <p:spPr>
          <a:xfrm>
            <a:off x="1408956" y="2714530"/>
            <a:ext cx="489192" cy="450650"/>
          </a:xfrm>
          <a:prstGeom prst="rect">
            <a:avLst/>
          </a:prstGeom>
        </p:spPr>
      </p:pic>
      <p:pic>
        <p:nvPicPr>
          <p:cNvPr id="37" name="Picture 36"/>
          <p:cNvPicPr>
            <a:picLocks noChangeAspect="1"/>
          </p:cNvPicPr>
          <p:nvPr/>
        </p:nvPicPr>
        <p:blipFill>
          <a:blip r:embed="rId9">
            <a:clrChange>
              <a:clrFrom>
                <a:srgbClr val="FFFFFF"/>
              </a:clrFrom>
              <a:clrTo>
                <a:srgbClr val="FFFFFF">
                  <a:alpha val="0"/>
                </a:srgbClr>
              </a:clrTo>
            </a:clrChange>
          </a:blip>
          <a:stretch>
            <a:fillRect/>
          </a:stretch>
        </p:blipFill>
        <p:spPr>
          <a:xfrm>
            <a:off x="1660146" y="2939818"/>
            <a:ext cx="266700" cy="323850"/>
          </a:xfrm>
          <a:prstGeom prst="rect">
            <a:avLst/>
          </a:prstGeom>
        </p:spPr>
      </p:pic>
      <p:pic>
        <p:nvPicPr>
          <p:cNvPr id="23" name="Picture 22"/>
          <p:cNvPicPr>
            <a:picLocks noChangeAspect="1"/>
          </p:cNvPicPr>
          <p:nvPr/>
        </p:nvPicPr>
        <p:blipFill>
          <a:blip r:embed="rId9">
            <a:clrChange>
              <a:clrFrom>
                <a:srgbClr val="FFFFFF"/>
              </a:clrFrom>
              <a:clrTo>
                <a:srgbClr val="FFFFFF">
                  <a:alpha val="0"/>
                </a:srgbClr>
              </a:clrTo>
            </a:clrChange>
          </a:blip>
          <a:stretch>
            <a:fillRect/>
          </a:stretch>
        </p:blipFill>
        <p:spPr>
          <a:xfrm>
            <a:off x="1851046" y="2938214"/>
            <a:ext cx="266700" cy="323850"/>
          </a:xfrm>
          <a:prstGeom prst="rect">
            <a:avLst/>
          </a:prstGeom>
        </p:spPr>
      </p:pic>
      <p:pic>
        <p:nvPicPr>
          <p:cNvPr id="24" name="Picture 23"/>
          <p:cNvPicPr>
            <a:picLocks noChangeAspect="1"/>
          </p:cNvPicPr>
          <p:nvPr/>
        </p:nvPicPr>
        <p:blipFill>
          <a:blip r:embed="rId9">
            <a:clrChange>
              <a:clrFrom>
                <a:srgbClr val="FFFFFF"/>
              </a:clrFrom>
              <a:clrTo>
                <a:srgbClr val="FFFFFF">
                  <a:alpha val="0"/>
                </a:srgbClr>
              </a:clrTo>
            </a:clrChange>
          </a:blip>
          <a:stretch>
            <a:fillRect/>
          </a:stretch>
        </p:blipFill>
        <p:spPr>
          <a:xfrm>
            <a:off x="1839816" y="2686351"/>
            <a:ext cx="266700" cy="323850"/>
          </a:xfrm>
          <a:prstGeom prst="rect">
            <a:avLst/>
          </a:prstGeom>
        </p:spPr>
      </p:pic>
      <p:pic>
        <p:nvPicPr>
          <p:cNvPr id="25" name="Picture 24"/>
          <p:cNvPicPr>
            <a:picLocks noChangeAspect="1"/>
          </p:cNvPicPr>
          <p:nvPr/>
        </p:nvPicPr>
        <p:blipFill rotWithShape="1">
          <a:blip r:embed="rId4"/>
          <a:srcRect r="74815"/>
          <a:stretch/>
        </p:blipFill>
        <p:spPr>
          <a:xfrm>
            <a:off x="1566544" y="4257584"/>
            <a:ext cx="146619" cy="1028184"/>
          </a:xfrm>
          <a:prstGeom prst="rect">
            <a:avLst/>
          </a:prstGeom>
        </p:spPr>
      </p:pic>
      <p:pic>
        <p:nvPicPr>
          <p:cNvPr id="26" name="Picture 25"/>
          <p:cNvPicPr>
            <a:picLocks noChangeAspect="1"/>
          </p:cNvPicPr>
          <p:nvPr/>
        </p:nvPicPr>
        <p:blipFill rotWithShape="1">
          <a:blip r:embed="rId4"/>
          <a:srcRect r="74815"/>
          <a:stretch/>
        </p:blipFill>
        <p:spPr>
          <a:xfrm>
            <a:off x="1718944" y="4409984"/>
            <a:ext cx="146619" cy="1028184"/>
          </a:xfrm>
          <a:prstGeom prst="rect">
            <a:avLst/>
          </a:prstGeom>
        </p:spPr>
      </p:pic>
      <p:pic>
        <p:nvPicPr>
          <p:cNvPr id="27" name="Picture 26"/>
          <p:cNvPicPr>
            <a:picLocks noChangeAspect="1"/>
          </p:cNvPicPr>
          <p:nvPr/>
        </p:nvPicPr>
        <p:blipFill rotWithShape="1">
          <a:blip r:embed="rId4"/>
          <a:srcRect r="74815"/>
          <a:stretch/>
        </p:blipFill>
        <p:spPr>
          <a:xfrm>
            <a:off x="2656686" y="4649908"/>
            <a:ext cx="146619" cy="1028184"/>
          </a:xfrm>
          <a:prstGeom prst="rect">
            <a:avLst/>
          </a:prstGeom>
        </p:spPr>
      </p:pic>
      <p:pic>
        <p:nvPicPr>
          <p:cNvPr id="30" name="Picture 29"/>
          <p:cNvPicPr>
            <a:picLocks noChangeAspect="1"/>
          </p:cNvPicPr>
          <p:nvPr/>
        </p:nvPicPr>
        <p:blipFill rotWithShape="1">
          <a:blip r:embed="rId4"/>
          <a:srcRect r="74815"/>
          <a:stretch/>
        </p:blipFill>
        <p:spPr>
          <a:xfrm>
            <a:off x="2830312" y="4420256"/>
            <a:ext cx="146619" cy="1028184"/>
          </a:xfrm>
          <a:prstGeom prst="rect">
            <a:avLst/>
          </a:prstGeom>
        </p:spPr>
      </p:pic>
    </p:spTree>
    <p:extLst>
      <p:ext uri="{BB962C8B-B14F-4D97-AF65-F5344CB8AC3E}">
        <p14:creationId xmlns:p14="http://schemas.microsoft.com/office/powerpoint/2010/main" val="32117798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823574451"/>
              </p:ext>
            </p:extLst>
          </p:nvPr>
        </p:nvGraphicFramePr>
        <p:xfrm>
          <a:off x="393080" y="534273"/>
          <a:ext cx="11638498" cy="5520394"/>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2617939">
                  <a:extLst>
                    <a:ext uri="{9D8B030D-6E8A-4147-A177-3AD203B41FA5}">
                      <a16:colId xmlns:a16="http://schemas.microsoft.com/office/drawing/2014/main" val="2282682332"/>
                    </a:ext>
                  </a:extLst>
                </a:gridCol>
                <a:gridCol w="1484944">
                  <a:extLst>
                    <a:ext uri="{9D8B030D-6E8A-4147-A177-3AD203B41FA5}">
                      <a16:colId xmlns:a16="http://schemas.microsoft.com/office/drawing/2014/main" val="2077920090"/>
                    </a:ext>
                  </a:extLst>
                </a:gridCol>
                <a:gridCol w="4917676">
                  <a:extLst>
                    <a:ext uri="{9D8B030D-6E8A-4147-A177-3AD203B41FA5}">
                      <a16:colId xmlns:a16="http://schemas.microsoft.com/office/drawing/2014/main" val="1160396673"/>
                    </a:ext>
                  </a:extLst>
                </a:gridCol>
              </a:tblGrid>
              <a:tr h="653366">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 </a:t>
                      </a:r>
                      <a:r>
                        <a:rPr lang="en-GB" sz="1600" dirty="0" smtClean="0">
                          <a:effectLst/>
                          <a:latin typeface="+mn-lt"/>
                          <a:ea typeface="CenturyOldStyleStd-Regular"/>
                          <a:cs typeface="Times New Roman" panose="02020603050405020304" pitchFamily="18" charset="0"/>
                        </a:rPr>
                        <a:t>add and numbers using concrete objects, pictorial representations, and mentally, including</a:t>
                      </a:r>
                      <a:r>
                        <a:rPr lang="en-GB" sz="1600" baseline="0" dirty="0" smtClean="0">
                          <a:effectLst/>
                          <a:latin typeface="+mn-lt"/>
                          <a:ea typeface="CenturyOldStyleStd-Regular"/>
                          <a:cs typeface="Times New Roman" panose="02020603050405020304" pitchFamily="18" charset="0"/>
                        </a:rPr>
                        <a:t> </a:t>
                      </a:r>
                      <a:r>
                        <a:rPr lang="en-GB" sz="1600" dirty="0" smtClean="0">
                          <a:effectLst/>
                          <a:latin typeface="+mn-lt"/>
                          <a:ea typeface="CenturyOldStyleStd-Regular"/>
                          <a:cs typeface="Times New Roman" panose="02020603050405020304" pitchFamily="18" charset="0"/>
                        </a:rPr>
                        <a:t>a two-digit number and ones</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TO</a:t>
                      </a:r>
                      <a:r>
                        <a:rPr lang="en-GB" sz="1800" baseline="0" dirty="0" smtClean="0"/>
                        <a:t> and TO with no exchanging</a:t>
                      </a:r>
                      <a:endParaRPr lang="en-GB" sz="1800" dirty="0" smtClean="0"/>
                    </a:p>
                  </a:txBody>
                  <a:tcPr/>
                </a:tc>
                <a:extLst>
                  <a:ext uri="{0D108BD9-81ED-4DB2-BD59-A6C34878D82A}">
                    <a16:rowId xmlns:a16="http://schemas.microsoft.com/office/drawing/2014/main" val="608378007"/>
                  </a:ext>
                </a:extLst>
              </a:tr>
              <a:tr h="328746">
                <a:tc gridSpan="4">
                  <a:txBody>
                    <a:bodyPr/>
                    <a:lstStyle/>
                    <a:p>
                      <a:r>
                        <a:rPr lang="en-GB" sz="1800" b="1" dirty="0" smtClean="0">
                          <a:effectLst/>
                        </a:rPr>
                        <a:t>Vocabulary: </a:t>
                      </a:r>
                      <a:r>
                        <a:rPr lang="en-GB" sz="1800" dirty="0" smtClean="0">
                          <a:effectLst/>
                        </a:rPr>
                        <a:t>as Year 1 and addition,</a:t>
                      </a:r>
                      <a:r>
                        <a:rPr lang="en-GB" sz="1800" baseline="0" dirty="0" smtClean="0">
                          <a:effectLst/>
                        </a:rPr>
                        <a:t> 100 more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214602">
                <a:tc rowSpan="2">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r>
                        <a:rPr lang="en-GB" sz="1800" dirty="0" smtClean="0">
                          <a:effectLst/>
                        </a:rPr>
                        <a:t>                             +</a:t>
                      </a: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r>
                        <a:rPr lang="en-GB" sz="1800" dirty="0" smtClean="0">
                          <a:effectLst/>
                        </a:rPr>
                        <a:t>Both physical and drawn</a:t>
                      </a: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+20                  +3</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36                56                  59</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287561494"/>
                  </a:ext>
                </a:extLst>
              </a:tr>
              <a:tr h="1006319">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en-GB"/>
                    </a:p>
                  </a:txBody>
                  <a:tcPr/>
                </a:tc>
                <a:extLst>
                  <a:ext uri="{0D108BD9-81ED-4DB2-BD59-A6C34878D82A}">
                    <a16:rowId xmlns:a16="http://schemas.microsoft.com/office/drawing/2014/main" val="667277784"/>
                  </a:ext>
                </a:extLst>
              </a:tr>
              <a:tr h="1960848">
                <a:tc>
                  <a:txBody>
                    <a:bodyPr/>
                    <a:lstStyle/>
                    <a:p>
                      <a:r>
                        <a:rPr lang="en-GB" sz="3200" dirty="0" smtClean="0"/>
                        <a:t>     </a:t>
                      </a:r>
                      <a:r>
                        <a:rPr lang="en-GB" sz="2800" dirty="0" smtClean="0"/>
                        <a:t>3   6</a:t>
                      </a:r>
                    </a:p>
                    <a:p>
                      <a:r>
                        <a:rPr lang="en-GB" sz="2800" dirty="0" smtClean="0"/>
                        <a:t>+   </a:t>
                      </a:r>
                      <a:r>
                        <a:rPr lang="en-GB" sz="2800" u="sng" dirty="0" smtClean="0"/>
                        <a:t>2   3</a:t>
                      </a:r>
                    </a:p>
                    <a:p>
                      <a:r>
                        <a:rPr lang="en-GB" sz="2800" u="none" dirty="0" smtClean="0"/>
                        <a:t>    </a:t>
                      </a:r>
                      <a:r>
                        <a:rPr lang="en-GB" sz="2800" u="none" baseline="0" dirty="0" smtClean="0"/>
                        <a:t>      9 (6+3)</a:t>
                      </a:r>
                    </a:p>
                    <a:p>
                      <a:r>
                        <a:rPr lang="en-GB" sz="2800" u="none" baseline="0" dirty="0" smtClean="0"/>
                        <a:t>     </a:t>
                      </a:r>
                      <a:r>
                        <a:rPr lang="en-GB" sz="2800" u="sng" baseline="0" dirty="0" smtClean="0"/>
                        <a:t>5   0 </a:t>
                      </a:r>
                      <a:r>
                        <a:rPr lang="en-GB" sz="2800" u="none" baseline="0" dirty="0" smtClean="0"/>
                        <a:t>(30+20)</a:t>
                      </a:r>
                    </a:p>
                    <a:p>
                      <a:r>
                        <a:rPr lang="en-GB" sz="2800" u="none" baseline="0" dirty="0" smtClean="0"/>
                        <a:t>     5    9 </a:t>
                      </a:r>
                      <a:r>
                        <a:rPr lang="en-US" sz="3200" dirty="0" smtClean="0">
                          <a:solidFill>
                            <a:schemeClr val="tx1"/>
                          </a:solidFill>
                        </a:rPr>
                        <a:t>  </a:t>
                      </a: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3217905" y="3854439"/>
            <a:ext cx="2037488" cy="1815882"/>
          </a:xfrm>
          <a:prstGeom prst="rect">
            <a:avLst/>
          </a:prstGeom>
          <a:solidFill>
            <a:schemeClr val="bg1"/>
          </a:solidFill>
        </p:spPr>
        <p:txBody>
          <a:bodyPr wrap="square" rtlCol="0">
            <a:spAutoFit/>
          </a:bodyPr>
          <a:lstStyle/>
          <a:p>
            <a:r>
              <a:rPr lang="en-GB" sz="2800" dirty="0"/>
              <a:t> </a:t>
            </a:r>
            <a:r>
              <a:rPr lang="en-GB" sz="2800" dirty="0" smtClean="0"/>
              <a:t>    3   </a:t>
            </a:r>
            <a:r>
              <a:rPr lang="en-GB" sz="2800" dirty="0"/>
              <a:t>6</a:t>
            </a:r>
            <a:endParaRPr lang="en-GB" sz="2800" dirty="0" smtClean="0"/>
          </a:p>
          <a:p>
            <a:r>
              <a:rPr lang="en-GB" sz="2800" dirty="0" smtClean="0"/>
              <a:t>+   </a:t>
            </a:r>
            <a:r>
              <a:rPr lang="en-GB" sz="2800" u="sng" dirty="0" smtClean="0"/>
              <a:t>2   3</a:t>
            </a:r>
          </a:p>
          <a:p>
            <a:r>
              <a:rPr lang="en-GB" sz="2800" dirty="0"/>
              <a:t> </a:t>
            </a:r>
            <a:r>
              <a:rPr lang="en-GB" sz="2800" dirty="0" smtClean="0"/>
              <a:t>    </a:t>
            </a:r>
            <a:r>
              <a:rPr lang="en-GB" sz="2800" u="sng" dirty="0" smtClean="0"/>
              <a:t>5   9</a:t>
            </a:r>
          </a:p>
          <a:p>
            <a:r>
              <a:rPr lang="en-GB" sz="2800" dirty="0"/>
              <a:t> </a:t>
            </a:r>
            <a:r>
              <a:rPr lang="en-GB" sz="2800" dirty="0" smtClean="0"/>
              <a:t>     </a:t>
            </a:r>
            <a:endParaRPr lang="en-GB" sz="2800" dirty="0"/>
          </a:p>
        </p:txBody>
      </p:sp>
      <p:pic>
        <p:nvPicPr>
          <p:cNvPr id="32" name="Picture 31"/>
          <p:cNvPicPr>
            <a:picLocks noChangeAspect="1"/>
          </p:cNvPicPr>
          <p:nvPr/>
        </p:nvPicPr>
        <p:blipFill>
          <a:blip r:embed="rId3"/>
          <a:stretch>
            <a:fillRect/>
          </a:stretch>
        </p:blipFill>
        <p:spPr>
          <a:xfrm>
            <a:off x="787219" y="1785232"/>
            <a:ext cx="821118" cy="1708455"/>
          </a:xfrm>
          <a:prstGeom prst="rect">
            <a:avLst/>
          </a:prstGeom>
        </p:spPr>
      </p:pic>
      <p:pic>
        <p:nvPicPr>
          <p:cNvPr id="38" name="Picture 37"/>
          <p:cNvPicPr>
            <a:picLocks noChangeAspect="1"/>
          </p:cNvPicPr>
          <p:nvPr/>
        </p:nvPicPr>
        <p:blipFill rotWithShape="1">
          <a:blip r:embed="rId4"/>
          <a:srcRect r="74815"/>
          <a:stretch/>
        </p:blipFill>
        <p:spPr>
          <a:xfrm>
            <a:off x="619250" y="1872041"/>
            <a:ext cx="239079" cy="1676571"/>
          </a:xfrm>
          <a:prstGeom prst="rect">
            <a:avLst/>
          </a:prstGeom>
        </p:spPr>
      </p:pic>
      <p:pic>
        <p:nvPicPr>
          <p:cNvPr id="39" name="Picture 38"/>
          <p:cNvPicPr>
            <a:picLocks noChangeAspect="1"/>
          </p:cNvPicPr>
          <p:nvPr/>
        </p:nvPicPr>
        <p:blipFill rotWithShape="1">
          <a:blip r:embed="rId4"/>
          <a:srcRect r="74815"/>
          <a:stretch/>
        </p:blipFill>
        <p:spPr>
          <a:xfrm>
            <a:off x="2108755" y="1637377"/>
            <a:ext cx="268384" cy="1882076"/>
          </a:xfrm>
          <a:prstGeom prst="rect">
            <a:avLst/>
          </a:prstGeom>
        </p:spPr>
      </p:pic>
      <p:pic>
        <p:nvPicPr>
          <p:cNvPr id="40" name="Picture 39"/>
          <p:cNvPicPr>
            <a:picLocks noChangeAspect="1"/>
          </p:cNvPicPr>
          <p:nvPr/>
        </p:nvPicPr>
        <p:blipFill rotWithShape="1">
          <a:blip r:embed="rId4"/>
          <a:srcRect r="74815"/>
          <a:stretch/>
        </p:blipFill>
        <p:spPr>
          <a:xfrm>
            <a:off x="2448048" y="1648882"/>
            <a:ext cx="268384" cy="1882076"/>
          </a:xfrm>
          <a:prstGeom prst="rect">
            <a:avLst/>
          </a:prstGeom>
        </p:spPr>
      </p:pic>
      <p:pic>
        <p:nvPicPr>
          <p:cNvPr id="41" name="Picture 40"/>
          <p:cNvPicPr>
            <a:picLocks noChangeAspect="1"/>
          </p:cNvPicPr>
          <p:nvPr/>
        </p:nvPicPr>
        <p:blipFill rotWithShape="1">
          <a:blip r:embed="rId4"/>
          <a:srcRect l="49606" r="3013" b="53960"/>
          <a:stretch/>
        </p:blipFill>
        <p:spPr>
          <a:xfrm>
            <a:off x="1496060" y="2336061"/>
            <a:ext cx="451570" cy="774959"/>
          </a:xfrm>
          <a:prstGeom prst="rect">
            <a:avLst/>
          </a:prstGeom>
        </p:spPr>
      </p:pic>
      <p:pic>
        <p:nvPicPr>
          <p:cNvPr id="42" name="Picture 41"/>
          <p:cNvPicPr>
            <a:picLocks noChangeAspect="1"/>
          </p:cNvPicPr>
          <p:nvPr/>
        </p:nvPicPr>
        <p:blipFill rotWithShape="1">
          <a:blip r:embed="rId3"/>
          <a:srcRect l="69439" r="3600" b="76715"/>
          <a:stretch/>
        </p:blipFill>
        <p:spPr>
          <a:xfrm>
            <a:off x="1443787" y="2095125"/>
            <a:ext cx="221381" cy="397818"/>
          </a:xfrm>
          <a:prstGeom prst="rect">
            <a:avLst/>
          </a:prstGeom>
        </p:spPr>
      </p:pic>
      <p:pic>
        <p:nvPicPr>
          <p:cNvPr id="43" name="Picture 42"/>
          <p:cNvPicPr>
            <a:picLocks noChangeAspect="1"/>
          </p:cNvPicPr>
          <p:nvPr/>
        </p:nvPicPr>
        <p:blipFill rotWithShape="1">
          <a:blip r:embed="rId3"/>
          <a:srcRect l="69439" r="3600" b="76715"/>
          <a:stretch/>
        </p:blipFill>
        <p:spPr>
          <a:xfrm>
            <a:off x="2732027" y="2987738"/>
            <a:ext cx="221381" cy="397818"/>
          </a:xfrm>
          <a:prstGeom prst="rect">
            <a:avLst/>
          </a:prstGeom>
        </p:spPr>
      </p:pic>
      <p:pic>
        <p:nvPicPr>
          <p:cNvPr id="44" name="Picture 43"/>
          <p:cNvPicPr>
            <a:picLocks noChangeAspect="1"/>
          </p:cNvPicPr>
          <p:nvPr/>
        </p:nvPicPr>
        <p:blipFill rotWithShape="1">
          <a:blip r:embed="rId3"/>
          <a:srcRect l="69439" r="3600" b="76715"/>
          <a:stretch/>
        </p:blipFill>
        <p:spPr>
          <a:xfrm>
            <a:off x="2725970" y="2241641"/>
            <a:ext cx="221381" cy="397818"/>
          </a:xfrm>
          <a:prstGeom prst="rect">
            <a:avLst/>
          </a:prstGeom>
        </p:spPr>
      </p:pic>
      <p:pic>
        <p:nvPicPr>
          <p:cNvPr id="45" name="Picture 44"/>
          <p:cNvPicPr>
            <a:picLocks noChangeAspect="1"/>
          </p:cNvPicPr>
          <p:nvPr/>
        </p:nvPicPr>
        <p:blipFill rotWithShape="1">
          <a:blip r:embed="rId3"/>
          <a:srcRect l="69439" r="3600" b="76715"/>
          <a:stretch/>
        </p:blipFill>
        <p:spPr>
          <a:xfrm>
            <a:off x="2738499" y="2589920"/>
            <a:ext cx="221381" cy="397818"/>
          </a:xfrm>
          <a:prstGeom prst="rect">
            <a:avLst/>
          </a:prstGeom>
        </p:spPr>
      </p:pic>
      <p:sp>
        <p:nvSpPr>
          <p:cNvPr id="17" name="Curved Down Arrow 16"/>
          <p:cNvSpPr/>
          <p:nvPr/>
        </p:nvSpPr>
        <p:spPr>
          <a:xfrm>
            <a:off x="3324012" y="2358349"/>
            <a:ext cx="953052" cy="30986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Curved Down Arrow 17"/>
          <p:cNvSpPr/>
          <p:nvPr/>
        </p:nvSpPr>
        <p:spPr>
          <a:xfrm>
            <a:off x="4236932" y="2338010"/>
            <a:ext cx="953052" cy="30986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6728207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985119913"/>
              </p:ext>
            </p:extLst>
          </p:nvPr>
        </p:nvGraphicFramePr>
        <p:xfrm>
          <a:off x="393080" y="543898"/>
          <a:ext cx="11638498" cy="6210331"/>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4102883">
                  <a:extLst>
                    <a:ext uri="{9D8B030D-6E8A-4147-A177-3AD203B41FA5}">
                      <a16:colId xmlns:a16="http://schemas.microsoft.com/office/drawing/2014/main" val="2282682332"/>
                    </a:ext>
                  </a:extLst>
                </a:gridCol>
                <a:gridCol w="4917676">
                  <a:extLst>
                    <a:ext uri="{9D8B030D-6E8A-4147-A177-3AD203B41FA5}">
                      <a16:colId xmlns:a16="http://schemas.microsoft.com/office/drawing/2014/main" val="1160396673"/>
                    </a:ext>
                  </a:extLst>
                </a:gridCol>
              </a:tblGrid>
              <a:tr h="653366">
                <a:tc gridSpan="2">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 </a:t>
                      </a:r>
                      <a:r>
                        <a:rPr lang="en-GB" sz="1600" dirty="0" smtClean="0">
                          <a:effectLst/>
                          <a:latin typeface="+mn-lt"/>
                          <a:ea typeface="CenturyOldStyleStd-Regular"/>
                          <a:cs typeface="Times New Roman" panose="02020603050405020304" pitchFamily="18" charset="0"/>
                        </a:rPr>
                        <a:t>add and numbers using concrete objects, pictorial representations, and mentally, including</a:t>
                      </a:r>
                      <a:r>
                        <a:rPr lang="en-GB" sz="1600" baseline="0" dirty="0" smtClean="0">
                          <a:effectLst/>
                          <a:latin typeface="+mn-lt"/>
                          <a:ea typeface="CenturyOldStyleStd-Regular"/>
                          <a:cs typeface="Times New Roman" panose="02020603050405020304" pitchFamily="18" charset="0"/>
                        </a:rPr>
                        <a:t> </a:t>
                      </a:r>
                      <a:r>
                        <a:rPr lang="en-GB" sz="1600" dirty="0" smtClean="0">
                          <a:effectLst/>
                          <a:latin typeface="+mn-lt"/>
                          <a:ea typeface="CenturyOldStyleStd-Regular"/>
                          <a:cs typeface="Times New Roman" panose="02020603050405020304" pitchFamily="18" charset="0"/>
                        </a:rPr>
                        <a:t>a two-digit number and ones</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TO</a:t>
                      </a:r>
                      <a:r>
                        <a:rPr lang="en-GB" sz="1800" baseline="0" dirty="0" smtClean="0"/>
                        <a:t> and TO with exchanging</a:t>
                      </a:r>
                      <a:endParaRPr lang="en-GB" sz="1800" dirty="0" smtClean="0"/>
                    </a:p>
                  </a:txBody>
                  <a:tcPr/>
                </a:tc>
                <a:extLst>
                  <a:ext uri="{0D108BD9-81ED-4DB2-BD59-A6C34878D82A}">
                    <a16:rowId xmlns:a16="http://schemas.microsoft.com/office/drawing/2014/main" val="608378007"/>
                  </a:ext>
                </a:extLst>
              </a:tr>
              <a:tr h="328746">
                <a:tc gridSpan="3">
                  <a:txBody>
                    <a:bodyPr/>
                    <a:lstStyle/>
                    <a:p>
                      <a:r>
                        <a:rPr lang="en-GB" sz="1800" b="1" smtClean="0">
                          <a:effectLst/>
                        </a:rPr>
                        <a:t>Vocabulary: </a:t>
                      </a:r>
                      <a:r>
                        <a:rPr lang="en-GB" sz="1800" smtClean="0">
                          <a:effectLst/>
                        </a:rPr>
                        <a:t>as Year 1 and addition,</a:t>
                      </a:r>
                      <a:r>
                        <a:rPr lang="en-GB" sz="1800" baseline="0" smtClean="0">
                          <a:effectLst/>
                        </a:rPr>
                        <a:t> 100 more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214602">
                <a:tc rowSpan="2">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1006319">
                <a:tc vMerge="1">
                  <a:txBody>
                    <a:bodyPr/>
                    <a:lstStyle/>
                    <a:p>
                      <a:endParaRPr lang="en-GB"/>
                    </a:p>
                  </a:txBody>
                  <a:tcPr/>
                </a:tc>
                <a:tc vMerge="1">
                  <a:txBody>
                    <a:bodyPr/>
                    <a:lstStyle/>
                    <a:p>
                      <a:endParaRPr lang="en-GB"/>
                    </a:p>
                  </a:txBody>
                  <a:tcPr/>
                </a:tc>
                <a:tc rowSpan="3">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1046450">
                <a:tc gridSpan="2">
                  <a:txBody>
                    <a:bodyPr/>
                    <a:lstStyle/>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+20                  +5</a:t>
                      </a: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36                56                  61</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extLst>
                  <a:ext uri="{0D108BD9-81ED-4DB2-BD59-A6C34878D82A}">
                    <a16:rowId xmlns:a16="http://schemas.microsoft.com/office/drawing/2014/main" val="962266957"/>
                  </a:ext>
                </a:extLst>
              </a:tr>
              <a:tr h="1960848">
                <a:tc>
                  <a:txBody>
                    <a:bodyPr/>
                    <a:lstStyle/>
                    <a:p>
                      <a:r>
                        <a:rPr lang="en-GB" sz="3200" dirty="0" smtClean="0"/>
                        <a:t>   </a:t>
                      </a:r>
                      <a:r>
                        <a:rPr lang="en-GB" sz="1800" dirty="0" smtClean="0"/>
                        <a:t>3   6</a:t>
                      </a:r>
                    </a:p>
                    <a:p>
                      <a:r>
                        <a:rPr lang="en-GB" sz="1800" dirty="0" smtClean="0"/>
                        <a:t>+   </a:t>
                      </a:r>
                      <a:r>
                        <a:rPr lang="en-GB" sz="1800" u="sng" dirty="0" smtClean="0"/>
                        <a:t>2   5</a:t>
                      </a:r>
                    </a:p>
                    <a:p>
                      <a:r>
                        <a:rPr lang="en-GB" sz="1800" u="none" dirty="0" smtClean="0"/>
                        <a:t>    </a:t>
                      </a:r>
                      <a:r>
                        <a:rPr lang="en-GB" sz="1800" u="none" baseline="0" dirty="0" smtClean="0"/>
                        <a:t> 1   1 (6+5)</a:t>
                      </a:r>
                    </a:p>
                    <a:p>
                      <a:r>
                        <a:rPr lang="en-GB" sz="1800" u="none" baseline="0" dirty="0" smtClean="0"/>
                        <a:t>     </a:t>
                      </a:r>
                      <a:r>
                        <a:rPr lang="en-GB" sz="1800" u="sng" baseline="0" dirty="0" smtClean="0"/>
                        <a:t>5   0 </a:t>
                      </a:r>
                      <a:r>
                        <a:rPr lang="en-GB" sz="1800" u="none" baseline="0" dirty="0" smtClean="0"/>
                        <a:t>(30+20)</a:t>
                      </a:r>
                    </a:p>
                    <a:p>
                      <a:r>
                        <a:rPr lang="en-GB" sz="1800" u="none" baseline="0" dirty="0" smtClean="0"/>
                        <a:t>     6   1</a:t>
                      </a:r>
                      <a:r>
                        <a:rPr lang="en-US" sz="2000" dirty="0" smtClean="0">
                          <a:solidFill>
                            <a:schemeClr val="tx1"/>
                          </a:solidFill>
                        </a:rPr>
                        <a:t>  </a:t>
                      </a:r>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4071311" y="4841509"/>
            <a:ext cx="1771224" cy="1569660"/>
          </a:xfrm>
          <a:prstGeom prst="rect">
            <a:avLst/>
          </a:prstGeom>
          <a:solidFill>
            <a:schemeClr val="bg1"/>
          </a:solidFill>
        </p:spPr>
        <p:txBody>
          <a:bodyPr wrap="square" rtlCol="0">
            <a:spAutoFit/>
          </a:bodyPr>
          <a:lstStyle/>
          <a:p>
            <a:r>
              <a:rPr lang="en-GB" sz="2400" dirty="0"/>
              <a:t> </a:t>
            </a:r>
            <a:r>
              <a:rPr lang="en-GB" sz="2400" dirty="0" smtClean="0"/>
              <a:t>    3   </a:t>
            </a:r>
            <a:r>
              <a:rPr lang="en-GB" sz="2400" dirty="0"/>
              <a:t>6</a:t>
            </a:r>
            <a:endParaRPr lang="en-GB" sz="2400" dirty="0" smtClean="0"/>
          </a:p>
          <a:p>
            <a:r>
              <a:rPr lang="en-GB" sz="2400" dirty="0" smtClean="0"/>
              <a:t>+   </a:t>
            </a:r>
            <a:r>
              <a:rPr lang="en-GB" sz="2400" u="sng" dirty="0" smtClean="0"/>
              <a:t>2   5</a:t>
            </a:r>
          </a:p>
          <a:p>
            <a:r>
              <a:rPr lang="en-GB" sz="2400" dirty="0"/>
              <a:t> </a:t>
            </a:r>
            <a:r>
              <a:rPr lang="en-GB" sz="2400" dirty="0" smtClean="0"/>
              <a:t>    </a:t>
            </a:r>
            <a:r>
              <a:rPr lang="en-GB" sz="2400" u="sng" dirty="0" smtClean="0"/>
              <a:t>6   1</a:t>
            </a:r>
          </a:p>
          <a:p>
            <a:r>
              <a:rPr lang="en-GB" sz="2400" dirty="0"/>
              <a:t> </a:t>
            </a:r>
            <a:r>
              <a:rPr lang="en-GB" sz="2400" dirty="0" smtClean="0"/>
              <a:t>     </a:t>
            </a:r>
            <a:r>
              <a:rPr lang="en-GB" sz="2400" baseline="30000" dirty="0" smtClean="0"/>
              <a:t>1</a:t>
            </a:r>
            <a:endParaRPr lang="en-GB" sz="2400" dirty="0"/>
          </a:p>
        </p:txBody>
      </p:sp>
      <p:pic>
        <p:nvPicPr>
          <p:cNvPr id="7" name="Picture 6"/>
          <p:cNvPicPr>
            <a:picLocks noChangeAspect="1"/>
          </p:cNvPicPr>
          <p:nvPr/>
        </p:nvPicPr>
        <p:blipFill>
          <a:blip r:embed="rId3"/>
          <a:stretch>
            <a:fillRect/>
          </a:stretch>
        </p:blipFill>
        <p:spPr>
          <a:xfrm>
            <a:off x="539370" y="1868103"/>
            <a:ext cx="2337932" cy="1669274"/>
          </a:xfrm>
          <a:prstGeom prst="rect">
            <a:avLst/>
          </a:prstGeom>
        </p:spPr>
      </p:pic>
      <p:pic>
        <p:nvPicPr>
          <p:cNvPr id="9" name="Picture 8"/>
          <p:cNvPicPr>
            <a:picLocks noChangeAspect="1"/>
          </p:cNvPicPr>
          <p:nvPr/>
        </p:nvPicPr>
        <p:blipFill>
          <a:blip r:embed="rId4"/>
          <a:stretch>
            <a:fillRect/>
          </a:stretch>
        </p:blipFill>
        <p:spPr>
          <a:xfrm>
            <a:off x="3300362" y="1630484"/>
            <a:ext cx="1958190" cy="1964643"/>
          </a:xfrm>
          <a:prstGeom prst="rect">
            <a:avLst/>
          </a:prstGeom>
        </p:spPr>
      </p:pic>
      <p:sp>
        <p:nvSpPr>
          <p:cNvPr id="12" name="Curved Down Arrow 11"/>
          <p:cNvSpPr/>
          <p:nvPr/>
        </p:nvSpPr>
        <p:spPr>
          <a:xfrm>
            <a:off x="1572214" y="4039111"/>
            <a:ext cx="953052" cy="30986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Curved Down Arrow 12"/>
          <p:cNvSpPr/>
          <p:nvPr/>
        </p:nvSpPr>
        <p:spPr>
          <a:xfrm>
            <a:off x="2485134" y="4018772"/>
            <a:ext cx="953052" cy="309866"/>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5980397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4572000" y="1241659"/>
            <a:ext cx="3320715" cy="1200329"/>
          </a:xfrm>
          <a:prstGeom prst="rect">
            <a:avLst/>
          </a:prstGeom>
          <a:noFill/>
        </p:spPr>
        <p:txBody>
          <a:bodyPr wrap="square" rtlCol="0">
            <a:spAutoFit/>
          </a:bodyPr>
          <a:lstStyle/>
          <a:p>
            <a:pPr algn="ctr"/>
            <a:r>
              <a:rPr lang="en-GB" sz="7200" dirty="0" smtClean="0"/>
              <a:t>Y3</a:t>
            </a:r>
            <a:endParaRPr lang="en-GB" sz="7200" dirty="0"/>
          </a:p>
        </p:txBody>
      </p:sp>
    </p:spTree>
    <p:extLst>
      <p:ext uri="{BB962C8B-B14F-4D97-AF65-F5344CB8AC3E}">
        <p14:creationId xmlns:p14="http://schemas.microsoft.com/office/powerpoint/2010/main" val="23566955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42507341"/>
              </p:ext>
            </p:extLst>
          </p:nvPr>
        </p:nvGraphicFramePr>
        <p:xfrm>
          <a:off x="2032000" y="719666"/>
          <a:ext cx="8128000" cy="4815840"/>
        </p:xfrm>
        <a:graphic>
          <a:graphicData uri="http://schemas.openxmlformats.org/drawingml/2006/table">
            <a:tbl>
              <a:tblPr firstRow="1" bandRow="1">
                <a:tableStyleId>{912C8C85-51F0-491E-9774-3900AFEF0FD7}</a:tableStyleId>
              </a:tblPr>
              <a:tblGrid>
                <a:gridCol w="8128000">
                  <a:extLst>
                    <a:ext uri="{9D8B030D-6E8A-4147-A177-3AD203B41FA5}">
                      <a16:colId xmlns:a16="http://schemas.microsoft.com/office/drawing/2014/main" val="1994348585"/>
                    </a:ext>
                  </a:extLst>
                </a:gridCol>
              </a:tblGrid>
              <a:tr h="370840">
                <a:tc>
                  <a:txBody>
                    <a:bodyPr/>
                    <a:lstStyle/>
                    <a:p>
                      <a:r>
                        <a:rPr lang="en-GB" dirty="0" smtClean="0"/>
                        <a:t>Proposed teaching sequence</a:t>
                      </a:r>
                      <a:endParaRPr lang="en-GB" dirty="0"/>
                    </a:p>
                  </a:txBody>
                  <a:tcPr/>
                </a:tc>
                <a:extLst>
                  <a:ext uri="{0D108BD9-81ED-4DB2-BD59-A6C34878D82A}">
                    <a16:rowId xmlns:a16="http://schemas.microsoft.com/office/drawing/2014/main" val="1791402378"/>
                  </a:ext>
                </a:extLst>
              </a:tr>
              <a:tr h="370840">
                <a:tc>
                  <a:txBody>
                    <a:bodyPr/>
                    <a:lstStyle/>
                    <a:p>
                      <a:r>
                        <a:rPr lang="en-GB" dirty="0" smtClean="0"/>
                        <a:t>Add one</a:t>
                      </a:r>
                      <a:endParaRPr lang="en-GB" dirty="0"/>
                    </a:p>
                  </a:txBody>
                  <a:tcPr/>
                </a:tc>
                <a:extLst>
                  <a:ext uri="{0D108BD9-81ED-4DB2-BD59-A6C34878D82A}">
                    <a16:rowId xmlns:a16="http://schemas.microsoft.com/office/drawing/2014/main" val="4279424725"/>
                  </a:ext>
                </a:extLst>
              </a:tr>
              <a:tr h="0">
                <a:tc>
                  <a:txBody>
                    <a:bodyPr/>
                    <a:lstStyle/>
                    <a:p>
                      <a:r>
                        <a:rPr lang="en-GB" dirty="0" smtClean="0"/>
                        <a:t>Add ten</a:t>
                      </a:r>
                      <a:endParaRPr lang="en-GB" dirty="0"/>
                    </a:p>
                  </a:txBody>
                  <a:tcPr/>
                </a:tc>
                <a:extLst>
                  <a:ext uri="{0D108BD9-81ED-4DB2-BD59-A6C34878D82A}">
                    <a16:rowId xmlns:a16="http://schemas.microsoft.com/office/drawing/2014/main" val="166725168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 one</a:t>
                      </a:r>
                      <a:r>
                        <a:rPr lang="en-GB" baseline="0" dirty="0" smtClean="0"/>
                        <a:t> hundred</a:t>
                      </a:r>
                      <a:endParaRPr lang="en-GB" dirty="0" smtClean="0"/>
                    </a:p>
                  </a:txBody>
                  <a:tcPr/>
                </a:tc>
                <a:extLst>
                  <a:ext uri="{0D108BD9-81ED-4DB2-BD59-A6C34878D82A}">
                    <a16:rowId xmlns:a16="http://schemas.microsoft.com/office/drawing/2014/main" val="12768686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a:t>
                      </a:r>
                      <a:r>
                        <a:rPr lang="en-GB" baseline="0" dirty="0" smtClean="0"/>
                        <a:t> 1s</a:t>
                      </a:r>
                      <a:endParaRPr lang="en-GB" dirty="0" smtClean="0"/>
                    </a:p>
                  </a:txBody>
                  <a:tcPr/>
                </a:tc>
                <a:extLst>
                  <a:ext uri="{0D108BD9-81ED-4DB2-BD59-A6C34878D82A}">
                    <a16:rowId xmlns:a16="http://schemas.microsoft.com/office/drawing/2014/main" val="403947067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 10s</a:t>
                      </a:r>
                    </a:p>
                  </a:txBody>
                  <a:tcPr/>
                </a:tc>
                <a:extLst>
                  <a:ext uri="{0D108BD9-81ED-4DB2-BD59-A6C34878D82A}">
                    <a16:rowId xmlns:a16="http://schemas.microsoft.com/office/drawing/2014/main" val="299279374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Add 100s</a:t>
                      </a:r>
                    </a:p>
                  </a:txBody>
                  <a:tcPr/>
                </a:tc>
                <a:extLst>
                  <a:ext uri="{0D108BD9-81ED-4DB2-BD59-A6C34878D82A}">
                    <a16:rowId xmlns:a16="http://schemas.microsoft.com/office/drawing/2014/main" val="247502996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Estimate</a:t>
                      </a:r>
                      <a:r>
                        <a:rPr lang="en-GB" baseline="0" dirty="0" smtClean="0"/>
                        <a:t> an answer</a:t>
                      </a:r>
                      <a:endParaRPr lang="en-GB" dirty="0" smtClean="0"/>
                    </a:p>
                  </a:txBody>
                  <a:tcPr/>
                </a:tc>
                <a:extLst>
                  <a:ext uri="{0D108BD9-81ED-4DB2-BD59-A6C34878D82A}">
                    <a16:rowId xmlns:a16="http://schemas.microsoft.com/office/drawing/2014/main" val="142539192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TO no exchange</a:t>
                      </a:r>
                    </a:p>
                  </a:txBody>
                  <a:tcPr/>
                </a:tc>
                <a:extLst>
                  <a:ext uri="{0D108BD9-81ED-4DB2-BD59-A6C34878D82A}">
                    <a16:rowId xmlns:a16="http://schemas.microsoft.com/office/drawing/2014/main" val="46631973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HT no exchange</a:t>
                      </a:r>
                    </a:p>
                  </a:txBody>
                  <a:tcPr/>
                </a:tc>
                <a:extLst>
                  <a:ext uri="{0D108BD9-81ED-4DB2-BD59-A6C34878D82A}">
                    <a16:rowId xmlns:a16="http://schemas.microsoft.com/office/drawing/2014/main" val="142781092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HTO with one exchange</a:t>
                      </a:r>
                    </a:p>
                  </a:txBody>
                  <a:tcPr/>
                </a:tc>
                <a:extLst>
                  <a:ext uri="{0D108BD9-81ED-4DB2-BD59-A6C34878D82A}">
                    <a16:rowId xmlns:a16="http://schemas.microsoft.com/office/drawing/2014/main" val="427880554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HTO + HTO with two exchanges</a:t>
                      </a:r>
                    </a:p>
                  </a:txBody>
                  <a:tcPr/>
                </a:tc>
                <a:extLst>
                  <a:ext uri="{0D108BD9-81ED-4DB2-BD59-A6C34878D82A}">
                    <a16:rowId xmlns:a16="http://schemas.microsoft.com/office/drawing/2014/main" val="421722934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Solve problems involving addition</a:t>
                      </a:r>
                    </a:p>
                  </a:txBody>
                  <a:tcPr/>
                </a:tc>
                <a:extLst>
                  <a:ext uri="{0D108BD9-81ED-4DB2-BD59-A6C34878D82A}">
                    <a16:rowId xmlns:a16="http://schemas.microsoft.com/office/drawing/2014/main" val="2897079237"/>
                  </a:ext>
                </a:extLst>
              </a:tr>
            </a:tbl>
          </a:graphicData>
        </a:graphic>
      </p:graphicFrame>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Tree>
    <p:extLst>
      <p:ext uri="{BB962C8B-B14F-4D97-AF65-F5344CB8AC3E}">
        <p14:creationId xmlns:p14="http://schemas.microsoft.com/office/powerpoint/2010/main" val="29839879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7" name="Picture 6">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389972775"/>
              </p:ext>
            </p:extLst>
          </p:nvPr>
        </p:nvGraphicFramePr>
        <p:xfrm>
          <a:off x="356136" y="559862"/>
          <a:ext cx="11656191" cy="5777325"/>
        </p:xfrm>
        <a:graphic>
          <a:graphicData uri="http://schemas.openxmlformats.org/drawingml/2006/table">
            <a:tbl>
              <a:tblPr firstRow="1" bandRow="1">
                <a:tableStyleId>{17292A2E-F333-43FB-9621-5CBBE7FDCDCB}</a:tableStyleId>
              </a:tblPr>
              <a:tblGrid>
                <a:gridCol w="3885397">
                  <a:extLst>
                    <a:ext uri="{9D8B030D-6E8A-4147-A177-3AD203B41FA5}">
                      <a16:colId xmlns:a16="http://schemas.microsoft.com/office/drawing/2014/main" val="520867064"/>
                    </a:ext>
                  </a:extLst>
                </a:gridCol>
                <a:gridCol w="7770794">
                  <a:extLst>
                    <a:ext uri="{9D8B030D-6E8A-4147-A177-3AD203B41FA5}">
                      <a16:colId xmlns:a16="http://schemas.microsoft.com/office/drawing/2014/main" val="892932090"/>
                    </a:ext>
                  </a:extLst>
                </a:gridCol>
              </a:tblGrid>
              <a:tr h="6070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solidFill>
                            <a:sysClr val="windowText" lastClr="000000"/>
                          </a:solidFill>
                        </a:rPr>
                        <a:t>Revisit</a:t>
                      </a:r>
                    </a:p>
                    <a:p>
                      <a:endParaRPr lang="en-GB" dirty="0" smtClean="0">
                        <a:solidFill>
                          <a:sysClr val="windowText" lastClr="000000"/>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u="none" strike="noStrike" cap="none" normalizeH="0" baseline="0" dirty="0" smtClean="0">
                          <a:ln>
                            <a:noFill/>
                          </a:ln>
                          <a:solidFill>
                            <a:sysClr val="windowText" lastClr="000000"/>
                          </a:solidFill>
                          <a:effectLst/>
                        </a:rPr>
                        <a:t>NC objectives</a:t>
                      </a:r>
                    </a:p>
                    <a:p>
                      <a:endParaRPr lang="en-GB" dirty="0">
                        <a:solidFill>
                          <a:sysClr val="windowText" lastClr="000000"/>
                        </a:solidFill>
                      </a:endParaRPr>
                    </a:p>
                  </a:txBody>
                  <a:tcPr/>
                </a:tc>
                <a:extLst>
                  <a:ext uri="{0D108BD9-81ED-4DB2-BD59-A6C34878D82A}">
                    <a16:rowId xmlns:a16="http://schemas.microsoft.com/office/drawing/2014/main" val="3770678768"/>
                  </a:ext>
                </a:extLst>
              </a:tr>
              <a:tr h="2851245">
                <a:tc>
                  <a:txBody>
                    <a:bodyPr/>
                    <a:lstStyle/>
                    <a:p>
                      <a:r>
                        <a:rPr lang="en-GB" dirty="0" smtClean="0">
                          <a:solidFill>
                            <a:sysClr val="windowText" lastClr="000000"/>
                          </a:solidFill>
                        </a:rPr>
                        <a:t>Number bonds</a:t>
                      </a:r>
                      <a:r>
                        <a:rPr lang="en-GB" baseline="0" dirty="0" smtClean="0">
                          <a:solidFill>
                            <a:sysClr val="windowText" lastClr="000000"/>
                          </a:solidFill>
                        </a:rPr>
                        <a:t> to 10</a:t>
                      </a:r>
                    </a:p>
                    <a:p>
                      <a:r>
                        <a:rPr lang="en-GB" baseline="0" dirty="0" smtClean="0">
                          <a:solidFill>
                            <a:sysClr val="windowText" lastClr="000000"/>
                          </a:solidFill>
                        </a:rPr>
                        <a:t>Partition numbers</a:t>
                      </a:r>
                    </a:p>
                    <a:p>
                      <a:r>
                        <a:rPr lang="en-GB" baseline="0" dirty="0" smtClean="0">
                          <a:solidFill>
                            <a:sysClr val="windowText" lastClr="000000"/>
                          </a:solidFill>
                        </a:rPr>
                        <a:t>Adding to next multiple of 10</a:t>
                      </a:r>
                    </a:p>
                    <a:p>
                      <a:r>
                        <a:rPr lang="en-GB" baseline="0" dirty="0" smtClean="0">
                          <a:solidFill>
                            <a:sysClr val="windowText" lastClr="000000"/>
                          </a:solidFill>
                        </a:rPr>
                        <a:t>Adding TO and TO using a range of representations</a:t>
                      </a:r>
                    </a:p>
                    <a:p>
                      <a:r>
                        <a:rPr lang="en-GB" baseline="0" dirty="0" smtClean="0">
                          <a:solidFill>
                            <a:sysClr val="windowText" lastClr="000000"/>
                          </a:solidFill>
                        </a:rPr>
                        <a:t> </a:t>
                      </a:r>
                      <a:endParaRPr lang="en-GB" dirty="0" smtClean="0">
                        <a:solidFill>
                          <a:sysClr val="windowText" lastClr="000000"/>
                        </a:solidFill>
                      </a:endParaRPr>
                    </a:p>
                  </a:txBody>
                  <a:tcPr/>
                </a:tc>
                <a:tc>
                  <a:txBody>
                    <a:bodyPr/>
                    <a:lstStyle/>
                    <a:p>
                      <a:pPr lvl="0"/>
                      <a:r>
                        <a:rPr lang="en-GB" sz="1800" kern="1200" dirty="0" smtClean="0">
                          <a:solidFill>
                            <a:schemeClr val="tx1"/>
                          </a:solidFill>
                          <a:effectLst/>
                          <a:latin typeface="+mn-lt"/>
                          <a:ea typeface="+mn-ea"/>
                          <a:cs typeface="+mn-cs"/>
                        </a:rPr>
                        <a:t>add numbers mentally, including:</a:t>
                      </a:r>
                    </a:p>
                    <a:p>
                      <a:pPr lvl="0"/>
                      <a:r>
                        <a:rPr lang="en-GB" sz="1800" kern="1200" dirty="0" smtClean="0">
                          <a:solidFill>
                            <a:schemeClr val="tx1"/>
                          </a:solidFill>
                          <a:effectLst/>
                          <a:latin typeface="+mn-lt"/>
                          <a:ea typeface="+mn-ea"/>
                          <a:cs typeface="+mn-cs"/>
                        </a:rPr>
                        <a:t>a three-digit number and ones</a:t>
                      </a:r>
                    </a:p>
                    <a:p>
                      <a:pPr lvl="0"/>
                      <a:r>
                        <a:rPr lang="en-GB" sz="1800" kern="1200" dirty="0" smtClean="0">
                          <a:solidFill>
                            <a:schemeClr val="tx1"/>
                          </a:solidFill>
                          <a:effectLst/>
                          <a:latin typeface="+mn-lt"/>
                          <a:ea typeface="+mn-ea"/>
                          <a:cs typeface="+mn-cs"/>
                        </a:rPr>
                        <a:t>a three-digit number and tens</a:t>
                      </a:r>
                    </a:p>
                    <a:p>
                      <a:pPr lvl="0"/>
                      <a:r>
                        <a:rPr lang="en-GB" sz="1800" kern="1200" dirty="0" smtClean="0">
                          <a:solidFill>
                            <a:schemeClr val="tx1"/>
                          </a:solidFill>
                          <a:effectLst/>
                          <a:latin typeface="+mn-lt"/>
                          <a:ea typeface="+mn-ea"/>
                          <a:cs typeface="+mn-cs"/>
                        </a:rPr>
                        <a:t>a three-digit number and hundreds</a:t>
                      </a:r>
                    </a:p>
                    <a:p>
                      <a:pPr lvl="0"/>
                      <a:r>
                        <a:rPr lang="en-GB" sz="1800" kern="1200" dirty="0" smtClean="0">
                          <a:solidFill>
                            <a:schemeClr val="tx1"/>
                          </a:solidFill>
                          <a:effectLst/>
                          <a:latin typeface="+mn-lt"/>
                          <a:ea typeface="+mn-ea"/>
                          <a:cs typeface="+mn-cs"/>
                        </a:rPr>
                        <a:t>add numbers with up to three digits, using formal written methods of columnar addition estimate the answer to a calculation and use inverse operations to check answers</a:t>
                      </a:r>
                    </a:p>
                    <a:p>
                      <a:r>
                        <a:rPr lang="en-GB" sz="1800" kern="1200" dirty="0" smtClean="0">
                          <a:solidFill>
                            <a:schemeClr val="tx1"/>
                          </a:solidFill>
                          <a:effectLst/>
                          <a:latin typeface="+mn-lt"/>
                          <a:ea typeface="+mn-ea"/>
                          <a:cs typeface="+mn-cs"/>
                        </a:rPr>
                        <a:t>solve problems, including missing number problems, using number facts, place value, and more complex addition.</a:t>
                      </a:r>
                      <a:endParaRPr lang="en-GB" sz="1200" dirty="0">
                        <a:effectLst/>
                        <a:latin typeface="+mn-lt"/>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81078693"/>
                  </a:ext>
                </a:extLst>
              </a:tr>
              <a:tr h="2199746">
                <a:tc gridSpan="2">
                  <a:txBody>
                    <a:bodyPr/>
                    <a:lstStyle/>
                    <a:p>
                      <a:r>
                        <a:rPr lang="en-GB" dirty="0" smtClean="0"/>
                        <a:t>Resources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hMerge="1">
                  <a:txBody>
                    <a:bodyPr/>
                    <a:lstStyle/>
                    <a:p>
                      <a:endParaRPr lang="en-GB" dirty="0"/>
                    </a:p>
                  </a:txBody>
                  <a:tcPr/>
                </a:tc>
                <a:extLst>
                  <a:ext uri="{0D108BD9-81ED-4DB2-BD59-A6C34878D82A}">
                    <a16:rowId xmlns:a16="http://schemas.microsoft.com/office/drawing/2014/main" val="1672232767"/>
                  </a:ext>
                </a:extLst>
              </a:tr>
            </a:tbl>
          </a:graphicData>
        </a:graphic>
      </p:graphicFrame>
      <p:pic>
        <p:nvPicPr>
          <p:cNvPr id="9" name="Picture 2" descr="Image result for numic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686" y="4626982"/>
            <a:ext cx="1894898" cy="141998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Image result for cou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28134" y="4438954"/>
            <a:ext cx="1922583" cy="15434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tens frame tt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28702" t="15363" r="957" b="34322"/>
          <a:stretch/>
        </p:blipFill>
        <p:spPr bwMode="auto">
          <a:xfrm>
            <a:off x="9157557" y="4282434"/>
            <a:ext cx="2123054" cy="109728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7"/>
          <a:stretch>
            <a:fillRect/>
          </a:stretch>
        </p:blipFill>
        <p:spPr>
          <a:xfrm>
            <a:off x="4742154" y="4986632"/>
            <a:ext cx="4834729" cy="700685"/>
          </a:xfrm>
          <a:prstGeom prst="rect">
            <a:avLst/>
          </a:prstGeom>
        </p:spPr>
      </p:pic>
    </p:spTree>
    <p:extLst>
      <p:ext uri="{BB962C8B-B14F-4D97-AF65-F5344CB8AC3E}">
        <p14:creationId xmlns:p14="http://schemas.microsoft.com/office/powerpoint/2010/main" val="32328927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643690093"/>
              </p:ext>
            </p:extLst>
          </p:nvPr>
        </p:nvGraphicFramePr>
        <p:xfrm>
          <a:off x="393080" y="543899"/>
          <a:ext cx="11638498" cy="4820530"/>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3149149">
                  <a:extLst>
                    <a:ext uri="{9D8B030D-6E8A-4147-A177-3AD203B41FA5}">
                      <a16:colId xmlns:a16="http://schemas.microsoft.com/office/drawing/2014/main" val="2282682332"/>
                    </a:ext>
                  </a:extLst>
                </a:gridCol>
                <a:gridCol w="953734">
                  <a:extLst>
                    <a:ext uri="{9D8B030D-6E8A-4147-A177-3AD203B41FA5}">
                      <a16:colId xmlns:a16="http://schemas.microsoft.com/office/drawing/2014/main" val="3670868786"/>
                    </a:ext>
                  </a:extLst>
                </a:gridCol>
                <a:gridCol w="4917676">
                  <a:extLst>
                    <a:ext uri="{9D8B030D-6E8A-4147-A177-3AD203B41FA5}">
                      <a16:colId xmlns:a16="http://schemas.microsoft.com/office/drawing/2014/main" val="1160396673"/>
                    </a:ext>
                  </a:extLst>
                </a:gridCol>
              </a:tblGrid>
              <a:tr h="606830">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1, 10 and 100</a:t>
                      </a:r>
                    </a:p>
                  </a:txBody>
                  <a:tcPr/>
                </a:tc>
                <a:extLst>
                  <a:ext uri="{0D108BD9-81ED-4DB2-BD59-A6C34878D82A}">
                    <a16:rowId xmlns:a16="http://schemas.microsoft.com/office/drawing/2014/main" val="608378007"/>
                  </a:ext>
                </a:extLst>
              </a:tr>
              <a:tr h="305331">
                <a:tc gridSpan="4">
                  <a:txBody>
                    <a:bodyPr/>
                    <a:lstStyle/>
                    <a:p>
                      <a:r>
                        <a:rPr lang="en-GB" sz="1800" dirty="0" smtClean="0">
                          <a:effectLst/>
                        </a:rPr>
                        <a:t>Vocabulary: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128092">
                <a:tc rowSpan="2">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gn="ctr">
                        <a:lnSpc>
                          <a:spcPct val="107000"/>
                        </a:lnSpc>
                        <a:spcAft>
                          <a:spcPts val="0"/>
                        </a:spcAft>
                      </a:pPr>
                      <a:r>
                        <a:rPr lang="en-GB" sz="1200" dirty="0" smtClean="0">
                          <a:effectLst/>
                        </a:rPr>
                        <a:t>Children to partition numbers to add 1, 10 and 100 mentally</a:t>
                      </a: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934644">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1821187">
                <a:tc>
                  <a:txBody>
                    <a:bodyPr/>
                    <a:lstStyle/>
                    <a:p>
                      <a:endParaRPr lang="en-GB" dirty="0" smtClean="0"/>
                    </a:p>
                    <a:p>
                      <a:r>
                        <a:rPr lang="en-GB" dirty="0" smtClean="0"/>
                        <a:t>  </a:t>
                      </a:r>
                      <a:r>
                        <a:rPr lang="en-GB" baseline="0" dirty="0" smtClean="0"/>
                        <a:t>           </a:t>
                      </a:r>
                      <a:r>
                        <a:rPr lang="en-GB" sz="2800" baseline="0" dirty="0" smtClean="0"/>
                        <a:t>232</a:t>
                      </a:r>
                    </a:p>
                    <a:p>
                      <a:r>
                        <a:rPr lang="en-GB" sz="2800" baseline="0" dirty="0" smtClean="0"/>
                        <a:t>      +</a:t>
                      </a:r>
                      <a:r>
                        <a:rPr lang="en-GB" sz="2800" u="sng" baseline="0" dirty="0" smtClean="0"/>
                        <a:t>100</a:t>
                      </a:r>
                    </a:p>
                    <a:p>
                      <a:r>
                        <a:rPr lang="en-GB" sz="2800" u="none" baseline="0" dirty="0" smtClean="0"/>
                        <a:t>        </a:t>
                      </a:r>
                      <a:r>
                        <a:rPr lang="en-GB" sz="2800" u="sng" baseline="0" dirty="0" smtClean="0"/>
                        <a:t>332</a:t>
                      </a:r>
                      <a:endParaRPr lang="en-GB" u="sng" dirty="0"/>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826218" y="1650132"/>
            <a:ext cx="1570474" cy="1400422"/>
          </a:xfrm>
          <a:prstGeom prst="rect">
            <a:avLst/>
          </a:prstGeom>
        </p:spPr>
      </p:pic>
      <p:pic>
        <p:nvPicPr>
          <p:cNvPr id="10" name="Picture 9"/>
          <p:cNvPicPr>
            <a:picLocks noChangeAspect="1"/>
          </p:cNvPicPr>
          <p:nvPr/>
        </p:nvPicPr>
        <p:blipFill>
          <a:blip r:embed="rId4"/>
          <a:stretch>
            <a:fillRect/>
          </a:stretch>
        </p:blipFill>
        <p:spPr>
          <a:xfrm>
            <a:off x="3194785" y="1601351"/>
            <a:ext cx="2617957" cy="1256197"/>
          </a:xfrm>
          <a:prstGeom prst="rect">
            <a:avLst/>
          </a:prstGeom>
        </p:spPr>
      </p:pic>
    </p:spTree>
    <p:extLst>
      <p:ext uri="{BB962C8B-B14F-4D97-AF65-F5344CB8AC3E}">
        <p14:creationId xmlns:p14="http://schemas.microsoft.com/office/powerpoint/2010/main" val="283485972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341966276"/>
              </p:ext>
            </p:extLst>
          </p:nvPr>
        </p:nvGraphicFramePr>
        <p:xfrm>
          <a:off x="393080" y="543899"/>
          <a:ext cx="11638498" cy="4820530"/>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3149149">
                  <a:extLst>
                    <a:ext uri="{9D8B030D-6E8A-4147-A177-3AD203B41FA5}">
                      <a16:colId xmlns:a16="http://schemas.microsoft.com/office/drawing/2014/main" val="2282682332"/>
                    </a:ext>
                  </a:extLst>
                </a:gridCol>
                <a:gridCol w="953734">
                  <a:extLst>
                    <a:ext uri="{9D8B030D-6E8A-4147-A177-3AD203B41FA5}">
                      <a16:colId xmlns:a16="http://schemas.microsoft.com/office/drawing/2014/main" val="3670868786"/>
                    </a:ext>
                  </a:extLst>
                </a:gridCol>
                <a:gridCol w="4917676">
                  <a:extLst>
                    <a:ext uri="{9D8B030D-6E8A-4147-A177-3AD203B41FA5}">
                      <a16:colId xmlns:a16="http://schemas.microsoft.com/office/drawing/2014/main" val="1160396673"/>
                    </a:ext>
                  </a:extLst>
                </a:gridCol>
              </a:tblGrid>
              <a:tr h="606830">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multiples of 1, 10 and 100</a:t>
                      </a:r>
                    </a:p>
                  </a:txBody>
                  <a:tcPr/>
                </a:tc>
                <a:extLst>
                  <a:ext uri="{0D108BD9-81ED-4DB2-BD59-A6C34878D82A}">
                    <a16:rowId xmlns:a16="http://schemas.microsoft.com/office/drawing/2014/main" val="608378007"/>
                  </a:ext>
                </a:extLst>
              </a:tr>
              <a:tr h="305331">
                <a:tc gridSpan="4">
                  <a:txBody>
                    <a:bodyPr/>
                    <a:lstStyle/>
                    <a:p>
                      <a:r>
                        <a:rPr lang="en-GB" sz="1800" dirty="0" smtClean="0">
                          <a:effectLst/>
                        </a:rPr>
                        <a:t>Vocabulary: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128092">
                <a:tc rowSpan="2">
                  <a:txBody>
                    <a:bodyPr/>
                    <a:lstStyle/>
                    <a:p>
                      <a:pPr>
                        <a:lnSpc>
                          <a:spcPct val="107000"/>
                        </a:lnSpc>
                        <a:spcAft>
                          <a:spcPts val="0"/>
                        </a:spcAft>
                      </a:pPr>
                      <a:r>
                        <a:rPr lang="en-GB" sz="1400" dirty="0" smtClean="0">
                          <a:effectLst/>
                        </a:rPr>
                        <a:t>Representations</a:t>
                      </a: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nSpc>
                          <a:spcPct val="107000"/>
                        </a:lnSpc>
                        <a:spcAft>
                          <a:spcPts val="0"/>
                        </a:spcAft>
                      </a:pPr>
                      <a:endParaRPr lang="en-GB" sz="1800" dirty="0" smtClean="0">
                        <a:effectLst/>
                      </a:endParaRPr>
                    </a:p>
                    <a:p>
                      <a:pPr algn="ctr">
                        <a:lnSpc>
                          <a:spcPct val="107000"/>
                        </a:lnSpc>
                        <a:spcAft>
                          <a:spcPts val="0"/>
                        </a:spcAft>
                      </a:pPr>
                      <a:r>
                        <a:rPr lang="en-GB" sz="1200" dirty="0" smtClean="0">
                          <a:effectLst/>
                        </a:rPr>
                        <a:t>Children to partition numbers to add 1, 10 and 100 mentally</a:t>
                      </a: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934644">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1821187">
                <a:tc>
                  <a:txBody>
                    <a:bodyPr/>
                    <a:lstStyle/>
                    <a:p>
                      <a:endParaRPr lang="en-GB" dirty="0" smtClean="0"/>
                    </a:p>
                    <a:p>
                      <a:r>
                        <a:rPr lang="en-GB" dirty="0" smtClean="0"/>
                        <a:t>  </a:t>
                      </a:r>
                      <a:r>
                        <a:rPr lang="en-GB" baseline="0" dirty="0" smtClean="0"/>
                        <a:t>           </a:t>
                      </a:r>
                      <a:r>
                        <a:rPr lang="en-GB" sz="2800" baseline="0" dirty="0" smtClean="0"/>
                        <a:t>232</a:t>
                      </a:r>
                    </a:p>
                    <a:p>
                      <a:r>
                        <a:rPr lang="en-GB" sz="2800" baseline="0" dirty="0" smtClean="0"/>
                        <a:t>      +</a:t>
                      </a:r>
                      <a:r>
                        <a:rPr lang="en-GB" sz="2800" u="sng" baseline="0" dirty="0" smtClean="0"/>
                        <a:t>100</a:t>
                      </a:r>
                    </a:p>
                    <a:p>
                      <a:r>
                        <a:rPr lang="en-GB" sz="2800" u="none" baseline="0" dirty="0" smtClean="0"/>
                        <a:t>        </a:t>
                      </a:r>
                      <a:r>
                        <a:rPr lang="en-GB" sz="2800" u="sng" baseline="0" dirty="0" smtClean="0"/>
                        <a:t>332</a:t>
                      </a:r>
                      <a:endParaRPr lang="en-GB" u="sng" dirty="0"/>
                    </a:p>
                  </a:txBody>
                  <a:tcPr marL="68580" marR="68580" marT="0" marB="0"/>
                </a:tc>
                <a:tc>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826218" y="1650132"/>
            <a:ext cx="1570474" cy="1400422"/>
          </a:xfrm>
          <a:prstGeom prst="rect">
            <a:avLst/>
          </a:prstGeom>
        </p:spPr>
      </p:pic>
      <p:pic>
        <p:nvPicPr>
          <p:cNvPr id="10" name="Picture 9"/>
          <p:cNvPicPr>
            <a:picLocks noChangeAspect="1"/>
          </p:cNvPicPr>
          <p:nvPr/>
        </p:nvPicPr>
        <p:blipFill>
          <a:blip r:embed="rId4"/>
          <a:stretch>
            <a:fillRect/>
          </a:stretch>
        </p:blipFill>
        <p:spPr>
          <a:xfrm>
            <a:off x="3194785" y="1601351"/>
            <a:ext cx="2617957" cy="1256197"/>
          </a:xfrm>
          <a:prstGeom prst="rect">
            <a:avLst/>
          </a:prstGeom>
        </p:spPr>
      </p:pic>
    </p:spTree>
    <p:extLst>
      <p:ext uri="{BB962C8B-B14F-4D97-AF65-F5344CB8AC3E}">
        <p14:creationId xmlns:p14="http://schemas.microsoft.com/office/powerpoint/2010/main" val="11125357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431182444"/>
              </p:ext>
            </p:extLst>
          </p:nvPr>
        </p:nvGraphicFramePr>
        <p:xfrm>
          <a:off x="354580" y="553525"/>
          <a:ext cx="11638498" cy="5576322"/>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3149149">
                  <a:extLst>
                    <a:ext uri="{9D8B030D-6E8A-4147-A177-3AD203B41FA5}">
                      <a16:colId xmlns:a16="http://schemas.microsoft.com/office/drawing/2014/main" val="2282682332"/>
                    </a:ext>
                  </a:extLst>
                </a:gridCol>
                <a:gridCol w="953734">
                  <a:extLst>
                    <a:ext uri="{9D8B030D-6E8A-4147-A177-3AD203B41FA5}">
                      <a16:colId xmlns:a16="http://schemas.microsoft.com/office/drawing/2014/main" val="3670868786"/>
                    </a:ext>
                  </a:extLst>
                </a:gridCol>
                <a:gridCol w="4917676">
                  <a:extLst>
                    <a:ext uri="{9D8B030D-6E8A-4147-A177-3AD203B41FA5}">
                      <a16:colId xmlns:a16="http://schemas.microsoft.com/office/drawing/2014/main" val="1160396673"/>
                    </a:ext>
                  </a:extLst>
                </a:gridCol>
              </a:tblGrid>
              <a:tr h="427963">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HTO and TO no exchanging</a:t>
                      </a:r>
                    </a:p>
                  </a:txBody>
                  <a:tcPr/>
                </a:tc>
                <a:extLst>
                  <a:ext uri="{0D108BD9-81ED-4DB2-BD59-A6C34878D82A}">
                    <a16:rowId xmlns:a16="http://schemas.microsoft.com/office/drawing/2014/main" val="608378007"/>
                  </a:ext>
                </a:extLst>
              </a:tr>
              <a:tr h="239434">
                <a:tc gridSpan="4">
                  <a:txBody>
                    <a:bodyPr/>
                    <a:lstStyle/>
                    <a:p>
                      <a:r>
                        <a:rPr lang="en-GB" sz="1800" dirty="0" smtClean="0">
                          <a:effectLst/>
                        </a:rPr>
                        <a:t>Vocabulary: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934291">
                <a:tc rowSpan="2"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1234060">
                <a:tc gridSpan="2" vMerge="1">
                  <a:txBody>
                    <a:bodyPr/>
                    <a:lstStyle/>
                    <a:p>
                      <a:endParaRPr lang="en-GB"/>
                    </a:p>
                  </a:txBody>
                  <a:tcPr/>
                </a:tc>
                <a:tc hMerge="1"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05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1284383">
                <a:tc row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473 + 125</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3 +     5 =       8</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70 +   20 =    90</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400            = </a:t>
                      </a:r>
                      <a:r>
                        <a:rPr kumimoji="0" lang="en-GB" sz="2400" b="0"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400</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2400" b="0"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498</a:t>
                      </a: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rowSpan="2">
                  <a:txBody>
                    <a:bodyPr/>
                    <a:lstStyle/>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473</a:t>
                      </a:r>
                    </a:p>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  25</a:t>
                      </a:r>
                      <a:endParaRPr lang="en-GB" sz="1600" u="sng"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498</a:t>
                      </a:r>
                    </a:p>
                    <a:p>
                      <a:pPr>
                        <a:lnSpc>
                          <a:spcPct val="107000"/>
                        </a:lnSpc>
                        <a:spcAft>
                          <a:spcPts val="0"/>
                        </a:spcAft>
                      </a:pPr>
                      <a:r>
                        <a:rPr lang="en-GB" sz="3200" u="none" baseline="0" dirty="0" smtClean="0">
                          <a:effectLst/>
                          <a:latin typeface="Calibri" panose="020F0502020204030204" pitchFamily="34" charset="0"/>
                          <a:ea typeface="Calibri" panose="020F0502020204030204" pitchFamily="34" charset="0"/>
                          <a:cs typeface="Times New Roman" panose="02020603050405020304" pitchFamily="18" charset="0"/>
                        </a:rPr>
                        <a:t>           </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r h="1284383">
                <a:tc vMerge="1">
                  <a:txBody>
                    <a:bodyPr/>
                    <a:lstStyle/>
                    <a:p>
                      <a:endParaRPr lang="en-GB"/>
                    </a:p>
                  </a:txBody>
                  <a:tcPr/>
                </a:tc>
                <a:tc vMerge="1">
                  <a:txBody>
                    <a:bodyPr/>
                    <a:lstStyle/>
                    <a:p>
                      <a:endParaRPr lang="en-GB"/>
                    </a:p>
                  </a:txBody>
                  <a:tcPr/>
                </a:tc>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720574737"/>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494870" y="1526376"/>
            <a:ext cx="3027977" cy="1975260"/>
          </a:xfrm>
          <a:prstGeom prst="rect">
            <a:avLst/>
          </a:prstGeom>
        </p:spPr>
      </p:pic>
      <p:sp>
        <p:nvSpPr>
          <p:cNvPr id="7" name="TextBox 6"/>
          <p:cNvSpPr txBox="1"/>
          <p:nvPr/>
        </p:nvSpPr>
        <p:spPr>
          <a:xfrm>
            <a:off x="3763478" y="1453415"/>
            <a:ext cx="2207625" cy="1673022"/>
          </a:xfrm>
          <a:prstGeom prst="rect">
            <a:avLst/>
          </a:prstGeom>
          <a:noFill/>
        </p:spPr>
        <p:txBody>
          <a:bodyPr wrap="square" rtlCol="0">
            <a:spAutoFit/>
          </a:bodyPr>
          <a:lstStyle/>
          <a:p>
            <a:pPr>
              <a:lnSpc>
                <a:spcPct val="107000"/>
              </a:lnSpc>
              <a:spcAft>
                <a:spcPts val="0"/>
              </a:spcAft>
            </a:pPr>
            <a:r>
              <a:rPr lang="en-GB" sz="2400" dirty="0" smtClean="0">
                <a:latin typeface="Calibri" panose="020F0502020204030204" pitchFamily="34" charset="0"/>
                <a:ea typeface="Calibri" panose="020F0502020204030204" pitchFamily="34" charset="0"/>
                <a:cs typeface="Times New Roman" panose="02020603050405020304" pitchFamily="18" charset="0"/>
              </a:rPr>
              <a:t>Using </a:t>
            </a:r>
            <a:r>
              <a:rPr lang="en-GB" sz="2400" dirty="0">
                <a:latin typeface="Calibri" panose="020F0502020204030204" pitchFamily="34" charset="0"/>
                <a:ea typeface="Calibri" panose="020F0502020204030204" pitchFamily="34" charset="0"/>
                <a:cs typeface="Times New Roman" panose="02020603050405020304" pitchFamily="18" charset="0"/>
              </a:rPr>
              <a:t>Base Ten or </a:t>
            </a:r>
            <a:r>
              <a:rPr lang="en-GB" sz="2400" dirty="0" smtClean="0">
                <a:latin typeface="Calibri" panose="020F0502020204030204" pitchFamily="34" charset="0"/>
                <a:ea typeface="Calibri" panose="020F0502020204030204" pitchFamily="34" charset="0"/>
                <a:cs typeface="Times New Roman" panose="02020603050405020304" pitchFamily="18" charset="0"/>
              </a:rPr>
              <a:t>place value both practically </a:t>
            </a:r>
            <a:r>
              <a:rPr lang="en-GB" sz="2400" dirty="0">
                <a:latin typeface="Calibri" panose="020F0502020204030204" pitchFamily="34" charset="0"/>
                <a:ea typeface="Calibri" panose="020F0502020204030204" pitchFamily="34" charset="0"/>
                <a:cs typeface="Times New Roman" panose="02020603050405020304" pitchFamily="18" charset="0"/>
              </a:rPr>
              <a:t>and as </a:t>
            </a:r>
            <a:r>
              <a:rPr lang="en-GB" sz="2400" dirty="0" smtClean="0">
                <a:latin typeface="Calibri" panose="020F0502020204030204" pitchFamily="34" charset="0"/>
                <a:ea typeface="Calibri" panose="020F0502020204030204" pitchFamily="34" charset="0"/>
                <a:cs typeface="Times New Roman" panose="02020603050405020304" pitchFamily="18" charset="0"/>
              </a:rPr>
              <a:t>pictures</a:t>
            </a:r>
            <a:r>
              <a:rPr lang="en-GB" sz="2400" dirty="0">
                <a:latin typeface="Calibri" panose="020F0502020204030204" pitchFamily="34" charset="0"/>
                <a:ea typeface="Calibri" panose="020F0502020204030204" pitchFamily="34" charset="0"/>
                <a:cs typeface="Times New Roman" panose="02020603050405020304" pitchFamily="18" charset="0"/>
              </a:rPr>
              <a:t>.</a:t>
            </a:r>
          </a:p>
        </p:txBody>
      </p:sp>
      <p:sp>
        <p:nvSpPr>
          <p:cNvPr id="9" name="Rectangle 8"/>
          <p:cNvSpPr/>
          <p:nvPr/>
        </p:nvSpPr>
        <p:spPr>
          <a:xfrm>
            <a:off x="494870" y="2685448"/>
            <a:ext cx="1064423" cy="8161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8781373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751040080"/>
              </p:ext>
            </p:extLst>
          </p:nvPr>
        </p:nvGraphicFramePr>
        <p:xfrm>
          <a:off x="354580" y="553525"/>
          <a:ext cx="11638498" cy="5852540"/>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3149149">
                  <a:extLst>
                    <a:ext uri="{9D8B030D-6E8A-4147-A177-3AD203B41FA5}">
                      <a16:colId xmlns:a16="http://schemas.microsoft.com/office/drawing/2014/main" val="2282682332"/>
                    </a:ext>
                  </a:extLst>
                </a:gridCol>
                <a:gridCol w="953734">
                  <a:extLst>
                    <a:ext uri="{9D8B030D-6E8A-4147-A177-3AD203B41FA5}">
                      <a16:colId xmlns:a16="http://schemas.microsoft.com/office/drawing/2014/main" val="3670868786"/>
                    </a:ext>
                  </a:extLst>
                </a:gridCol>
                <a:gridCol w="4917676">
                  <a:extLst>
                    <a:ext uri="{9D8B030D-6E8A-4147-A177-3AD203B41FA5}">
                      <a16:colId xmlns:a16="http://schemas.microsoft.com/office/drawing/2014/main" val="1160396673"/>
                    </a:ext>
                  </a:extLst>
                </a:gridCol>
              </a:tblGrid>
              <a:tr h="455984">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HTO and HTO no exchanging</a:t>
                      </a:r>
                    </a:p>
                  </a:txBody>
                  <a:tcPr/>
                </a:tc>
                <a:extLst>
                  <a:ext uri="{0D108BD9-81ED-4DB2-BD59-A6C34878D82A}">
                    <a16:rowId xmlns:a16="http://schemas.microsoft.com/office/drawing/2014/main" val="608378007"/>
                  </a:ext>
                </a:extLst>
              </a:tr>
              <a:tr h="255111">
                <a:tc gridSpan="4">
                  <a:txBody>
                    <a:bodyPr/>
                    <a:lstStyle/>
                    <a:p>
                      <a:r>
                        <a:rPr lang="en-GB" sz="1800" dirty="0" smtClean="0">
                          <a:effectLst/>
                        </a:rPr>
                        <a:t>Vocabulary: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995464">
                <a:tc rowSpan="2"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1314860">
                <a:tc gridSpan="2" vMerge="1">
                  <a:txBody>
                    <a:bodyPr/>
                    <a:lstStyle/>
                    <a:p>
                      <a:endParaRPr lang="en-GB"/>
                    </a:p>
                  </a:txBody>
                  <a:tcPr/>
                </a:tc>
                <a:tc hMerge="1"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05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1368478">
                <a:tc row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473 + 125</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3 +     5 =       8</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70 +   20 =    90</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400 + 100 = </a:t>
                      </a:r>
                      <a:r>
                        <a:rPr kumimoji="0" lang="en-GB" sz="2400" b="0"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500</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2400" b="0"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598</a:t>
                      </a: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rowSpan="2">
                  <a:txBody>
                    <a:bodyPr/>
                    <a:lstStyle/>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473</a:t>
                      </a:r>
                    </a:p>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125</a:t>
                      </a:r>
                      <a:endParaRPr lang="en-GB" sz="1600" u="sng"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598</a:t>
                      </a:r>
                    </a:p>
                    <a:p>
                      <a:pPr>
                        <a:lnSpc>
                          <a:spcPct val="107000"/>
                        </a:lnSpc>
                        <a:spcAft>
                          <a:spcPts val="0"/>
                        </a:spcAft>
                      </a:pPr>
                      <a:r>
                        <a:rPr lang="en-GB" sz="3200" u="none" baseline="0" dirty="0" smtClean="0">
                          <a:effectLst/>
                          <a:latin typeface="Calibri" panose="020F0502020204030204" pitchFamily="34" charset="0"/>
                          <a:ea typeface="Calibri" panose="020F0502020204030204" pitchFamily="34" charset="0"/>
                          <a:cs typeface="Times New Roman" panose="02020603050405020304" pitchFamily="18" charset="0"/>
                        </a:rPr>
                        <a:t>           </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r h="1368478">
                <a:tc vMerge="1">
                  <a:txBody>
                    <a:bodyPr/>
                    <a:lstStyle/>
                    <a:p>
                      <a:endParaRPr lang="en-GB"/>
                    </a:p>
                  </a:txBody>
                  <a:tcPr/>
                </a:tc>
                <a:tc vMerge="1">
                  <a:txBody>
                    <a:bodyPr/>
                    <a:lstStyle/>
                    <a:p>
                      <a:endParaRPr lang="en-GB"/>
                    </a:p>
                  </a:txBody>
                  <a:tcPr/>
                </a:tc>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2720574737"/>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494870" y="1526376"/>
            <a:ext cx="3027977" cy="1975260"/>
          </a:xfrm>
          <a:prstGeom prst="rect">
            <a:avLst/>
          </a:prstGeom>
        </p:spPr>
      </p:pic>
      <p:sp>
        <p:nvSpPr>
          <p:cNvPr id="7" name="TextBox 6"/>
          <p:cNvSpPr txBox="1"/>
          <p:nvPr/>
        </p:nvSpPr>
        <p:spPr>
          <a:xfrm>
            <a:off x="3763478" y="1453415"/>
            <a:ext cx="2207625" cy="1673022"/>
          </a:xfrm>
          <a:prstGeom prst="rect">
            <a:avLst/>
          </a:prstGeom>
          <a:noFill/>
        </p:spPr>
        <p:txBody>
          <a:bodyPr wrap="square" rtlCol="0">
            <a:spAutoFit/>
          </a:bodyPr>
          <a:lstStyle/>
          <a:p>
            <a:pPr>
              <a:lnSpc>
                <a:spcPct val="107000"/>
              </a:lnSpc>
              <a:spcAft>
                <a:spcPts val="0"/>
              </a:spcAft>
            </a:pPr>
            <a:r>
              <a:rPr lang="en-GB" sz="2400" dirty="0" smtClean="0">
                <a:latin typeface="Calibri" panose="020F0502020204030204" pitchFamily="34" charset="0"/>
                <a:ea typeface="Calibri" panose="020F0502020204030204" pitchFamily="34" charset="0"/>
                <a:cs typeface="Times New Roman" panose="02020603050405020304" pitchFamily="18" charset="0"/>
              </a:rPr>
              <a:t>Using </a:t>
            </a:r>
            <a:r>
              <a:rPr lang="en-GB" sz="2400" dirty="0">
                <a:latin typeface="Calibri" panose="020F0502020204030204" pitchFamily="34" charset="0"/>
                <a:ea typeface="Calibri" panose="020F0502020204030204" pitchFamily="34" charset="0"/>
                <a:cs typeface="Times New Roman" panose="02020603050405020304" pitchFamily="18" charset="0"/>
              </a:rPr>
              <a:t>Base Ten or </a:t>
            </a:r>
            <a:r>
              <a:rPr lang="en-GB" sz="2400" dirty="0" smtClean="0">
                <a:latin typeface="Calibri" panose="020F0502020204030204" pitchFamily="34" charset="0"/>
                <a:ea typeface="Calibri" panose="020F0502020204030204" pitchFamily="34" charset="0"/>
                <a:cs typeface="Times New Roman" panose="02020603050405020304" pitchFamily="18" charset="0"/>
              </a:rPr>
              <a:t>place value both practically </a:t>
            </a:r>
            <a:r>
              <a:rPr lang="en-GB" sz="2400" dirty="0">
                <a:latin typeface="Calibri" panose="020F0502020204030204" pitchFamily="34" charset="0"/>
                <a:ea typeface="Calibri" panose="020F0502020204030204" pitchFamily="34" charset="0"/>
                <a:cs typeface="Times New Roman" panose="02020603050405020304" pitchFamily="18" charset="0"/>
              </a:rPr>
              <a:t>and as </a:t>
            </a:r>
            <a:r>
              <a:rPr lang="en-GB" sz="2400" dirty="0" smtClean="0">
                <a:latin typeface="Calibri" panose="020F0502020204030204" pitchFamily="34" charset="0"/>
                <a:ea typeface="Calibri" panose="020F0502020204030204" pitchFamily="34" charset="0"/>
                <a:cs typeface="Times New Roman" panose="02020603050405020304" pitchFamily="18" charset="0"/>
              </a:rPr>
              <a:t>pictures</a:t>
            </a:r>
            <a:r>
              <a:rPr lang="en-GB" sz="2400" dirty="0">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34288704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086799168"/>
              </p:ext>
            </p:extLst>
          </p:nvPr>
        </p:nvGraphicFramePr>
        <p:xfrm>
          <a:off x="393080" y="543902"/>
          <a:ext cx="11638498" cy="5784277"/>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3149149">
                  <a:extLst>
                    <a:ext uri="{9D8B030D-6E8A-4147-A177-3AD203B41FA5}">
                      <a16:colId xmlns:a16="http://schemas.microsoft.com/office/drawing/2014/main" val="2282682332"/>
                    </a:ext>
                  </a:extLst>
                </a:gridCol>
                <a:gridCol w="953734">
                  <a:extLst>
                    <a:ext uri="{9D8B030D-6E8A-4147-A177-3AD203B41FA5}">
                      <a16:colId xmlns:a16="http://schemas.microsoft.com/office/drawing/2014/main" val="3670868786"/>
                    </a:ext>
                  </a:extLst>
                </a:gridCol>
                <a:gridCol w="4917676">
                  <a:extLst>
                    <a:ext uri="{9D8B030D-6E8A-4147-A177-3AD203B41FA5}">
                      <a16:colId xmlns:a16="http://schemas.microsoft.com/office/drawing/2014/main" val="1160396673"/>
                    </a:ext>
                  </a:extLst>
                </a:gridCol>
              </a:tblGrid>
              <a:tr h="479485">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HTO and TO one exchange</a:t>
                      </a:r>
                    </a:p>
                  </a:txBody>
                  <a:tcPr/>
                </a:tc>
                <a:extLst>
                  <a:ext uri="{0D108BD9-81ED-4DB2-BD59-A6C34878D82A}">
                    <a16:rowId xmlns:a16="http://schemas.microsoft.com/office/drawing/2014/main" val="608378007"/>
                  </a:ext>
                </a:extLst>
              </a:tr>
              <a:tr h="252064">
                <a:tc gridSpan="4">
                  <a:txBody>
                    <a:bodyPr/>
                    <a:lstStyle/>
                    <a:p>
                      <a:r>
                        <a:rPr lang="en-GB" sz="1800" dirty="0" smtClean="0">
                          <a:effectLst/>
                        </a:rPr>
                        <a:t>Vocabulary: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983576">
                <a:tc row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538 + 247</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8 +     7 =     15</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30 +   40 =    70</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500            = </a:t>
                      </a:r>
                      <a:r>
                        <a:rPr kumimoji="0" lang="en-GB" sz="2400" b="0"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500</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2400" b="0"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585</a:t>
                      </a: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200" dirty="0" smtClean="0">
                        <a:effectLst/>
                      </a:endParaRPr>
                    </a:p>
                  </a:txBody>
                  <a:tcPr marL="68580" marR="68580" marT="0" marB="0"/>
                </a:tc>
                <a:tc rowSpan="2">
                  <a:txBody>
                    <a:bodyPr/>
                    <a:lstStyle/>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538</a:t>
                      </a:r>
                    </a:p>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dirty="0" smtClean="0">
                          <a:effectLst/>
                          <a:latin typeface="Calibri" panose="020F0502020204030204" pitchFamily="34" charset="0"/>
                          <a:ea typeface="Calibri" panose="020F0502020204030204" pitchFamily="34" charset="0"/>
                          <a:cs typeface="Times New Roman" panose="02020603050405020304" pitchFamily="18" charset="0"/>
                        </a:rPr>
                        <a:t>47</a:t>
                      </a:r>
                      <a:endParaRPr lang="en-GB" sz="1600" u="sng"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585</a:t>
                      </a:r>
                    </a:p>
                    <a:p>
                      <a:pPr>
                        <a:lnSpc>
                          <a:spcPct val="107000"/>
                        </a:lnSpc>
                        <a:spcAft>
                          <a:spcPts val="0"/>
                        </a:spcAft>
                      </a:pPr>
                      <a:r>
                        <a:rPr lang="en-GB" sz="3200" u="none"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none" baseline="30000" dirty="0" smtClean="0">
                          <a:effectLst/>
                          <a:latin typeface="Calibri" panose="020F0502020204030204" pitchFamily="34" charset="0"/>
                          <a:ea typeface="Calibri" panose="020F0502020204030204" pitchFamily="34" charset="0"/>
                          <a:cs typeface="Times New Roman" panose="02020603050405020304" pitchFamily="18" charset="0"/>
                        </a:rPr>
                        <a:t>1</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994254">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2878012">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2400" dirty="0" smtClean="0">
                          <a:effectLst/>
                          <a:latin typeface="Calibri" panose="020F0502020204030204" pitchFamily="34" charset="0"/>
                          <a:ea typeface="Calibri" panose="020F0502020204030204" pitchFamily="34" charset="0"/>
                          <a:cs typeface="Times New Roman" panose="02020603050405020304" pitchFamily="18" charset="0"/>
                        </a:rPr>
                        <a:t>With</a:t>
                      </a:r>
                      <a:r>
                        <a:rPr lang="en-GB" sz="2400" baseline="0" dirty="0" smtClean="0">
                          <a:effectLst/>
                          <a:latin typeface="Calibri" panose="020F0502020204030204" pitchFamily="34" charset="0"/>
                          <a:ea typeface="Calibri" panose="020F0502020204030204" pitchFamily="34" charset="0"/>
                          <a:cs typeface="Times New Roman" panose="02020603050405020304" pitchFamily="18" charset="0"/>
                        </a:rPr>
                        <a:t> place value or base ten both practically and in pictures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p:cNvGrpSpPr/>
          <p:nvPr/>
        </p:nvGrpSpPr>
        <p:grpSpPr>
          <a:xfrm>
            <a:off x="555634" y="3517729"/>
            <a:ext cx="5259055" cy="1526555"/>
            <a:chOff x="555634" y="3517730"/>
            <a:chExt cx="5259055" cy="1206602"/>
          </a:xfrm>
        </p:grpSpPr>
        <p:pic>
          <p:nvPicPr>
            <p:cNvPr id="7" name="Picture 6"/>
            <p:cNvPicPr>
              <a:picLocks noChangeAspect="1"/>
            </p:cNvPicPr>
            <p:nvPr/>
          </p:nvPicPr>
          <p:blipFill rotWithShape="1">
            <a:blip r:embed="rId3"/>
            <a:srcRect r="52454"/>
            <a:stretch/>
          </p:blipFill>
          <p:spPr>
            <a:xfrm>
              <a:off x="555634" y="3517730"/>
              <a:ext cx="2611078" cy="1144388"/>
            </a:xfrm>
            <a:prstGeom prst="rect">
              <a:avLst/>
            </a:prstGeom>
          </p:spPr>
        </p:pic>
        <p:pic>
          <p:nvPicPr>
            <p:cNvPr id="9" name="Picture 8"/>
            <p:cNvPicPr>
              <a:picLocks noChangeAspect="1"/>
            </p:cNvPicPr>
            <p:nvPr/>
          </p:nvPicPr>
          <p:blipFill rotWithShape="1">
            <a:blip r:embed="rId3"/>
            <a:srcRect l="67381"/>
            <a:stretch/>
          </p:blipFill>
          <p:spPr>
            <a:xfrm>
              <a:off x="4023360" y="3579944"/>
              <a:ext cx="1791329" cy="1144388"/>
            </a:xfrm>
            <a:prstGeom prst="rect">
              <a:avLst/>
            </a:prstGeom>
          </p:spPr>
        </p:pic>
      </p:grpSp>
    </p:spTree>
    <p:extLst>
      <p:ext uri="{BB962C8B-B14F-4D97-AF65-F5344CB8AC3E}">
        <p14:creationId xmlns:p14="http://schemas.microsoft.com/office/powerpoint/2010/main" val="41696340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897062968"/>
              </p:ext>
            </p:extLst>
          </p:nvPr>
        </p:nvGraphicFramePr>
        <p:xfrm>
          <a:off x="393080" y="543901"/>
          <a:ext cx="11638498" cy="6080723"/>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3149149">
                  <a:extLst>
                    <a:ext uri="{9D8B030D-6E8A-4147-A177-3AD203B41FA5}">
                      <a16:colId xmlns:a16="http://schemas.microsoft.com/office/drawing/2014/main" val="2282682332"/>
                    </a:ext>
                  </a:extLst>
                </a:gridCol>
                <a:gridCol w="953734">
                  <a:extLst>
                    <a:ext uri="{9D8B030D-6E8A-4147-A177-3AD203B41FA5}">
                      <a16:colId xmlns:a16="http://schemas.microsoft.com/office/drawing/2014/main" val="3670868786"/>
                    </a:ext>
                  </a:extLst>
                </a:gridCol>
                <a:gridCol w="4917676">
                  <a:extLst>
                    <a:ext uri="{9D8B030D-6E8A-4147-A177-3AD203B41FA5}">
                      <a16:colId xmlns:a16="http://schemas.microsoft.com/office/drawing/2014/main" val="1160396673"/>
                    </a:ext>
                  </a:extLst>
                </a:gridCol>
              </a:tblGrid>
              <a:tr h="521821">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HTO and HTO one exchange</a:t>
                      </a:r>
                    </a:p>
                  </a:txBody>
                  <a:tcPr/>
                </a:tc>
                <a:extLst>
                  <a:ext uri="{0D108BD9-81ED-4DB2-BD59-A6C34878D82A}">
                    <a16:rowId xmlns:a16="http://schemas.microsoft.com/office/drawing/2014/main" val="608378007"/>
                  </a:ext>
                </a:extLst>
              </a:tr>
              <a:tr h="262558">
                <a:tc gridSpan="4">
                  <a:txBody>
                    <a:bodyPr/>
                    <a:lstStyle/>
                    <a:p>
                      <a:r>
                        <a:rPr lang="en-GB" sz="1800" dirty="0" smtClean="0">
                          <a:effectLst/>
                        </a:rPr>
                        <a:t>Vocabulary: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989303">
                <a:tc rowSpan="2">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538 + 247</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8 +     7 =     15</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30 +   40 =    70</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500 + 200 = </a:t>
                      </a:r>
                      <a:r>
                        <a:rPr kumimoji="0" lang="en-GB" sz="2400" b="0"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700</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2400" b="0"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785</a:t>
                      </a:r>
                      <a:r>
                        <a:rPr kumimoji="0" lang="en-GB" sz="2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200" dirty="0" smtClean="0">
                        <a:effectLst/>
                      </a:endParaRPr>
                    </a:p>
                  </a:txBody>
                  <a:tcPr marL="68580" marR="68580" marT="0" marB="0"/>
                </a:tc>
                <a:tc rowSpan="2">
                  <a:txBody>
                    <a:bodyPr/>
                    <a:lstStyle/>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538</a:t>
                      </a:r>
                    </a:p>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dirty="0" smtClean="0">
                          <a:effectLst/>
                          <a:latin typeface="Calibri" panose="020F0502020204030204" pitchFamily="34" charset="0"/>
                          <a:ea typeface="Calibri" panose="020F0502020204030204" pitchFamily="34" charset="0"/>
                          <a:cs typeface="Times New Roman" panose="02020603050405020304" pitchFamily="18" charset="0"/>
                        </a:rPr>
                        <a:t>247</a:t>
                      </a:r>
                      <a:endParaRPr lang="en-GB" sz="1600" u="sng"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785</a:t>
                      </a:r>
                    </a:p>
                    <a:p>
                      <a:pPr>
                        <a:lnSpc>
                          <a:spcPct val="107000"/>
                        </a:lnSpc>
                        <a:spcAft>
                          <a:spcPts val="0"/>
                        </a:spcAft>
                      </a:pPr>
                      <a:r>
                        <a:rPr lang="en-GB" sz="3200" u="none"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none" baseline="30000" dirty="0" smtClean="0">
                          <a:effectLst/>
                          <a:latin typeface="Calibri" panose="020F0502020204030204" pitchFamily="34" charset="0"/>
                          <a:ea typeface="Calibri" panose="020F0502020204030204" pitchFamily="34" charset="0"/>
                          <a:cs typeface="Times New Roman" panose="02020603050405020304" pitchFamily="18" charset="0"/>
                        </a:rPr>
                        <a:t>1</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1000043">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1566061">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2000" dirty="0" smtClean="0">
                          <a:effectLst/>
                          <a:latin typeface="Calibri" panose="020F0502020204030204" pitchFamily="34" charset="0"/>
                          <a:ea typeface="Calibri" panose="020F0502020204030204" pitchFamily="34" charset="0"/>
                          <a:cs typeface="Times New Roman" panose="02020603050405020304" pitchFamily="18" charset="0"/>
                        </a:rPr>
                        <a:t>With</a:t>
                      </a:r>
                      <a:r>
                        <a:rPr lang="en-GB" sz="2000" baseline="0" dirty="0" smtClean="0">
                          <a:effectLst/>
                          <a:latin typeface="Calibri" panose="020F0502020204030204" pitchFamily="34" charset="0"/>
                          <a:ea typeface="Calibri" panose="020F0502020204030204" pitchFamily="34" charset="0"/>
                          <a:cs typeface="Times New Roman" panose="02020603050405020304" pitchFamily="18" charset="0"/>
                        </a:rPr>
                        <a:t> both place value and base ten</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r h="1566061">
                <a:tc gridSpan="2">
                  <a:txBody>
                    <a:bodyPr/>
                    <a:lstStyle/>
                    <a:p>
                      <a:endParaRPr lang="en-GB" dirty="0" smtClean="0"/>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extLst>
                  <a:ext uri="{0D108BD9-81ED-4DB2-BD59-A6C34878D82A}">
                    <a16:rowId xmlns:a16="http://schemas.microsoft.com/office/drawing/2014/main" val="373711704"/>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a:stretch>
            <a:fillRect/>
          </a:stretch>
        </p:blipFill>
        <p:spPr>
          <a:xfrm>
            <a:off x="555634" y="3517730"/>
            <a:ext cx="5491666" cy="1144388"/>
          </a:xfrm>
          <a:prstGeom prst="rect">
            <a:avLst/>
          </a:prstGeom>
        </p:spPr>
      </p:pic>
    </p:spTree>
    <p:extLst>
      <p:ext uri="{BB962C8B-B14F-4D97-AF65-F5344CB8AC3E}">
        <p14:creationId xmlns:p14="http://schemas.microsoft.com/office/powerpoint/2010/main" val="13749123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739287163"/>
              </p:ext>
            </p:extLst>
          </p:nvPr>
        </p:nvGraphicFramePr>
        <p:xfrm>
          <a:off x="393080" y="543899"/>
          <a:ext cx="11638498" cy="6040677"/>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3149149">
                  <a:extLst>
                    <a:ext uri="{9D8B030D-6E8A-4147-A177-3AD203B41FA5}">
                      <a16:colId xmlns:a16="http://schemas.microsoft.com/office/drawing/2014/main" val="2282682332"/>
                    </a:ext>
                  </a:extLst>
                </a:gridCol>
                <a:gridCol w="953734">
                  <a:extLst>
                    <a:ext uri="{9D8B030D-6E8A-4147-A177-3AD203B41FA5}">
                      <a16:colId xmlns:a16="http://schemas.microsoft.com/office/drawing/2014/main" val="3670868786"/>
                    </a:ext>
                  </a:extLst>
                </a:gridCol>
                <a:gridCol w="4917676">
                  <a:extLst>
                    <a:ext uri="{9D8B030D-6E8A-4147-A177-3AD203B41FA5}">
                      <a16:colId xmlns:a16="http://schemas.microsoft.com/office/drawing/2014/main" val="1160396673"/>
                    </a:ext>
                  </a:extLst>
                </a:gridCol>
              </a:tblGrid>
              <a:tr h="606830">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HTO and TO two exchanges</a:t>
                      </a:r>
                    </a:p>
                  </a:txBody>
                  <a:tcPr/>
                </a:tc>
                <a:extLst>
                  <a:ext uri="{0D108BD9-81ED-4DB2-BD59-A6C34878D82A}">
                    <a16:rowId xmlns:a16="http://schemas.microsoft.com/office/drawing/2014/main" val="608378007"/>
                  </a:ext>
                </a:extLst>
              </a:tr>
              <a:tr h="305331">
                <a:tc gridSpan="4">
                  <a:txBody>
                    <a:bodyPr/>
                    <a:lstStyle/>
                    <a:p>
                      <a:r>
                        <a:rPr lang="en-GB" sz="1800" dirty="0" smtClean="0">
                          <a:effectLst/>
                        </a:rPr>
                        <a:t>Vocabulary: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128092">
                <a:tc rowSpan="2">
                  <a:txBody>
                    <a:bodyPr/>
                    <a:lstStyle/>
                    <a:p>
                      <a:pPr>
                        <a:lnSpc>
                          <a:spcPct val="107000"/>
                        </a:lnSpc>
                        <a:spcAft>
                          <a:spcPts val="0"/>
                        </a:spcAft>
                      </a:pPr>
                      <a:endParaRPr lang="en-GB" sz="12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934644">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1821187">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243 </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32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3200" b="0" i="0" u="sng"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rPr>
                        <a:t>  68</a:t>
                      </a:r>
                    </a:p>
                    <a:p>
                      <a:r>
                        <a:rPr lang="en-GB" dirty="0" smtClean="0"/>
                        <a:t>            </a:t>
                      </a:r>
                      <a:r>
                        <a:rPr lang="en-GB" sz="3200" u="sng" dirty="0" smtClean="0"/>
                        <a:t>311</a:t>
                      </a:r>
                    </a:p>
                    <a:p>
                      <a:r>
                        <a:rPr lang="en-GB" sz="3200" u="none" dirty="0" smtClean="0"/>
                        <a:t>          </a:t>
                      </a:r>
                      <a:r>
                        <a:rPr lang="en-GB" sz="3200" u="none" baseline="30000" dirty="0" smtClean="0"/>
                        <a:t>1</a:t>
                      </a:r>
                      <a:endParaRPr lang="en-GB" u="none" dirty="0" smtClean="0"/>
                    </a:p>
                  </a:txBody>
                  <a:tcPr marL="68580" marR="68580" marT="0" marB="0"/>
                </a:tc>
                <a:tc>
                  <a:txBody>
                    <a:bodyPr/>
                    <a:lstStyle/>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243</a:t>
                      </a:r>
                      <a:r>
                        <a:rPr lang="en-GB" sz="3200" baseline="0" dirty="0" smtClean="0">
                          <a:effectLst/>
                          <a:latin typeface="Calibri" panose="020F0502020204030204" pitchFamily="34" charset="0"/>
                          <a:ea typeface="Calibri" panose="020F0502020204030204" pitchFamily="34" charset="0"/>
                          <a:cs typeface="Times New Roman" panose="02020603050405020304" pitchFamily="18" charset="0"/>
                        </a:rPr>
                        <a:t> + 68</a:t>
                      </a:r>
                    </a:p>
                    <a:p>
                      <a:pPr>
                        <a:lnSpc>
                          <a:spcPct val="107000"/>
                        </a:lnSpc>
                        <a:spcAft>
                          <a:spcPts val="0"/>
                        </a:spcAft>
                      </a:pPr>
                      <a:r>
                        <a:rPr lang="en-GB" sz="3200" baseline="0" dirty="0" smtClean="0">
                          <a:effectLst/>
                          <a:latin typeface="Calibri" panose="020F0502020204030204" pitchFamily="34" charset="0"/>
                          <a:ea typeface="Calibri" panose="020F0502020204030204" pitchFamily="34" charset="0"/>
                          <a:cs typeface="Times New Roman" panose="02020603050405020304" pitchFamily="18" charset="0"/>
                        </a:rPr>
                        <a:t>    3 +     8 =     11</a:t>
                      </a:r>
                    </a:p>
                    <a:p>
                      <a:pPr>
                        <a:lnSpc>
                          <a:spcPct val="107000"/>
                        </a:lnSpc>
                        <a:spcAft>
                          <a:spcPts val="0"/>
                        </a:spcAft>
                      </a:pPr>
                      <a:r>
                        <a:rPr lang="en-GB" sz="3200" baseline="0" dirty="0" smtClean="0">
                          <a:effectLst/>
                          <a:latin typeface="Calibri" panose="020F0502020204030204" pitchFamily="34" charset="0"/>
                          <a:ea typeface="Calibri" panose="020F0502020204030204" pitchFamily="34" charset="0"/>
                          <a:cs typeface="Times New Roman" panose="02020603050405020304" pitchFamily="18" charset="0"/>
                        </a:rPr>
                        <a:t>  40 +   60 =  100</a:t>
                      </a:r>
                    </a:p>
                    <a:p>
                      <a:pPr>
                        <a:lnSpc>
                          <a:spcPct val="107000"/>
                        </a:lnSpc>
                        <a:spcAft>
                          <a:spcPts val="0"/>
                        </a:spcAft>
                      </a:pPr>
                      <a:r>
                        <a:rPr lang="en-GB" sz="3200" baseline="0" dirty="0" smtClean="0">
                          <a:effectLst/>
                          <a:latin typeface="Calibri" panose="020F0502020204030204" pitchFamily="34" charset="0"/>
                          <a:ea typeface="Calibri" panose="020F0502020204030204" pitchFamily="34" charset="0"/>
                          <a:cs typeface="Times New Roman" panose="02020603050405020304" pitchFamily="18" charset="0"/>
                        </a:rPr>
                        <a:t>200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200</a:t>
                      </a:r>
                      <a:r>
                        <a:rPr lang="en-GB" sz="3200" baseline="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3200" u="none"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311</a:t>
                      </a: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514802" y="1546894"/>
            <a:ext cx="2436137" cy="1513940"/>
          </a:xfrm>
          <a:prstGeom prst="rect">
            <a:avLst/>
          </a:prstGeom>
        </p:spPr>
      </p:pic>
      <p:pic>
        <p:nvPicPr>
          <p:cNvPr id="7" name="Picture 6"/>
          <p:cNvPicPr>
            <a:picLocks noChangeAspect="1"/>
          </p:cNvPicPr>
          <p:nvPr/>
        </p:nvPicPr>
        <p:blipFill>
          <a:blip r:embed="rId4"/>
          <a:stretch>
            <a:fillRect/>
          </a:stretch>
        </p:blipFill>
        <p:spPr>
          <a:xfrm>
            <a:off x="3190022" y="1518018"/>
            <a:ext cx="2469633" cy="1905145"/>
          </a:xfrm>
          <a:prstGeom prst="rect">
            <a:avLst/>
          </a:prstGeom>
        </p:spPr>
      </p:pic>
      <p:sp>
        <p:nvSpPr>
          <p:cNvPr id="10" name="Rectangle 9"/>
          <p:cNvSpPr/>
          <p:nvPr/>
        </p:nvSpPr>
        <p:spPr>
          <a:xfrm>
            <a:off x="584200" y="2286000"/>
            <a:ext cx="466658" cy="2370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28133" y="2833240"/>
            <a:ext cx="466658" cy="237067"/>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smtClean="0"/>
              <a:t>3</a:t>
            </a:r>
            <a:endParaRPr lang="en-GB" dirty="0"/>
          </a:p>
        </p:txBody>
      </p:sp>
      <p:pic>
        <p:nvPicPr>
          <p:cNvPr id="13" name="Picture 12"/>
          <p:cNvPicPr>
            <a:picLocks noChangeAspect="1"/>
          </p:cNvPicPr>
          <p:nvPr/>
        </p:nvPicPr>
        <p:blipFill>
          <a:blip r:embed="rId5"/>
          <a:stretch>
            <a:fillRect/>
          </a:stretch>
        </p:blipFill>
        <p:spPr>
          <a:xfrm>
            <a:off x="3341816" y="2463369"/>
            <a:ext cx="790575" cy="333375"/>
          </a:xfrm>
          <a:prstGeom prst="rect">
            <a:avLst/>
          </a:prstGeom>
        </p:spPr>
      </p:pic>
      <p:pic>
        <p:nvPicPr>
          <p:cNvPr id="14" name="Picture 13"/>
          <p:cNvPicPr>
            <a:picLocks noChangeAspect="1"/>
          </p:cNvPicPr>
          <p:nvPr/>
        </p:nvPicPr>
        <p:blipFill>
          <a:blip r:embed="rId5"/>
          <a:stretch>
            <a:fillRect/>
          </a:stretch>
        </p:blipFill>
        <p:spPr>
          <a:xfrm>
            <a:off x="3332658" y="3115731"/>
            <a:ext cx="790575" cy="217912"/>
          </a:xfrm>
          <a:prstGeom prst="rect">
            <a:avLst/>
          </a:prstGeom>
        </p:spPr>
      </p:pic>
      <p:sp>
        <p:nvSpPr>
          <p:cNvPr id="15" name="Rectangle 14"/>
          <p:cNvSpPr/>
          <p:nvPr/>
        </p:nvSpPr>
        <p:spPr>
          <a:xfrm>
            <a:off x="3530600" y="3070307"/>
            <a:ext cx="406400" cy="2486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3</a:t>
            </a:r>
            <a:endParaRPr lang="en-GB"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8278482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340091080"/>
              </p:ext>
            </p:extLst>
          </p:nvPr>
        </p:nvGraphicFramePr>
        <p:xfrm>
          <a:off x="393080" y="543899"/>
          <a:ext cx="11638498" cy="6040677"/>
        </p:xfrm>
        <a:graphic>
          <a:graphicData uri="http://schemas.openxmlformats.org/drawingml/2006/table">
            <a:tbl>
              <a:tblPr firstRow="1" bandRow="1">
                <a:tableStyleId>{5940675A-B579-460E-94D1-54222C63F5DA}</a:tableStyleId>
              </a:tblPr>
              <a:tblGrid>
                <a:gridCol w="2617939">
                  <a:extLst>
                    <a:ext uri="{9D8B030D-6E8A-4147-A177-3AD203B41FA5}">
                      <a16:colId xmlns:a16="http://schemas.microsoft.com/office/drawing/2014/main" val="3199054702"/>
                    </a:ext>
                  </a:extLst>
                </a:gridCol>
                <a:gridCol w="3149149">
                  <a:extLst>
                    <a:ext uri="{9D8B030D-6E8A-4147-A177-3AD203B41FA5}">
                      <a16:colId xmlns:a16="http://schemas.microsoft.com/office/drawing/2014/main" val="2282682332"/>
                    </a:ext>
                  </a:extLst>
                </a:gridCol>
                <a:gridCol w="953734">
                  <a:extLst>
                    <a:ext uri="{9D8B030D-6E8A-4147-A177-3AD203B41FA5}">
                      <a16:colId xmlns:a16="http://schemas.microsoft.com/office/drawing/2014/main" val="3670868786"/>
                    </a:ext>
                  </a:extLst>
                </a:gridCol>
                <a:gridCol w="4917676">
                  <a:extLst>
                    <a:ext uri="{9D8B030D-6E8A-4147-A177-3AD203B41FA5}">
                      <a16:colId xmlns:a16="http://schemas.microsoft.com/office/drawing/2014/main" val="1160396673"/>
                    </a:ext>
                  </a:extLst>
                </a:gridCol>
              </a:tblGrid>
              <a:tr h="606830">
                <a:tc gridSpan="3">
                  <a:txBody>
                    <a:bodyPr/>
                    <a:lstStyle/>
                    <a:p>
                      <a:pPr marL="342900" lvl="0" indent="-342900">
                        <a:lnSpc>
                          <a:spcPct val="120000"/>
                        </a:lnSpc>
                        <a:spcAft>
                          <a:spcPts val="0"/>
                        </a:spcAft>
                        <a:buClr>
                          <a:srgbClr val="104F75"/>
                        </a:buClr>
                        <a:buFont typeface="Wingdings" panose="05000000000000000000" pitchFamily="2" charset="2"/>
                        <a:buChar char=""/>
                        <a:tabLst>
                          <a:tab pos="226695" algn="l"/>
                        </a:tabLst>
                      </a:pPr>
                      <a:r>
                        <a:rPr lang="en-GB" sz="1600" dirty="0">
                          <a:effectLst/>
                        </a:rPr>
                        <a:t>NC </a:t>
                      </a:r>
                      <a:r>
                        <a:rPr lang="en-GB" sz="1600" dirty="0" smtClean="0">
                          <a:effectLst/>
                        </a:rPr>
                        <a:t>Objective:</a:t>
                      </a:r>
                      <a:endParaRPr lang="en-GB" sz="1600" dirty="0">
                        <a:effectLst/>
                        <a:latin typeface="+mn-lt"/>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smtClean="0"/>
                        <a:t>Small Step: Adding HTO and HTO two exchanges</a:t>
                      </a:r>
                    </a:p>
                  </a:txBody>
                  <a:tcPr/>
                </a:tc>
                <a:extLst>
                  <a:ext uri="{0D108BD9-81ED-4DB2-BD59-A6C34878D82A}">
                    <a16:rowId xmlns:a16="http://schemas.microsoft.com/office/drawing/2014/main" val="608378007"/>
                  </a:ext>
                </a:extLst>
              </a:tr>
              <a:tr h="305331">
                <a:tc gridSpan="4">
                  <a:txBody>
                    <a:bodyPr/>
                    <a:lstStyle/>
                    <a:p>
                      <a:r>
                        <a:rPr lang="en-GB" sz="1800" dirty="0" smtClean="0">
                          <a:effectLst/>
                        </a:rPr>
                        <a:t>Vocabulary:</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772659499"/>
                  </a:ext>
                </a:extLst>
              </a:tr>
              <a:tr h="1128092">
                <a:tc rowSpan="2">
                  <a:txBody>
                    <a:bodyPr/>
                    <a:lstStyle/>
                    <a:p>
                      <a:pPr>
                        <a:lnSpc>
                          <a:spcPct val="107000"/>
                        </a:lnSpc>
                        <a:spcAft>
                          <a:spcPts val="0"/>
                        </a:spcAft>
                      </a:pPr>
                      <a:endParaRPr lang="en-GB" sz="1200" dirty="0" smtClean="0">
                        <a:effectLst/>
                      </a:endParaRPr>
                    </a:p>
                  </a:txBody>
                  <a:tcPr marL="68580" marR="68580" marT="0" marB="0"/>
                </a:tc>
                <a:tc rowSpan="2">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nSpc>
                          <a:spcPct val="107000"/>
                        </a:lnSpc>
                        <a:spcAft>
                          <a:spcPts val="0"/>
                        </a:spcAft>
                      </a:pPr>
                      <a:r>
                        <a:rPr lang="en-GB" sz="1800" dirty="0" smtClean="0">
                          <a:effectLst/>
                        </a:rPr>
                        <a:t>Misconceptions</a:t>
                      </a:r>
                    </a:p>
                    <a:p>
                      <a:r>
                        <a:rPr lang="en-GB" sz="1800" kern="1200" dirty="0" smtClean="0">
                          <a:effectLst/>
                        </a:rPr>
                        <a:t> </a:t>
                      </a:r>
                    </a:p>
                    <a:p>
                      <a:r>
                        <a:rPr lang="en-GB" sz="1800" kern="1200" dirty="0" smtClean="0">
                          <a:effectLst/>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87561494"/>
                  </a:ext>
                </a:extLst>
              </a:tr>
              <a:tr h="934644">
                <a:tc vMerge="1">
                  <a:txBody>
                    <a:bodyPr/>
                    <a:lstStyle/>
                    <a:p>
                      <a:endParaRPr lang="en-GB"/>
                    </a:p>
                  </a:txBody>
                  <a:tcPr/>
                </a:tc>
                <a:tc vMerge="1">
                  <a:txBody>
                    <a:bodyPr/>
                    <a:lstStyle/>
                    <a:p>
                      <a:endParaRPr lang="en-GB"/>
                    </a:p>
                  </a:txBody>
                  <a:tcPr/>
                </a:tc>
                <a:tc rowSpan="2" gridSpan="2">
                  <a:txBody>
                    <a:bodyPr/>
                    <a:lstStyle/>
                    <a:p>
                      <a:pPr>
                        <a:lnSpc>
                          <a:spcPct val="107000"/>
                        </a:lnSpc>
                        <a:spcAft>
                          <a:spcPts val="0"/>
                        </a:spcAft>
                      </a:pPr>
                      <a:r>
                        <a:rPr lang="en-GB" sz="1800" dirty="0" smtClean="0">
                          <a:effectLst/>
                        </a:rPr>
                        <a:t>End</a:t>
                      </a:r>
                      <a:r>
                        <a:rPr lang="en-GB" sz="1400" dirty="0" smtClean="0">
                          <a:effectLst/>
                        </a:rPr>
                        <a:t> </a:t>
                      </a:r>
                      <a:r>
                        <a:rPr lang="en-GB" sz="1800" dirty="0" smtClean="0">
                          <a:effectLst/>
                        </a:rPr>
                        <a:t>Goal</a:t>
                      </a: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7277784"/>
                  </a:ext>
                </a:extLst>
              </a:tr>
              <a:tr h="1821187">
                <a:tc>
                  <a:txBody>
                    <a:bodyPr/>
                    <a:lstStyle/>
                    <a:p>
                      <a:endParaRPr lang="en-GB" dirty="0" smtClean="0"/>
                    </a:p>
                  </a:txBody>
                  <a:tcPr marL="68580" marR="68580" marT="0" marB="0"/>
                </a:tc>
                <a:tc>
                  <a:txBody>
                    <a:bodyPr/>
                    <a:lstStyle/>
                    <a:p>
                      <a:pPr>
                        <a:lnSpc>
                          <a:spcPct val="107000"/>
                        </a:lnSpc>
                        <a:spcAft>
                          <a:spcPts val="0"/>
                        </a:spcAft>
                      </a:pPr>
                      <a:r>
                        <a:rPr lang="en-GB" sz="3200" dirty="0" smtClean="0">
                          <a:effectLst/>
                          <a:latin typeface="Calibri" panose="020F0502020204030204" pitchFamily="34" charset="0"/>
                          <a:ea typeface="Calibri" panose="020F0502020204030204" pitchFamily="34" charset="0"/>
                          <a:cs typeface="Times New Roman" panose="02020603050405020304" pitchFamily="18" charset="0"/>
                        </a:rPr>
                        <a:t>243</a:t>
                      </a:r>
                      <a:r>
                        <a:rPr lang="en-GB" sz="3200" baseline="0" dirty="0" smtClean="0">
                          <a:effectLst/>
                          <a:latin typeface="Calibri" panose="020F0502020204030204" pitchFamily="34" charset="0"/>
                          <a:ea typeface="Calibri" panose="020F0502020204030204" pitchFamily="34" charset="0"/>
                          <a:cs typeface="Times New Roman" panose="02020603050405020304" pitchFamily="18" charset="0"/>
                        </a:rPr>
                        <a:t> + 268</a:t>
                      </a:r>
                    </a:p>
                    <a:p>
                      <a:pPr>
                        <a:lnSpc>
                          <a:spcPct val="107000"/>
                        </a:lnSpc>
                        <a:spcAft>
                          <a:spcPts val="0"/>
                        </a:spcAft>
                      </a:pPr>
                      <a:r>
                        <a:rPr lang="en-GB" sz="3200" baseline="0" dirty="0" smtClean="0">
                          <a:effectLst/>
                          <a:latin typeface="Calibri" panose="020F0502020204030204" pitchFamily="34" charset="0"/>
                          <a:ea typeface="Calibri" panose="020F0502020204030204" pitchFamily="34" charset="0"/>
                          <a:cs typeface="Times New Roman" panose="02020603050405020304" pitchFamily="18" charset="0"/>
                        </a:rPr>
                        <a:t>    3 +     8 =     11</a:t>
                      </a:r>
                    </a:p>
                    <a:p>
                      <a:pPr>
                        <a:lnSpc>
                          <a:spcPct val="107000"/>
                        </a:lnSpc>
                        <a:spcAft>
                          <a:spcPts val="0"/>
                        </a:spcAft>
                      </a:pPr>
                      <a:r>
                        <a:rPr lang="en-GB" sz="3200" baseline="0" dirty="0" smtClean="0">
                          <a:effectLst/>
                          <a:latin typeface="Calibri" panose="020F0502020204030204" pitchFamily="34" charset="0"/>
                          <a:ea typeface="Calibri" panose="020F0502020204030204" pitchFamily="34" charset="0"/>
                          <a:cs typeface="Times New Roman" panose="02020603050405020304" pitchFamily="18" charset="0"/>
                        </a:rPr>
                        <a:t>  40 +   60 =  100</a:t>
                      </a:r>
                    </a:p>
                    <a:p>
                      <a:pPr>
                        <a:lnSpc>
                          <a:spcPct val="107000"/>
                        </a:lnSpc>
                        <a:spcAft>
                          <a:spcPts val="0"/>
                        </a:spcAft>
                      </a:pPr>
                      <a:r>
                        <a:rPr lang="en-GB" sz="3200" baseline="0" dirty="0" smtClean="0">
                          <a:effectLst/>
                          <a:latin typeface="Calibri" panose="020F0502020204030204" pitchFamily="34" charset="0"/>
                          <a:ea typeface="Calibri" panose="020F0502020204030204" pitchFamily="34" charset="0"/>
                          <a:cs typeface="Times New Roman" panose="02020603050405020304" pitchFamily="18" charset="0"/>
                        </a:rPr>
                        <a:t>200 + 300 =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500</a:t>
                      </a:r>
                    </a:p>
                    <a:p>
                      <a:pPr>
                        <a:lnSpc>
                          <a:spcPct val="107000"/>
                        </a:lnSpc>
                        <a:spcAft>
                          <a:spcPts val="0"/>
                        </a:spcAft>
                      </a:pPr>
                      <a:r>
                        <a:rPr lang="en-GB" sz="3200" i="0" u="none"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en-GB" sz="3200" u="sng" baseline="0" dirty="0" smtClean="0">
                          <a:effectLst/>
                          <a:latin typeface="Calibri" panose="020F0502020204030204" pitchFamily="34" charset="0"/>
                          <a:ea typeface="Calibri" panose="020F0502020204030204" pitchFamily="34" charset="0"/>
                          <a:cs typeface="Times New Roman" panose="02020603050405020304" pitchFamily="18" charset="0"/>
                        </a:rPr>
                        <a:t>611</a:t>
                      </a:r>
                      <a:r>
                        <a:rPr lang="en-GB" sz="1400" dirty="0" smtClean="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929182821"/>
                  </a:ext>
                </a:extLst>
              </a:tr>
            </a:tbl>
          </a:graphicData>
        </a:graphic>
      </p:graphicFrame>
      <p:sp>
        <p:nvSpPr>
          <p:cNvPr id="8" name="Rectangle 7"/>
          <p:cNvSpPr/>
          <p:nvPr/>
        </p:nvSpPr>
        <p:spPr>
          <a:xfrm>
            <a:off x="3116381" y="2036846"/>
            <a:ext cx="233211" cy="4079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514802" y="1546894"/>
            <a:ext cx="2436137" cy="1513940"/>
          </a:xfrm>
          <a:prstGeom prst="rect">
            <a:avLst/>
          </a:prstGeom>
        </p:spPr>
      </p:pic>
      <p:pic>
        <p:nvPicPr>
          <p:cNvPr id="7" name="Picture 6"/>
          <p:cNvPicPr>
            <a:picLocks noChangeAspect="1"/>
          </p:cNvPicPr>
          <p:nvPr/>
        </p:nvPicPr>
        <p:blipFill>
          <a:blip r:embed="rId4"/>
          <a:stretch>
            <a:fillRect/>
          </a:stretch>
        </p:blipFill>
        <p:spPr>
          <a:xfrm>
            <a:off x="3190022" y="1518018"/>
            <a:ext cx="2469633" cy="1905145"/>
          </a:xfrm>
          <a:prstGeom prst="rect">
            <a:avLst/>
          </a:prstGeom>
        </p:spPr>
      </p:pic>
      <p:pic>
        <p:nvPicPr>
          <p:cNvPr id="9" name="Picture 8"/>
          <p:cNvPicPr>
            <a:picLocks noChangeAspect="1"/>
          </p:cNvPicPr>
          <p:nvPr/>
        </p:nvPicPr>
        <p:blipFill>
          <a:blip r:embed="rId5"/>
          <a:stretch>
            <a:fillRect/>
          </a:stretch>
        </p:blipFill>
        <p:spPr>
          <a:xfrm>
            <a:off x="1050858" y="3604461"/>
            <a:ext cx="1143702" cy="1666134"/>
          </a:xfrm>
          <a:prstGeom prst="rect">
            <a:avLst/>
          </a:prstGeom>
        </p:spPr>
      </p:pic>
    </p:spTree>
    <p:extLst>
      <p:ext uri="{BB962C8B-B14F-4D97-AF65-F5344CB8AC3E}">
        <p14:creationId xmlns:p14="http://schemas.microsoft.com/office/powerpoint/2010/main" val="15611000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4572000" y="1241659"/>
            <a:ext cx="3320715" cy="2308324"/>
          </a:xfrm>
          <a:prstGeom prst="rect">
            <a:avLst/>
          </a:prstGeom>
          <a:noFill/>
        </p:spPr>
        <p:txBody>
          <a:bodyPr wrap="square" rtlCol="0">
            <a:spAutoFit/>
          </a:bodyPr>
          <a:lstStyle/>
          <a:p>
            <a:pPr algn="ctr"/>
            <a:r>
              <a:rPr lang="en-GB" sz="7200" dirty="0" smtClean="0"/>
              <a:t>Y4-6</a:t>
            </a:r>
          </a:p>
          <a:p>
            <a:pPr algn="ctr"/>
            <a:endParaRPr lang="en-GB" sz="7200" dirty="0"/>
          </a:p>
        </p:txBody>
      </p:sp>
    </p:spTree>
    <p:extLst>
      <p:ext uri="{BB962C8B-B14F-4D97-AF65-F5344CB8AC3E}">
        <p14:creationId xmlns:p14="http://schemas.microsoft.com/office/powerpoint/2010/main" val="6718907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F0B27C-F188-5F4E-AAAE-68381026152B}"/>
              </a:ext>
            </a:extLst>
          </p:cNvPr>
          <p:cNvPicPr>
            <a:picLocks noChangeAspect="1"/>
          </p:cNvPicPr>
          <p:nvPr/>
        </p:nvPicPr>
        <p:blipFill rotWithShape="1">
          <a:blip r:embed="rId2"/>
          <a:srcRect l="58893" t="62617" b="9807"/>
          <a:stretch/>
        </p:blipFill>
        <p:spPr>
          <a:xfrm>
            <a:off x="9668320" y="5044285"/>
            <a:ext cx="2602337" cy="1267615"/>
          </a:xfrm>
          <a:prstGeom prst="rect">
            <a:avLst/>
          </a:prstGeom>
        </p:spPr>
      </p:pic>
      <p:pic>
        <p:nvPicPr>
          <p:cNvPr id="4" name="Picture 3">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0" y="1"/>
            <a:ext cx="12191999" cy="408254"/>
          </a:xfrm>
          <a:prstGeom prst="rect">
            <a:avLst/>
          </a:prstGeom>
        </p:spPr>
      </p:pic>
      <p:pic>
        <p:nvPicPr>
          <p:cNvPr id="5" name="Picture 4">
            <a:extLst>
              <a:ext uri="{FF2B5EF4-FFF2-40B4-BE49-F238E27FC236}">
                <a16:creationId xmlns:a16="http://schemas.microsoft.com/office/drawing/2014/main" id="{48F0DA06-1373-FF48-8BC2-595ACD133336}"/>
              </a:ext>
            </a:extLst>
          </p:cNvPr>
          <p:cNvPicPr>
            <a:picLocks noChangeAspect="1"/>
          </p:cNvPicPr>
          <p:nvPr/>
        </p:nvPicPr>
        <p:blipFill rotWithShape="1">
          <a:blip r:embed="rId2"/>
          <a:srcRect l="2723" t="4577" r="2864" b="92676"/>
          <a:stretch/>
        </p:blipFill>
        <p:spPr>
          <a:xfrm>
            <a:off x="-1" y="6449746"/>
            <a:ext cx="12191999" cy="408254"/>
          </a:xfrm>
          <a:prstGeom prst="rect">
            <a:avLst/>
          </a:prstGeom>
        </p:spPr>
      </p:pic>
      <p:sp>
        <p:nvSpPr>
          <p:cNvPr id="6" name="TextBox 5"/>
          <p:cNvSpPr txBox="1"/>
          <p:nvPr/>
        </p:nvSpPr>
        <p:spPr>
          <a:xfrm>
            <a:off x="2786257" y="770021"/>
            <a:ext cx="6882063" cy="4524315"/>
          </a:xfrm>
          <a:prstGeom prst="rect">
            <a:avLst/>
          </a:prstGeom>
          <a:noFill/>
        </p:spPr>
        <p:txBody>
          <a:bodyPr wrap="square" rtlCol="0">
            <a:spAutoFit/>
          </a:bodyPr>
          <a:lstStyle/>
          <a:p>
            <a:pPr algn="ctr"/>
            <a:r>
              <a:rPr lang="en-GB" sz="5400" dirty="0" smtClean="0"/>
              <a:t>Follow Y3 sequence starting at HTO add HTO before progressing to </a:t>
            </a:r>
            <a:r>
              <a:rPr lang="en-GB" sz="5400" smtClean="0"/>
              <a:t>larger numbers</a:t>
            </a:r>
            <a:endParaRPr lang="en-GB" sz="5400" dirty="0" smtClean="0"/>
          </a:p>
          <a:p>
            <a:pPr algn="ctr"/>
            <a:endParaRPr lang="en-GB" sz="7200" dirty="0"/>
          </a:p>
        </p:txBody>
      </p:sp>
    </p:spTree>
    <p:extLst>
      <p:ext uri="{BB962C8B-B14F-4D97-AF65-F5344CB8AC3E}">
        <p14:creationId xmlns:p14="http://schemas.microsoft.com/office/powerpoint/2010/main" val="13252515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1785</TotalTime>
  <Words>2263</Words>
  <Application>Microsoft Office PowerPoint</Application>
  <PresentationFormat>Widescreen</PresentationFormat>
  <Paragraphs>757</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Calibri Light</vt:lpstr>
      <vt:lpstr>CenturyOldStyleStd-Regular</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 Herd</dc:creator>
  <cp:lastModifiedBy>Ben Precious</cp:lastModifiedBy>
  <cp:revision>123</cp:revision>
  <dcterms:created xsi:type="dcterms:W3CDTF">2019-02-15T13:50:44Z</dcterms:created>
  <dcterms:modified xsi:type="dcterms:W3CDTF">2019-07-03T10:24:23Z</dcterms:modified>
</cp:coreProperties>
</file>