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7" r:id="rId2"/>
    <p:sldId id="289" r:id="rId3"/>
    <p:sldId id="256" r:id="rId4"/>
    <p:sldId id="258" r:id="rId5"/>
    <p:sldId id="285" r:id="rId6"/>
    <p:sldId id="273" r:id="rId7"/>
    <p:sldId id="288" r:id="rId8"/>
    <p:sldId id="267" r:id="rId9"/>
    <p:sldId id="260" r:id="rId10"/>
    <p:sldId id="261" r:id="rId11"/>
    <p:sldId id="263" r:id="rId12"/>
    <p:sldId id="290" r:id="rId13"/>
    <p:sldId id="262"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B42FB7-8AF9-4EF7-8ABE-C49B757F29C3}" type="datetimeFigureOut">
              <a:rPr lang="en-GB" smtClean="0"/>
              <a:t>01/05/2025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55AFBD-9B69-4458-856E-448180D8232C}" type="slidenum">
              <a:rPr lang="en-GB" smtClean="0"/>
              <a:t>‹#›</a:t>
            </a:fld>
            <a:endParaRPr lang="en-GB"/>
          </a:p>
        </p:txBody>
      </p:sp>
    </p:spTree>
    <p:extLst>
      <p:ext uri="{BB962C8B-B14F-4D97-AF65-F5344CB8AC3E}">
        <p14:creationId xmlns:p14="http://schemas.microsoft.com/office/powerpoint/2010/main" val="3596474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if pupils think it’s fair that there can be different rules for girls and boys, what happens if these rules are broken and which rules they think should be challenged.</a:t>
            </a:r>
          </a:p>
          <a:p>
            <a:endParaRPr lang="en-GB" dirty="0"/>
          </a:p>
        </p:txBody>
      </p:sp>
      <p:sp>
        <p:nvSpPr>
          <p:cNvPr id="4" name="Slide Number Placeholder 3"/>
          <p:cNvSpPr>
            <a:spLocks noGrp="1"/>
          </p:cNvSpPr>
          <p:nvPr>
            <p:ph type="sldNum" sz="quarter" idx="10"/>
          </p:nvPr>
        </p:nvSpPr>
        <p:spPr/>
        <p:txBody>
          <a:bodyPr/>
          <a:lstStyle/>
          <a:p>
            <a:fld id="{ACB1A79F-BAFB-45FC-80F9-8D7CFCAF2DC9}" type="slidenum">
              <a:rPr lang="en-GB" smtClean="0"/>
              <a:t>5</a:t>
            </a:fld>
            <a:endParaRPr lang="en-GB"/>
          </a:p>
        </p:txBody>
      </p:sp>
    </p:spTree>
    <p:extLst>
      <p:ext uri="{BB962C8B-B14F-4D97-AF65-F5344CB8AC3E}">
        <p14:creationId xmlns:p14="http://schemas.microsoft.com/office/powerpoint/2010/main" val="34933697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class discussion where students feel comfortable to share their thoughts</a:t>
            </a:r>
          </a:p>
        </p:txBody>
      </p:sp>
      <p:sp>
        <p:nvSpPr>
          <p:cNvPr id="4" name="Slide Number Placeholder 3"/>
          <p:cNvSpPr>
            <a:spLocks noGrp="1"/>
          </p:cNvSpPr>
          <p:nvPr>
            <p:ph type="sldNum" sz="quarter" idx="10"/>
          </p:nvPr>
        </p:nvSpPr>
        <p:spPr/>
        <p:txBody>
          <a:bodyPr/>
          <a:lstStyle/>
          <a:p>
            <a:fld id="{ACB1A79F-BAFB-45FC-80F9-8D7CFCAF2DC9}" type="slidenum">
              <a:rPr lang="en-GB" smtClean="0"/>
              <a:t>6</a:t>
            </a:fld>
            <a:endParaRPr lang="en-GB"/>
          </a:p>
        </p:txBody>
      </p:sp>
    </p:spTree>
    <p:extLst>
      <p:ext uri="{BB962C8B-B14F-4D97-AF65-F5344CB8AC3E}">
        <p14:creationId xmlns:p14="http://schemas.microsoft.com/office/powerpoint/2010/main" val="36670379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4AC20-D3A9-4867-BF71-86E0F7B3FF6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B9A5214-F4EA-4120-86F7-CF0BCBE3F7F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E5CBB4E-76F7-4030-A091-AFB9EFCF2A6E}"/>
              </a:ext>
            </a:extLst>
          </p:cNvPr>
          <p:cNvSpPr>
            <a:spLocks noGrp="1"/>
          </p:cNvSpPr>
          <p:nvPr>
            <p:ph type="dt" sz="half" idx="10"/>
          </p:nvPr>
        </p:nvSpPr>
        <p:spPr/>
        <p:txBody>
          <a:bodyPr/>
          <a:lstStyle/>
          <a:p>
            <a:fld id="{386C9386-25FA-4654-BD83-C085E77B7B8F}" type="datetimeFigureOut">
              <a:rPr lang="en-GB" smtClean="0"/>
              <a:t>01/05/2025</a:t>
            </a:fld>
            <a:endParaRPr lang="en-GB"/>
          </a:p>
        </p:txBody>
      </p:sp>
      <p:sp>
        <p:nvSpPr>
          <p:cNvPr id="5" name="Footer Placeholder 4">
            <a:extLst>
              <a:ext uri="{FF2B5EF4-FFF2-40B4-BE49-F238E27FC236}">
                <a16:creationId xmlns:a16="http://schemas.microsoft.com/office/drawing/2014/main" id="{33101629-145A-4A86-AE99-24925FC474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DF22537-5D05-47FF-8915-F3D6A9840BDA}"/>
              </a:ext>
            </a:extLst>
          </p:cNvPr>
          <p:cNvSpPr>
            <a:spLocks noGrp="1"/>
          </p:cNvSpPr>
          <p:nvPr>
            <p:ph type="sldNum" sz="quarter" idx="12"/>
          </p:nvPr>
        </p:nvSpPr>
        <p:spPr/>
        <p:txBody>
          <a:bodyPr/>
          <a:lstStyle/>
          <a:p>
            <a:fld id="{971D2C11-8531-4FAA-B148-D95F10C7FCCC}" type="slidenum">
              <a:rPr lang="en-GB" smtClean="0"/>
              <a:t>‹#›</a:t>
            </a:fld>
            <a:endParaRPr lang="en-GB"/>
          </a:p>
        </p:txBody>
      </p:sp>
    </p:spTree>
    <p:extLst>
      <p:ext uri="{BB962C8B-B14F-4D97-AF65-F5344CB8AC3E}">
        <p14:creationId xmlns:p14="http://schemas.microsoft.com/office/powerpoint/2010/main" val="9732033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122BA-8EDB-436E-9D52-DC8CD403DDD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0E9A243-9E44-4B8B-BF03-4E2A3BE2859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6EFA6E-DD04-42C8-B84E-8DFA3BECA28A}"/>
              </a:ext>
            </a:extLst>
          </p:cNvPr>
          <p:cNvSpPr>
            <a:spLocks noGrp="1"/>
          </p:cNvSpPr>
          <p:nvPr>
            <p:ph type="dt" sz="half" idx="10"/>
          </p:nvPr>
        </p:nvSpPr>
        <p:spPr/>
        <p:txBody>
          <a:bodyPr/>
          <a:lstStyle/>
          <a:p>
            <a:fld id="{386C9386-25FA-4654-BD83-C085E77B7B8F}" type="datetimeFigureOut">
              <a:rPr lang="en-GB" smtClean="0"/>
              <a:t>01/05/2025</a:t>
            </a:fld>
            <a:endParaRPr lang="en-GB"/>
          </a:p>
        </p:txBody>
      </p:sp>
      <p:sp>
        <p:nvSpPr>
          <p:cNvPr id="5" name="Footer Placeholder 4">
            <a:extLst>
              <a:ext uri="{FF2B5EF4-FFF2-40B4-BE49-F238E27FC236}">
                <a16:creationId xmlns:a16="http://schemas.microsoft.com/office/drawing/2014/main" id="{8C97B517-C029-4C89-8B94-BFF53B81089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70E27BB-45F1-403B-AE43-CA1DF9F98DD3}"/>
              </a:ext>
            </a:extLst>
          </p:cNvPr>
          <p:cNvSpPr>
            <a:spLocks noGrp="1"/>
          </p:cNvSpPr>
          <p:nvPr>
            <p:ph type="sldNum" sz="quarter" idx="12"/>
          </p:nvPr>
        </p:nvSpPr>
        <p:spPr/>
        <p:txBody>
          <a:bodyPr/>
          <a:lstStyle/>
          <a:p>
            <a:fld id="{971D2C11-8531-4FAA-B148-D95F10C7FCCC}" type="slidenum">
              <a:rPr lang="en-GB" smtClean="0"/>
              <a:t>‹#›</a:t>
            </a:fld>
            <a:endParaRPr lang="en-GB"/>
          </a:p>
        </p:txBody>
      </p:sp>
    </p:spTree>
    <p:extLst>
      <p:ext uri="{BB962C8B-B14F-4D97-AF65-F5344CB8AC3E}">
        <p14:creationId xmlns:p14="http://schemas.microsoft.com/office/powerpoint/2010/main" val="24840179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0DEFF-111E-40B8-8F0E-032B6874A44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4E51116-4FA3-4171-8763-1FE156572B7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AF6EAF3-F237-45E4-AA5B-1F73A0141436}"/>
              </a:ext>
            </a:extLst>
          </p:cNvPr>
          <p:cNvSpPr>
            <a:spLocks noGrp="1"/>
          </p:cNvSpPr>
          <p:nvPr>
            <p:ph type="dt" sz="half" idx="10"/>
          </p:nvPr>
        </p:nvSpPr>
        <p:spPr/>
        <p:txBody>
          <a:bodyPr/>
          <a:lstStyle/>
          <a:p>
            <a:fld id="{386C9386-25FA-4654-BD83-C085E77B7B8F}" type="datetimeFigureOut">
              <a:rPr lang="en-GB" smtClean="0"/>
              <a:t>01/05/2025</a:t>
            </a:fld>
            <a:endParaRPr lang="en-GB"/>
          </a:p>
        </p:txBody>
      </p:sp>
      <p:sp>
        <p:nvSpPr>
          <p:cNvPr id="5" name="Footer Placeholder 4">
            <a:extLst>
              <a:ext uri="{FF2B5EF4-FFF2-40B4-BE49-F238E27FC236}">
                <a16:creationId xmlns:a16="http://schemas.microsoft.com/office/drawing/2014/main" id="{71AF13F1-7577-42D3-93F9-F2D374A67F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8CC3B22-5BB0-4246-8918-FF7083246998}"/>
              </a:ext>
            </a:extLst>
          </p:cNvPr>
          <p:cNvSpPr>
            <a:spLocks noGrp="1"/>
          </p:cNvSpPr>
          <p:nvPr>
            <p:ph type="sldNum" sz="quarter" idx="12"/>
          </p:nvPr>
        </p:nvSpPr>
        <p:spPr/>
        <p:txBody>
          <a:bodyPr/>
          <a:lstStyle/>
          <a:p>
            <a:fld id="{971D2C11-8531-4FAA-B148-D95F10C7FCCC}" type="slidenum">
              <a:rPr lang="en-GB" smtClean="0"/>
              <a:t>‹#›</a:t>
            </a:fld>
            <a:endParaRPr lang="en-GB"/>
          </a:p>
        </p:txBody>
      </p:sp>
    </p:spTree>
    <p:extLst>
      <p:ext uri="{BB962C8B-B14F-4D97-AF65-F5344CB8AC3E}">
        <p14:creationId xmlns:p14="http://schemas.microsoft.com/office/powerpoint/2010/main" val="36568114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B41205-F618-4611-97F7-E0D2FC19CBD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3721B20-E1A6-4C50-8904-84A6D3E367B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3D20549-E71E-47B3-B5D8-081FC8B3AF44}"/>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7C89BFB-F7F1-4126-914A-ADDD2F6EA7B4}"/>
              </a:ext>
            </a:extLst>
          </p:cNvPr>
          <p:cNvSpPr>
            <a:spLocks noGrp="1"/>
          </p:cNvSpPr>
          <p:nvPr>
            <p:ph type="dt" sz="half" idx="10"/>
          </p:nvPr>
        </p:nvSpPr>
        <p:spPr/>
        <p:txBody>
          <a:bodyPr/>
          <a:lstStyle/>
          <a:p>
            <a:fld id="{386C9386-25FA-4654-BD83-C085E77B7B8F}" type="datetimeFigureOut">
              <a:rPr lang="en-GB" smtClean="0"/>
              <a:t>01/05/2025</a:t>
            </a:fld>
            <a:endParaRPr lang="en-GB"/>
          </a:p>
        </p:txBody>
      </p:sp>
      <p:sp>
        <p:nvSpPr>
          <p:cNvPr id="6" name="Footer Placeholder 5">
            <a:extLst>
              <a:ext uri="{FF2B5EF4-FFF2-40B4-BE49-F238E27FC236}">
                <a16:creationId xmlns:a16="http://schemas.microsoft.com/office/drawing/2014/main" id="{97332ACE-7BCD-4711-B33B-6483DD62360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5CF9EED-4213-46A3-9E20-E1BD419EF976}"/>
              </a:ext>
            </a:extLst>
          </p:cNvPr>
          <p:cNvSpPr>
            <a:spLocks noGrp="1"/>
          </p:cNvSpPr>
          <p:nvPr>
            <p:ph type="sldNum" sz="quarter" idx="12"/>
          </p:nvPr>
        </p:nvSpPr>
        <p:spPr/>
        <p:txBody>
          <a:bodyPr/>
          <a:lstStyle/>
          <a:p>
            <a:fld id="{971D2C11-8531-4FAA-B148-D95F10C7FCCC}" type="slidenum">
              <a:rPr lang="en-GB" smtClean="0"/>
              <a:t>‹#›</a:t>
            </a:fld>
            <a:endParaRPr lang="en-GB"/>
          </a:p>
        </p:txBody>
      </p:sp>
    </p:spTree>
    <p:extLst>
      <p:ext uri="{BB962C8B-B14F-4D97-AF65-F5344CB8AC3E}">
        <p14:creationId xmlns:p14="http://schemas.microsoft.com/office/powerpoint/2010/main" val="18881354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667D2D-D8DA-4DEB-B62A-4496F908CF4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E108D7E-903E-4D77-AA0C-0081DD4521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9299378-240A-4DA2-8002-5E0FECCEA713}"/>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51691A5-9D44-4A7C-B122-DCFC57A5381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3F8A3287-B26B-46AB-BE53-55A0DCCC5E3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4B1B7F0-5E8B-456D-AB7A-CC7F861B6DC7}"/>
              </a:ext>
            </a:extLst>
          </p:cNvPr>
          <p:cNvSpPr>
            <a:spLocks noGrp="1"/>
          </p:cNvSpPr>
          <p:nvPr>
            <p:ph type="dt" sz="half" idx="10"/>
          </p:nvPr>
        </p:nvSpPr>
        <p:spPr/>
        <p:txBody>
          <a:bodyPr/>
          <a:lstStyle/>
          <a:p>
            <a:fld id="{386C9386-25FA-4654-BD83-C085E77B7B8F}" type="datetimeFigureOut">
              <a:rPr lang="en-GB" smtClean="0"/>
              <a:t>01/05/2025</a:t>
            </a:fld>
            <a:endParaRPr lang="en-GB"/>
          </a:p>
        </p:txBody>
      </p:sp>
      <p:sp>
        <p:nvSpPr>
          <p:cNvPr id="8" name="Footer Placeholder 7">
            <a:extLst>
              <a:ext uri="{FF2B5EF4-FFF2-40B4-BE49-F238E27FC236}">
                <a16:creationId xmlns:a16="http://schemas.microsoft.com/office/drawing/2014/main" id="{D8D12852-0CB3-42CF-A505-63835A94744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718DE29-7EC7-437D-AC7D-4632D8346EBC}"/>
              </a:ext>
            </a:extLst>
          </p:cNvPr>
          <p:cNvSpPr>
            <a:spLocks noGrp="1"/>
          </p:cNvSpPr>
          <p:nvPr>
            <p:ph type="sldNum" sz="quarter" idx="12"/>
          </p:nvPr>
        </p:nvSpPr>
        <p:spPr/>
        <p:txBody>
          <a:bodyPr/>
          <a:lstStyle/>
          <a:p>
            <a:fld id="{971D2C11-8531-4FAA-B148-D95F10C7FCCC}" type="slidenum">
              <a:rPr lang="en-GB" smtClean="0"/>
              <a:t>‹#›</a:t>
            </a:fld>
            <a:endParaRPr lang="en-GB"/>
          </a:p>
        </p:txBody>
      </p:sp>
    </p:spTree>
    <p:extLst>
      <p:ext uri="{BB962C8B-B14F-4D97-AF65-F5344CB8AC3E}">
        <p14:creationId xmlns:p14="http://schemas.microsoft.com/office/powerpoint/2010/main" val="37802092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D17559-D17B-4BEB-B9F0-5B216C8A48D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CE0273B-1819-4D4D-BE31-BF7C0ED462CF}"/>
              </a:ext>
            </a:extLst>
          </p:cNvPr>
          <p:cNvSpPr>
            <a:spLocks noGrp="1"/>
          </p:cNvSpPr>
          <p:nvPr>
            <p:ph type="dt" sz="half" idx="10"/>
          </p:nvPr>
        </p:nvSpPr>
        <p:spPr/>
        <p:txBody>
          <a:bodyPr/>
          <a:lstStyle/>
          <a:p>
            <a:fld id="{386C9386-25FA-4654-BD83-C085E77B7B8F}" type="datetimeFigureOut">
              <a:rPr lang="en-GB" smtClean="0"/>
              <a:t>01/05/2025</a:t>
            </a:fld>
            <a:endParaRPr lang="en-GB"/>
          </a:p>
        </p:txBody>
      </p:sp>
      <p:sp>
        <p:nvSpPr>
          <p:cNvPr id="4" name="Footer Placeholder 3">
            <a:extLst>
              <a:ext uri="{FF2B5EF4-FFF2-40B4-BE49-F238E27FC236}">
                <a16:creationId xmlns:a16="http://schemas.microsoft.com/office/drawing/2014/main" id="{B8435B38-1A93-4774-93BC-7327DBD97F8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3D398DC-9F5A-4784-B0E7-35C6CA953C43}"/>
              </a:ext>
            </a:extLst>
          </p:cNvPr>
          <p:cNvSpPr>
            <a:spLocks noGrp="1"/>
          </p:cNvSpPr>
          <p:nvPr>
            <p:ph type="sldNum" sz="quarter" idx="12"/>
          </p:nvPr>
        </p:nvSpPr>
        <p:spPr/>
        <p:txBody>
          <a:bodyPr/>
          <a:lstStyle/>
          <a:p>
            <a:fld id="{971D2C11-8531-4FAA-B148-D95F10C7FCCC}" type="slidenum">
              <a:rPr lang="en-GB" smtClean="0"/>
              <a:t>‹#›</a:t>
            </a:fld>
            <a:endParaRPr lang="en-GB"/>
          </a:p>
        </p:txBody>
      </p:sp>
    </p:spTree>
    <p:extLst>
      <p:ext uri="{BB962C8B-B14F-4D97-AF65-F5344CB8AC3E}">
        <p14:creationId xmlns:p14="http://schemas.microsoft.com/office/powerpoint/2010/main" val="2194202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7E7D36F-F7BF-4186-BA00-CCCCAA5E112C}"/>
              </a:ext>
            </a:extLst>
          </p:cNvPr>
          <p:cNvSpPr>
            <a:spLocks noGrp="1"/>
          </p:cNvSpPr>
          <p:nvPr>
            <p:ph type="dt" sz="half" idx="10"/>
          </p:nvPr>
        </p:nvSpPr>
        <p:spPr/>
        <p:txBody>
          <a:bodyPr/>
          <a:lstStyle/>
          <a:p>
            <a:fld id="{386C9386-25FA-4654-BD83-C085E77B7B8F}" type="datetimeFigureOut">
              <a:rPr lang="en-GB" smtClean="0"/>
              <a:t>01/05/2025</a:t>
            </a:fld>
            <a:endParaRPr lang="en-GB"/>
          </a:p>
        </p:txBody>
      </p:sp>
      <p:sp>
        <p:nvSpPr>
          <p:cNvPr id="3" name="Footer Placeholder 2">
            <a:extLst>
              <a:ext uri="{FF2B5EF4-FFF2-40B4-BE49-F238E27FC236}">
                <a16:creationId xmlns:a16="http://schemas.microsoft.com/office/drawing/2014/main" id="{655009A8-B2AF-4ED9-8848-BC6C6ED8244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81EA203-C791-47B3-ABB1-097A3E91EC70}"/>
              </a:ext>
            </a:extLst>
          </p:cNvPr>
          <p:cNvSpPr>
            <a:spLocks noGrp="1"/>
          </p:cNvSpPr>
          <p:nvPr>
            <p:ph type="sldNum" sz="quarter" idx="12"/>
          </p:nvPr>
        </p:nvSpPr>
        <p:spPr/>
        <p:txBody>
          <a:bodyPr/>
          <a:lstStyle/>
          <a:p>
            <a:fld id="{971D2C11-8531-4FAA-B148-D95F10C7FCCC}" type="slidenum">
              <a:rPr lang="en-GB" smtClean="0"/>
              <a:t>‹#›</a:t>
            </a:fld>
            <a:endParaRPr lang="en-GB"/>
          </a:p>
        </p:txBody>
      </p:sp>
    </p:spTree>
    <p:extLst>
      <p:ext uri="{BB962C8B-B14F-4D97-AF65-F5344CB8AC3E}">
        <p14:creationId xmlns:p14="http://schemas.microsoft.com/office/powerpoint/2010/main" val="21173990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4E23F8-132E-4A26-BBFC-2E5C38B381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FAE89C3-5B37-4BBF-85B8-2367B682852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439799E-A70B-49B6-93BB-1335337FCFF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B688F5F-A4FE-43DA-827E-D69AEA4DFC07}"/>
              </a:ext>
            </a:extLst>
          </p:cNvPr>
          <p:cNvSpPr>
            <a:spLocks noGrp="1"/>
          </p:cNvSpPr>
          <p:nvPr>
            <p:ph type="dt" sz="half" idx="10"/>
          </p:nvPr>
        </p:nvSpPr>
        <p:spPr/>
        <p:txBody>
          <a:bodyPr/>
          <a:lstStyle/>
          <a:p>
            <a:fld id="{386C9386-25FA-4654-BD83-C085E77B7B8F}" type="datetimeFigureOut">
              <a:rPr lang="en-GB" smtClean="0"/>
              <a:t>01/05/2025</a:t>
            </a:fld>
            <a:endParaRPr lang="en-GB"/>
          </a:p>
        </p:txBody>
      </p:sp>
      <p:sp>
        <p:nvSpPr>
          <p:cNvPr id="6" name="Footer Placeholder 5">
            <a:extLst>
              <a:ext uri="{FF2B5EF4-FFF2-40B4-BE49-F238E27FC236}">
                <a16:creationId xmlns:a16="http://schemas.microsoft.com/office/drawing/2014/main" id="{FECFB552-1DC5-4F4E-897F-DCDD6441C77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F4D70AC-E232-41F8-8D53-59F0E0B6668E}"/>
              </a:ext>
            </a:extLst>
          </p:cNvPr>
          <p:cNvSpPr>
            <a:spLocks noGrp="1"/>
          </p:cNvSpPr>
          <p:nvPr>
            <p:ph type="sldNum" sz="quarter" idx="12"/>
          </p:nvPr>
        </p:nvSpPr>
        <p:spPr/>
        <p:txBody>
          <a:bodyPr/>
          <a:lstStyle/>
          <a:p>
            <a:fld id="{971D2C11-8531-4FAA-B148-D95F10C7FCCC}" type="slidenum">
              <a:rPr lang="en-GB" smtClean="0"/>
              <a:t>‹#›</a:t>
            </a:fld>
            <a:endParaRPr lang="en-GB"/>
          </a:p>
        </p:txBody>
      </p:sp>
    </p:spTree>
    <p:extLst>
      <p:ext uri="{BB962C8B-B14F-4D97-AF65-F5344CB8AC3E}">
        <p14:creationId xmlns:p14="http://schemas.microsoft.com/office/powerpoint/2010/main" val="3974861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DB8500-0221-497F-B7EB-8B581221614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4925578-639B-42A7-863E-85C5ED7E9BD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E2E9AF3-DFC3-49D3-999E-6D66B0C86E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3D33148-ADFA-4124-8AE2-F4B6B679B4A0}"/>
              </a:ext>
            </a:extLst>
          </p:cNvPr>
          <p:cNvSpPr>
            <a:spLocks noGrp="1"/>
          </p:cNvSpPr>
          <p:nvPr>
            <p:ph type="dt" sz="half" idx="10"/>
          </p:nvPr>
        </p:nvSpPr>
        <p:spPr/>
        <p:txBody>
          <a:bodyPr/>
          <a:lstStyle/>
          <a:p>
            <a:fld id="{386C9386-25FA-4654-BD83-C085E77B7B8F}" type="datetimeFigureOut">
              <a:rPr lang="en-GB" smtClean="0"/>
              <a:t>01/05/2025</a:t>
            </a:fld>
            <a:endParaRPr lang="en-GB"/>
          </a:p>
        </p:txBody>
      </p:sp>
      <p:sp>
        <p:nvSpPr>
          <p:cNvPr id="6" name="Footer Placeholder 5">
            <a:extLst>
              <a:ext uri="{FF2B5EF4-FFF2-40B4-BE49-F238E27FC236}">
                <a16:creationId xmlns:a16="http://schemas.microsoft.com/office/drawing/2014/main" id="{5D22E927-B297-4D05-B682-54BE7F88EDB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BE78240-92B5-4BC1-A238-F0F32601E7C1}"/>
              </a:ext>
            </a:extLst>
          </p:cNvPr>
          <p:cNvSpPr>
            <a:spLocks noGrp="1"/>
          </p:cNvSpPr>
          <p:nvPr>
            <p:ph type="sldNum" sz="quarter" idx="12"/>
          </p:nvPr>
        </p:nvSpPr>
        <p:spPr/>
        <p:txBody>
          <a:bodyPr/>
          <a:lstStyle/>
          <a:p>
            <a:fld id="{971D2C11-8531-4FAA-B148-D95F10C7FCCC}" type="slidenum">
              <a:rPr lang="en-GB" smtClean="0"/>
              <a:t>‹#›</a:t>
            </a:fld>
            <a:endParaRPr lang="en-GB"/>
          </a:p>
        </p:txBody>
      </p:sp>
    </p:spTree>
    <p:extLst>
      <p:ext uri="{BB962C8B-B14F-4D97-AF65-F5344CB8AC3E}">
        <p14:creationId xmlns:p14="http://schemas.microsoft.com/office/powerpoint/2010/main" val="10595952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4AF924-270E-4190-B4B6-521CA005596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00A1913-C29A-41EA-B17F-86A72E58D2C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F8F3F0-5948-4FDE-AE14-84A7E2603B83}"/>
              </a:ext>
            </a:extLst>
          </p:cNvPr>
          <p:cNvSpPr>
            <a:spLocks noGrp="1"/>
          </p:cNvSpPr>
          <p:nvPr>
            <p:ph type="dt" sz="half" idx="10"/>
          </p:nvPr>
        </p:nvSpPr>
        <p:spPr/>
        <p:txBody>
          <a:bodyPr/>
          <a:lstStyle/>
          <a:p>
            <a:fld id="{386C9386-25FA-4654-BD83-C085E77B7B8F}" type="datetimeFigureOut">
              <a:rPr lang="en-GB" smtClean="0"/>
              <a:t>01/05/2025</a:t>
            </a:fld>
            <a:endParaRPr lang="en-GB"/>
          </a:p>
        </p:txBody>
      </p:sp>
      <p:sp>
        <p:nvSpPr>
          <p:cNvPr id="5" name="Footer Placeholder 4">
            <a:extLst>
              <a:ext uri="{FF2B5EF4-FFF2-40B4-BE49-F238E27FC236}">
                <a16:creationId xmlns:a16="http://schemas.microsoft.com/office/drawing/2014/main" id="{D77E7712-83EF-42B5-BF8E-9A708E5CB7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07877D7-247E-4771-9808-3E28D690FC15}"/>
              </a:ext>
            </a:extLst>
          </p:cNvPr>
          <p:cNvSpPr>
            <a:spLocks noGrp="1"/>
          </p:cNvSpPr>
          <p:nvPr>
            <p:ph type="sldNum" sz="quarter" idx="12"/>
          </p:nvPr>
        </p:nvSpPr>
        <p:spPr/>
        <p:txBody>
          <a:bodyPr/>
          <a:lstStyle/>
          <a:p>
            <a:fld id="{971D2C11-8531-4FAA-B148-D95F10C7FCCC}" type="slidenum">
              <a:rPr lang="en-GB" smtClean="0"/>
              <a:t>‹#›</a:t>
            </a:fld>
            <a:endParaRPr lang="en-GB"/>
          </a:p>
        </p:txBody>
      </p:sp>
    </p:spTree>
    <p:extLst>
      <p:ext uri="{BB962C8B-B14F-4D97-AF65-F5344CB8AC3E}">
        <p14:creationId xmlns:p14="http://schemas.microsoft.com/office/powerpoint/2010/main" val="38580796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D0120CF-8A65-4B8B-932D-7290FFF6F39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CC40C29-B37B-4E2B-81A2-F6986F915C1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4CC00C-322F-4DA6-8A55-76E44EA18CA3}"/>
              </a:ext>
            </a:extLst>
          </p:cNvPr>
          <p:cNvSpPr>
            <a:spLocks noGrp="1"/>
          </p:cNvSpPr>
          <p:nvPr>
            <p:ph type="dt" sz="half" idx="10"/>
          </p:nvPr>
        </p:nvSpPr>
        <p:spPr/>
        <p:txBody>
          <a:bodyPr/>
          <a:lstStyle/>
          <a:p>
            <a:fld id="{386C9386-25FA-4654-BD83-C085E77B7B8F}" type="datetimeFigureOut">
              <a:rPr lang="en-GB" smtClean="0"/>
              <a:t>01/05/2025</a:t>
            </a:fld>
            <a:endParaRPr lang="en-GB"/>
          </a:p>
        </p:txBody>
      </p:sp>
      <p:sp>
        <p:nvSpPr>
          <p:cNvPr id="5" name="Footer Placeholder 4">
            <a:extLst>
              <a:ext uri="{FF2B5EF4-FFF2-40B4-BE49-F238E27FC236}">
                <a16:creationId xmlns:a16="http://schemas.microsoft.com/office/drawing/2014/main" id="{EDECD0D2-5F47-4A67-8138-7F63DB73B4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2646DA-8F3D-4A54-BAEB-7D6E4F8FD3BE}"/>
              </a:ext>
            </a:extLst>
          </p:cNvPr>
          <p:cNvSpPr>
            <a:spLocks noGrp="1"/>
          </p:cNvSpPr>
          <p:nvPr>
            <p:ph type="sldNum" sz="quarter" idx="12"/>
          </p:nvPr>
        </p:nvSpPr>
        <p:spPr/>
        <p:txBody>
          <a:bodyPr/>
          <a:lstStyle/>
          <a:p>
            <a:fld id="{971D2C11-8531-4FAA-B148-D95F10C7FCCC}" type="slidenum">
              <a:rPr lang="en-GB" smtClean="0"/>
              <a:t>‹#›</a:t>
            </a:fld>
            <a:endParaRPr lang="en-GB"/>
          </a:p>
        </p:txBody>
      </p:sp>
    </p:spTree>
    <p:extLst>
      <p:ext uri="{BB962C8B-B14F-4D97-AF65-F5344CB8AC3E}">
        <p14:creationId xmlns:p14="http://schemas.microsoft.com/office/powerpoint/2010/main" val="2829371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03342F-D1D0-4F12-80E8-17207DC9C0A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4386F02-7A1E-42D0-9E7B-F83DBD4010F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B7EBD1A-E33F-40B3-A6CE-93663E756C0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6C9386-25FA-4654-BD83-C085E77B7B8F}" type="datetimeFigureOut">
              <a:rPr lang="en-GB" smtClean="0"/>
              <a:t>01/05/2025</a:t>
            </a:fld>
            <a:endParaRPr lang="en-GB"/>
          </a:p>
        </p:txBody>
      </p:sp>
      <p:sp>
        <p:nvSpPr>
          <p:cNvPr id="5" name="Footer Placeholder 4">
            <a:extLst>
              <a:ext uri="{FF2B5EF4-FFF2-40B4-BE49-F238E27FC236}">
                <a16:creationId xmlns:a16="http://schemas.microsoft.com/office/drawing/2014/main" id="{B9009146-9B5C-4B62-96B2-C4BAFBBAF5C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5C0B3EA-38F1-47DE-BDD2-82E553D550B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1D2C11-8531-4FAA-B148-D95F10C7FCCC}" type="slidenum">
              <a:rPr lang="en-GB" smtClean="0"/>
              <a:t>‹#›</a:t>
            </a:fld>
            <a:endParaRPr lang="en-GB"/>
          </a:p>
        </p:txBody>
      </p:sp>
    </p:spTree>
    <p:extLst>
      <p:ext uri="{BB962C8B-B14F-4D97-AF65-F5344CB8AC3E}">
        <p14:creationId xmlns:p14="http://schemas.microsoft.com/office/powerpoint/2010/main" val="27286033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10.pn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2B767-DB7F-445E-8298-B9010411A0F0}"/>
              </a:ext>
            </a:extLst>
          </p:cNvPr>
          <p:cNvSpPr>
            <a:spLocks noGrp="1"/>
          </p:cNvSpPr>
          <p:nvPr>
            <p:ph type="ctrTitle"/>
          </p:nvPr>
        </p:nvSpPr>
        <p:spPr>
          <a:xfrm>
            <a:off x="406400" y="235903"/>
            <a:ext cx="9144000" cy="2387600"/>
          </a:xfrm>
        </p:spPr>
        <p:txBody>
          <a:bodyPr>
            <a:normAutofit fontScale="90000"/>
          </a:bodyPr>
          <a:lstStyle/>
          <a:p>
            <a:pPr algn="l"/>
            <a:r>
              <a:rPr lang="en-GB" u="sng" dirty="0"/>
              <a:t>Friday 2</a:t>
            </a:r>
            <a:r>
              <a:rPr lang="en-GB" u="sng" baseline="30000" dirty="0"/>
              <a:t>nd</a:t>
            </a:r>
            <a:r>
              <a:rPr lang="en-GB" u="sng" dirty="0"/>
              <a:t> May</a:t>
            </a:r>
            <a:br>
              <a:rPr lang="en-GB" u="sng" dirty="0"/>
            </a:br>
            <a:br>
              <a:rPr lang="en-GB" u="sng" dirty="0"/>
            </a:br>
            <a:r>
              <a:rPr lang="en-GB" u="sng" dirty="0"/>
              <a:t>Stereotypes</a:t>
            </a:r>
          </a:p>
        </p:txBody>
      </p:sp>
      <p:pic>
        <p:nvPicPr>
          <p:cNvPr id="4" name="Picture 3">
            <a:extLst>
              <a:ext uri="{FF2B5EF4-FFF2-40B4-BE49-F238E27FC236}">
                <a16:creationId xmlns:a16="http://schemas.microsoft.com/office/drawing/2014/main" id="{3C1D464B-CD0E-4901-8184-3CC92AEB8457}"/>
              </a:ext>
            </a:extLst>
          </p:cNvPr>
          <p:cNvPicPr>
            <a:picLocks noChangeAspect="1"/>
          </p:cNvPicPr>
          <p:nvPr/>
        </p:nvPicPr>
        <p:blipFill>
          <a:blip r:embed="rId2"/>
          <a:stretch>
            <a:fillRect/>
          </a:stretch>
        </p:blipFill>
        <p:spPr>
          <a:xfrm>
            <a:off x="3286125" y="2942554"/>
            <a:ext cx="5257800" cy="3276868"/>
          </a:xfrm>
          <a:prstGeom prst="rect">
            <a:avLst/>
          </a:prstGeom>
        </p:spPr>
      </p:pic>
    </p:spTree>
    <p:extLst>
      <p:ext uri="{BB962C8B-B14F-4D97-AF65-F5344CB8AC3E}">
        <p14:creationId xmlns:p14="http://schemas.microsoft.com/office/powerpoint/2010/main" val="20653837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584D9-B84F-425C-B469-DEE2C6F71553}"/>
              </a:ext>
            </a:extLst>
          </p:cNvPr>
          <p:cNvSpPr>
            <a:spLocks noGrp="1"/>
          </p:cNvSpPr>
          <p:nvPr>
            <p:ph type="title"/>
          </p:nvPr>
        </p:nvSpPr>
        <p:spPr/>
        <p:txBody>
          <a:bodyPr>
            <a:normAutofit/>
          </a:bodyPr>
          <a:lstStyle/>
          <a:p>
            <a:r>
              <a:rPr lang="en-GB" dirty="0"/>
              <a:t>Look back at your mad scientist drawing from morning work. </a:t>
            </a:r>
          </a:p>
        </p:txBody>
      </p:sp>
      <p:sp>
        <p:nvSpPr>
          <p:cNvPr id="3" name="Content Placeholder 2">
            <a:extLst>
              <a:ext uri="{FF2B5EF4-FFF2-40B4-BE49-F238E27FC236}">
                <a16:creationId xmlns:a16="http://schemas.microsoft.com/office/drawing/2014/main" id="{458D4D94-041F-4C0E-8F70-EDD886250F3E}"/>
              </a:ext>
            </a:extLst>
          </p:cNvPr>
          <p:cNvSpPr>
            <a:spLocks noGrp="1"/>
          </p:cNvSpPr>
          <p:nvPr>
            <p:ph idx="1"/>
          </p:nvPr>
        </p:nvSpPr>
        <p:spPr/>
        <p:txBody>
          <a:bodyPr/>
          <a:lstStyle/>
          <a:p>
            <a:r>
              <a:rPr lang="en-GB" dirty="0"/>
              <a:t>Was it a stereotypical or non-stereotypical? How?</a:t>
            </a:r>
          </a:p>
          <a:p>
            <a:endParaRPr lang="en-GB" dirty="0"/>
          </a:p>
          <a:p>
            <a:r>
              <a:rPr lang="en-GB" dirty="0"/>
              <a:t>Why do you think people think scientists look a certain way?</a:t>
            </a:r>
          </a:p>
          <a:p>
            <a:pPr marL="0" indent="0">
              <a:buNone/>
            </a:pPr>
            <a:endParaRPr lang="en-GB" dirty="0"/>
          </a:p>
        </p:txBody>
      </p:sp>
    </p:spTree>
    <p:extLst>
      <p:ext uri="{BB962C8B-B14F-4D97-AF65-F5344CB8AC3E}">
        <p14:creationId xmlns:p14="http://schemas.microsoft.com/office/powerpoint/2010/main" val="6935370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5CE2D7D-B705-48BB-A141-BA08D6502127}"/>
              </a:ext>
            </a:extLst>
          </p:cNvPr>
          <p:cNvSpPr/>
          <p:nvPr/>
        </p:nvSpPr>
        <p:spPr>
          <a:xfrm>
            <a:off x="4117810" y="542067"/>
            <a:ext cx="3771995"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Stereotypes </a:t>
            </a:r>
          </a:p>
        </p:txBody>
      </p:sp>
      <p:sp>
        <p:nvSpPr>
          <p:cNvPr id="6" name="TextBox 5">
            <a:extLst>
              <a:ext uri="{FF2B5EF4-FFF2-40B4-BE49-F238E27FC236}">
                <a16:creationId xmlns:a16="http://schemas.microsoft.com/office/drawing/2014/main" id="{CF9E9FEA-BC25-48F0-876E-3AD7B165524E}"/>
              </a:ext>
            </a:extLst>
          </p:cNvPr>
          <p:cNvSpPr txBox="1"/>
          <p:nvPr/>
        </p:nvSpPr>
        <p:spPr>
          <a:xfrm>
            <a:off x="1488956" y="2266950"/>
            <a:ext cx="9324817" cy="3046988"/>
          </a:xfrm>
          <a:prstGeom prst="rect">
            <a:avLst/>
          </a:prstGeom>
          <a:noFill/>
          <a:ln w="31750">
            <a:solidFill>
              <a:schemeClr val="accent1"/>
            </a:solidFill>
          </a:ln>
        </p:spPr>
        <p:txBody>
          <a:bodyPr wrap="square" rtlCol="0">
            <a:spAutoFit/>
          </a:bodyPr>
          <a:lstStyle/>
          <a:p>
            <a:pPr algn="ctr"/>
            <a:r>
              <a:rPr lang="en-GB" sz="3200" b="1" u="sng" dirty="0"/>
              <a:t>Definition</a:t>
            </a:r>
          </a:p>
          <a:p>
            <a:r>
              <a:rPr lang="en-GB" sz="3200" i="1" dirty="0">
                <a:cs typeface="Arial" panose="020B0604020202020204" pitchFamily="34" charset="0"/>
              </a:rPr>
              <a:t>Stereotypes are a commonly held public belief about specific social groups or types of individuals. This can be done through the simplified representation of character, appearances and beliefs</a:t>
            </a:r>
            <a:r>
              <a:rPr lang="en-GB" sz="1600" i="1" dirty="0">
                <a:cs typeface="Arial" panose="020B0604020202020204" pitchFamily="34" charset="0"/>
              </a:rPr>
              <a:t>.</a:t>
            </a:r>
          </a:p>
          <a:p>
            <a:endParaRPr lang="en-GB" sz="3200" dirty="0"/>
          </a:p>
        </p:txBody>
      </p:sp>
    </p:spTree>
    <p:extLst>
      <p:ext uri="{BB962C8B-B14F-4D97-AF65-F5344CB8AC3E}">
        <p14:creationId xmlns:p14="http://schemas.microsoft.com/office/powerpoint/2010/main" val="23179841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CCDACFA-B5A4-46CE-8B69-A9858CA27F1C}"/>
              </a:ext>
            </a:extLst>
          </p:cNvPr>
          <p:cNvPicPr>
            <a:picLocks noChangeAspect="1"/>
          </p:cNvPicPr>
          <p:nvPr/>
        </p:nvPicPr>
        <p:blipFill>
          <a:blip r:embed="rId2"/>
          <a:stretch>
            <a:fillRect/>
          </a:stretch>
        </p:blipFill>
        <p:spPr>
          <a:xfrm>
            <a:off x="1704975" y="287051"/>
            <a:ext cx="8705850" cy="6229374"/>
          </a:xfrm>
          <a:prstGeom prst="rect">
            <a:avLst/>
          </a:prstGeom>
        </p:spPr>
      </p:pic>
    </p:spTree>
    <p:extLst>
      <p:ext uri="{BB962C8B-B14F-4D97-AF65-F5344CB8AC3E}">
        <p14:creationId xmlns:p14="http://schemas.microsoft.com/office/powerpoint/2010/main" val="14219824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thing, object&#10;&#10;Description generated with very high confidence">
            <a:extLst>
              <a:ext uri="{FF2B5EF4-FFF2-40B4-BE49-F238E27FC236}">
                <a16:creationId xmlns:a16="http://schemas.microsoft.com/office/drawing/2014/main" id="{5F10954D-DE84-461D-A600-CF386CF1CD20}"/>
              </a:ext>
            </a:extLst>
          </p:cNvPr>
          <p:cNvPicPr>
            <a:picLocks noChangeAspect="1"/>
          </p:cNvPicPr>
          <p:nvPr/>
        </p:nvPicPr>
        <p:blipFill rotWithShape="1">
          <a:blip r:embed="rId3">
            <a:extLst>
              <a:ext uri="{28A0092B-C50C-407E-A947-70E740481C1C}">
                <a14:useLocalDpi xmlns:a14="http://schemas.microsoft.com/office/drawing/2010/main" val="0"/>
              </a:ext>
            </a:extLst>
          </a:blip>
          <a:srcRect r="-1" b="8484"/>
          <a:stretch/>
        </p:blipFill>
        <p:spPr>
          <a:xfrm>
            <a:off x="7608276" y="2402117"/>
            <a:ext cx="4155831" cy="2848722"/>
          </a:xfrm>
          <a:prstGeom prst="rect">
            <a:avLst/>
          </a:prstGeom>
        </p:spPr>
      </p:pic>
      <p:sp>
        <p:nvSpPr>
          <p:cNvPr id="2" name="Title 1"/>
          <p:cNvSpPr>
            <a:spLocks noGrp="1"/>
          </p:cNvSpPr>
          <p:nvPr>
            <p:ph type="title"/>
          </p:nvPr>
        </p:nvSpPr>
        <p:spPr>
          <a:xfrm>
            <a:off x="838200" y="365125"/>
            <a:ext cx="10515600" cy="1325563"/>
          </a:xfrm>
        </p:spPr>
        <p:txBody>
          <a:bodyPr>
            <a:normAutofit/>
          </a:bodyPr>
          <a:lstStyle/>
          <a:p>
            <a:r>
              <a:rPr lang="en-GB" b="1" dirty="0"/>
              <a:t>Gender stereotypes exercise</a:t>
            </a:r>
          </a:p>
        </p:txBody>
      </p:sp>
      <p:sp>
        <p:nvSpPr>
          <p:cNvPr id="3" name="Content Placeholder 2"/>
          <p:cNvSpPr>
            <a:spLocks noGrp="1"/>
          </p:cNvSpPr>
          <p:nvPr>
            <p:ph idx="1"/>
          </p:nvPr>
        </p:nvSpPr>
        <p:spPr>
          <a:xfrm>
            <a:off x="838200" y="1825624"/>
            <a:ext cx="6258640" cy="4833083"/>
          </a:xfrm>
        </p:spPr>
        <p:txBody>
          <a:bodyPr>
            <a:normAutofit fontScale="92500" lnSpcReduction="10000"/>
          </a:bodyPr>
          <a:lstStyle/>
          <a:p>
            <a:pPr marL="0" indent="0">
              <a:buNone/>
            </a:pPr>
            <a:r>
              <a:rPr lang="en-GB" dirty="0">
                <a:latin typeface="TitilliumText22LRegular"/>
                <a:ea typeface="Times New Roman" panose="02020603050405020304" pitchFamily="18" charset="0"/>
                <a:cs typeface="Times New Roman" panose="02020603050405020304" pitchFamily="18" charset="0"/>
              </a:rPr>
              <a:t>Look at the following ‘rules’ and sort them into what you think is expected more of teenage girls and what is expected more of teenage boys. Make sure you put each rule in either boys or girls – not both.</a:t>
            </a:r>
          </a:p>
          <a:p>
            <a:pPr marL="0" indent="0">
              <a:buNone/>
            </a:pPr>
            <a:r>
              <a:rPr lang="en-GB" dirty="0">
                <a:latin typeface="TitilliumText22LRegular"/>
                <a:ea typeface="Times New Roman" panose="02020603050405020304" pitchFamily="18" charset="0"/>
                <a:cs typeface="Times New Roman" panose="02020603050405020304" pitchFamily="18" charset="0"/>
              </a:rPr>
              <a:t>• Be sensible</a:t>
            </a:r>
            <a:br>
              <a:rPr lang="en-GB" dirty="0">
                <a:latin typeface="TitilliumText22LRegular"/>
                <a:ea typeface="Times New Roman" panose="02020603050405020304" pitchFamily="18" charset="0"/>
                <a:cs typeface="Times New Roman" panose="02020603050405020304" pitchFamily="18" charset="0"/>
              </a:rPr>
            </a:br>
            <a:r>
              <a:rPr lang="en-GB" dirty="0">
                <a:latin typeface="TitilliumText22LRegular"/>
                <a:ea typeface="Times New Roman" panose="02020603050405020304" pitchFamily="18" charset="0"/>
                <a:cs typeface="Times New Roman" panose="02020603050405020304" pitchFamily="18" charset="0"/>
              </a:rPr>
              <a:t>• Don’t cry</a:t>
            </a:r>
            <a:br>
              <a:rPr lang="en-GB" dirty="0">
                <a:latin typeface="TitilliumText22LRegular"/>
                <a:ea typeface="Times New Roman" panose="02020603050405020304" pitchFamily="18" charset="0"/>
                <a:cs typeface="Times New Roman" panose="02020603050405020304" pitchFamily="18" charset="0"/>
              </a:rPr>
            </a:br>
            <a:r>
              <a:rPr lang="en-GB" dirty="0">
                <a:latin typeface="TitilliumText22LRegular"/>
                <a:ea typeface="Times New Roman" panose="02020603050405020304" pitchFamily="18" charset="0"/>
                <a:cs typeface="Times New Roman" panose="02020603050405020304" pitchFamily="18" charset="0"/>
              </a:rPr>
              <a:t>• Be good at fixing things</a:t>
            </a:r>
            <a:br>
              <a:rPr lang="en-GB" dirty="0">
                <a:latin typeface="TitilliumText22LRegular"/>
                <a:ea typeface="Times New Roman" panose="02020603050405020304" pitchFamily="18" charset="0"/>
                <a:cs typeface="Times New Roman" panose="02020603050405020304" pitchFamily="18" charset="0"/>
              </a:rPr>
            </a:br>
            <a:r>
              <a:rPr lang="en-GB" dirty="0">
                <a:latin typeface="TitilliumText22LRegular"/>
                <a:ea typeface="Times New Roman" panose="02020603050405020304" pitchFamily="18" charset="0"/>
                <a:cs typeface="Times New Roman" panose="02020603050405020304" pitchFamily="18" charset="0"/>
              </a:rPr>
              <a:t>• Be neat and organised</a:t>
            </a:r>
            <a:br>
              <a:rPr lang="en-GB" dirty="0">
                <a:latin typeface="TitilliumText22LRegular"/>
                <a:ea typeface="Times New Roman" panose="02020603050405020304" pitchFamily="18" charset="0"/>
                <a:cs typeface="Times New Roman" panose="02020603050405020304" pitchFamily="18" charset="0"/>
              </a:rPr>
            </a:br>
            <a:r>
              <a:rPr lang="en-GB" dirty="0">
                <a:latin typeface="TitilliumText22LRegular"/>
                <a:ea typeface="Times New Roman" panose="02020603050405020304" pitchFamily="18" charset="0"/>
                <a:cs typeface="Times New Roman" panose="02020603050405020304" pitchFamily="18" charset="0"/>
              </a:rPr>
              <a:t>• Don’t be affectionate</a:t>
            </a:r>
            <a:br>
              <a:rPr lang="en-GB" dirty="0">
                <a:latin typeface="TitilliumText22LRegular"/>
                <a:ea typeface="Times New Roman" panose="02020603050405020304" pitchFamily="18" charset="0"/>
                <a:cs typeface="Times New Roman" panose="02020603050405020304" pitchFamily="18" charset="0"/>
              </a:rPr>
            </a:br>
            <a:r>
              <a:rPr lang="en-GB" dirty="0">
                <a:latin typeface="TitilliumText22LRegular"/>
                <a:ea typeface="Times New Roman" panose="02020603050405020304" pitchFamily="18" charset="0"/>
                <a:cs typeface="Times New Roman" panose="02020603050405020304" pitchFamily="18" charset="0"/>
              </a:rPr>
              <a:t>• Be gentle</a:t>
            </a:r>
            <a:br>
              <a:rPr lang="en-GB" dirty="0">
                <a:latin typeface="TitilliumText22LRegular"/>
                <a:ea typeface="Times New Roman" panose="02020603050405020304" pitchFamily="18" charset="0"/>
                <a:cs typeface="Times New Roman" panose="02020603050405020304" pitchFamily="18" charset="0"/>
              </a:rPr>
            </a:br>
            <a:r>
              <a:rPr lang="en-GB" dirty="0">
                <a:latin typeface="TitilliumText22LRegular"/>
                <a:ea typeface="Times New Roman" panose="02020603050405020304" pitchFamily="18" charset="0"/>
                <a:cs typeface="Times New Roman" panose="02020603050405020304" pitchFamily="18" charset="0"/>
              </a:rPr>
              <a:t>• Take risks and be daring</a:t>
            </a:r>
            <a:br>
              <a:rPr lang="en-GB" dirty="0">
                <a:latin typeface="TitilliumText22LRegular"/>
                <a:ea typeface="Times New Roman" panose="02020603050405020304" pitchFamily="18" charset="0"/>
                <a:cs typeface="Times New Roman" panose="02020603050405020304" pitchFamily="18" charset="0"/>
              </a:rPr>
            </a:br>
            <a:r>
              <a:rPr lang="en-GB" dirty="0">
                <a:latin typeface="TitilliumText22LRegular"/>
                <a:ea typeface="Times New Roman" panose="02020603050405020304" pitchFamily="18" charset="0"/>
                <a:cs typeface="Times New Roman" panose="02020603050405020304" pitchFamily="18" charset="0"/>
              </a:rPr>
              <a:t>• Love sport</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2000" dirty="0">
              <a:latin typeface="TitilliumText22LRegular"/>
              <a:ea typeface="Times New Roman" panose="02020603050405020304" pitchFamily="18" charset="0"/>
              <a:cs typeface="Times New Roman" panose="02020603050405020304" pitchFamily="18" charset="0"/>
            </a:endParaRPr>
          </a:p>
          <a:p>
            <a:endParaRPr lang="en-GB" sz="2000" dirty="0">
              <a:latin typeface="TitilliumText22LRegular"/>
              <a:ea typeface="Times New Roman" panose="02020603050405020304" pitchFamily="18" charset="0"/>
              <a:cs typeface="Times New Roman" panose="02020603050405020304" pitchFamily="18" charset="0"/>
            </a:endParaRPr>
          </a:p>
          <a:p>
            <a:endParaRPr lang="en-GB" sz="2000" dirty="0">
              <a:latin typeface="TitilliumText22LRegular"/>
              <a:ea typeface="Times New Roman" panose="02020603050405020304" pitchFamily="18" charset="0"/>
              <a:cs typeface="Times New Roman" panose="02020603050405020304" pitchFamily="18" charset="0"/>
            </a:endParaRPr>
          </a:p>
          <a:p>
            <a:endParaRPr lang="en-GB" sz="2000" dirty="0"/>
          </a:p>
        </p:txBody>
      </p:sp>
    </p:spTree>
    <p:extLst>
      <p:ext uri="{BB962C8B-B14F-4D97-AF65-F5344CB8AC3E}">
        <p14:creationId xmlns:p14="http://schemas.microsoft.com/office/powerpoint/2010/main" val="19631214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piece of paper&#10;&#10;Description generated with high confidence">
            <a:extLst>
              <a:ext uri="{FF2B5EF4-FFF2-40B4-BE49-F238E27FC236}">
                <a16:creationId xmlns:a16="http://schemas.microsoft.com/office/drawing/2014/main" id="{0DC37B78-DC90-4760-BCC4-8373D07EBD6D}"/>
              </a:ext>
            </a:extLst>
          </p:cNvPr>
          <p:cNvPicPr>
            <a:picLocks noChangeAspect="1"/>
          </p:cNvPicPr>
          <p:nvPr/>
        </p:nvPicPr>
        <p:blipFill rotWithShape="1">
          <a:blip r:embed="rId3">
            <a:extLst>
              <a:ext uri="{28A0092B-C50C-407E-A947-70E740481C1C}">
                <a14:useLocalDpi xmlns:a14="http://schemas.microsoft.com/office/drawing/2010/main" val="0"/>
              </a:ext>
            </a:extLst>
          </a:blip>
          <a:srcRect l="473" r="2448"/>
          <a:stretch/>
        </p:blipFill>
        <p:spPr>
          <a:xfrm>
            <a:off x="6669428" y="1690688"/>
            <a:ext cx="4684372" cy="3211024"/>
          </a:xfrm>
          <a:prstGeom prst="rect">
            <a:avLst/>
          </a:prstGeom>
        </p:spPr>
      </p:pic>
      <p:sp>
        <p:nvSpPr>
          <p:cNvPr id="24578" name="Title 1"/>
          <p:cNvSpPr>
            <a:spLocks noGrp="1"/>
          </p:cNvSpPr>
          <p:nvPr>
            <p:ph type="title" idx="4294967295"/>
          </p:nvPr>
        </p:nvSpPr>
        <p:spPr>
          <a:xfrm>
            <a:off x="838200" y="365125"/>
            <a:ext cx="10515600" cy="1325563"/>
          </a:xfrm>
        </p:spPr>
        <p:txBody>
          <a:bodyPr vert="horz" lIns="91440" tIns="45720" rIns="91440" bIns="45720" rtlCol="0" anchor="ctr">
            <a:normAutofit/>
          </a:bodyPr>
          <a:lstStyle/>
          <a:p>
            <a:r>
              <a:rPr lang="en-US" altLang="en-US" b="1" dirty="0"/>
              <a:t>Gender stereotypes</a:t>
            </a:r>
          </a:p>
        </p:txBody>
      </p:sp>
      <p:sp>
        <p:nvSpPr>
          <p:cNvPr id="18435" name="Content Placeholder 2"/>
          <p:cNvSpPr>
            <a:spLocks noGrp="1"/>
          </p:cNvSpPr>
          <p:nvPr>
            <p:ph idx="4294967295"/>
          </p:nvPr>
        </p:nvSpPr>
        <p:spPr>
          <a:xfrm>
            <a:off x="838200" y="1825625"/>
            <a:ext cx="5492262" cy="4351338"/>
          </a:xfrm>
        </p:spPr>
        <p:txBody>
          <a:bodyPr vert="horz" lIns="91440" tIns="45720" rIns="91440" bIns="45720" rtlCol="0">
            <a:normAutofit/>
          </a:bodyPr>
          <a:lstStyle/>
          <a:p>
            <a:pPr>
              <a:defRPr/>
            </a:pPr>
            <a:r>
              <a:rPr lang="en-US" dirty="0"/>
              <a:t>Which ‘rules’ did you match to boys?</a:t>
            </a:r>
          </a:p>
          <a:p>
            <a:pPr>
              <a:defRPr/>
            </a:pPr>
            <a:r>
              <a:rPr lang="en-US" dirty="0"/>
              <a:t>Which ‘rules’ did you match to girls?</a:t>
            </a:r>
          </a:p>
          <a:p>
            <a:pPr>
              <a:defRPr/>
            </a:pPr>
            <a:r>
              <a:rPr lang="en-US" dirty="0"/>
              <a:t>How easy was it?</a:t>
            </a:r>
          </a:p>
          <a:p>
            <a:pPr>
              <a:defRPr/>
            </a:pPr>
            <a:r>
              <a:rPr lang="en-US" dirty="0"/>
              <a:t>How do you feel being labelled in this way?</a:t>
            </a:r>
          </a:p>
          <a:p>
            <a:pPr>
              <a:defRPr/>
            </a:pPr>
            <a:r>
              <a:rPr lang="en-US" dirty="0"/>
              <a:t>What could be the problem with being labelled in this way?</a:t>
            </a:r>
          </a:p>
          <a:p>
            <a:pPr marL="0">
              <a:defRPr/>
            </a:pPr>
            <a:endParaRPr lang="en-US" sz="2000" dirty="0"/>
          </a:p>
          <a:p>
            <a:pPr>
              <a:defRPr/>
            </a:pPr>
            <a:endParaRPr lang="en-US" sz="2000" dirty="0"/>
          </a:p>
          <a:p>
            <a:pPr>
              <a:defRPr/>
            </a:pPr>
            <a:endParaRPr lang="en-US" sz="2000" dirty="0"/>
          </a:p>
          <a:p>
            <a:pPr>
              <a:defRPr/>
            </a:pPr>
            <a:endParaRPr lang="en-US" sz="2000" dirty="0"/>
          </a:p>
        </p:txBody>
      </p:sp>
    </p:spTree>
    <p:extLst>
      <p:ext uri="{BB962C8B-B14F-4D97-AF65-F5344CB8AC3E}">
        <p14:creationId xmlns:p14="http://schemas.microsoft.com/office/powerpoint/2010/main" val="26709177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EDDAD-25F2-4FA1-B4FF-02E36EF52BC8}"/>
              </a:ext>
            </a:extLst>
          </p:cNvPr>
          <p:cNvSpPr>
            <a:spLocks noGrp="1"/>
          </p:cNvSpPr>
          <p:nvPr>
            <p:ph type="title"/>
          </p:nvPr>
        </p:nvSpPr>
        <p:spPr/>
        <p:txBody>
          <a:bodyPr/>
          <a:lstStyle/>
          <a:p>
            <a:r>
              <a:rPr lang="en-GB" dirty="0"/>
              <a:t>What are some examples of stereotypes?</a:t>
            </a:r>
          </a:p>
        </p:txBody>
      </p:sp>
      <p:sp>
        <p:nvSpPr>
          <p:cNvPr id="3" name="Content Placeholder 2">
            <a:extLst>
              <a:ext uri="{FF2B5EF4-FFF2-40B4-BE49-F238E27FC236}">
                <a16:creationId xmlns:a16="http://schemas.microsoft.com/office/drawing/2014/main" id="{E5728C40-A98B-458D-80E4-82F461335160}"/>
              </a:ext>
            </a:extLst>
          </p:cNvPr>
          <p:cNvSpPr>
            <a:spLocks noGrp="1"/>
          </p:cNvSpPr>
          <p:nvPr>
            <p:ph idx="1"/>
          </p:nvPr>
        </p:nvSpPr>
        <p:spPr>
          <a:xfrm>
            <a:off x="1006839" y="2144487"/>
            <a:ext cx="10178322" cy="3897085"/>
          </a:xfrm>
        </p:spPr>
        <p:txBody>
          <a:bodyPr>
            <a:normAutofit/>
          </a:bodyPr>
          <a:lstStyle/>
          <a:p>
            <a:pPr marL="0" indent="0">
              <a:buNone/>
            </a:pPr>
            <a:r>
              <a:rPr lang="en-GB" sz="2400" dirty="0"/>
              <a:t>How might someone finish these sentences?</a:t>
            </a:r>
          </a:p>
          <a:p>
            <a:pPr marL="457200" indent="-457200">
              <a:buAutoNum type="arabicPeriod"/>
            </a:pPr>
            <a:r>
              <a:rPr lang="en-US" sz="2400" dirty="0"/>
              <a:t>All girls………………………………………………………………</a:t>
            </a:r>
          </a:p>
          <a:p>
            <a:pPr marL="457200" indent="-457200">
              <a:buAutoNum type="arabicPeriod"/>
            </a:pPr>
            <a:r>
              <a:rPr lang="en-US" sz="2400" dirty="0"/>
              <a:t>All boys ……………………………………………………………..</a:t>
            </a:r>
          </a:p>
          <a:p>
            <a:pPr marL="457200" indent="-457200">
              <a:buAutoNum type="arabicPeriod"/>
            </a:pPr>
            <a:r>
              <a:rPr lang="en-US" sz="2400" dirty="0"/>
              <a:t>All teenagers ………………………………………………………</a:t>
            </a:r>
          </a:p>
          <a:p>
            <a:pPr marL="457200" indent="-457200">
              <a:buAutoNum type="arabicPeriod"/>
            </a:pPr>
            <a:r>
              <a:rPr lang="en-US" sz="2400" dirty="0"/>
              <a:t>All parents …………………………………………………………</a:t>
            </a:r>
          </a:p>
          <a:p>
            <a:pPr marL="457200" indent="-457200">
              <a:buAutoNum type="arabicPeriod"/>
            </a:pPr>
            <a:r>
              <a:rPr lang="en-US" sz="2400" dirty="0"/>
              <a:t>All teachers …………………………………………………………</a:t>
            </a:r>
          </a:p>
          <a:p>
            <a:pPr marL="457200" indent="-457200">
              <a:buAutoNum type="arabicPeriod"/>
            </a:pPr>
            <a:r>
              <a:rPr lang="en-US" sz="2400" dirty="0"/>
              <a:t>All older people …………………………………………………….</a:t>
            </a:r>
            <a:endParaRPr lang="en-GB" sz="2400" dirty="0"/>
          </a:p>
        </p:txBody>
      </p:sp>
      <p:pic>
        <p:nvPicPr>
          <p:cNvPr id="3074" name="Picture 2" descr="What Is “Mix It Up at Lunch”? | Teaching Tolerance">
            <a:extLst>
              <a:ext uri="{FF2B5EF4-FFF2-40B4-BE49-F238E27FC236}">
                <a16:creationId xmlns:a16="http://schemas.microsoft.com/office/drawing/2014/main" id="{ED4E53A8-AE84-48E1-8E25-6F05DF6C98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435" y="2555088"/>
            <a:ext cx="3920341" cy="21462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5939169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idx="4294967295"/>
          </p:nvPr>
        </p:nvSpPr>
        <p:spPr/>
        <p:txBody>
          <a:bodyPr/>
          <a:lstStyle/>
          <a:p>
            <a:pPr eaLnBrk="1" hangingPunct="1"/>
            <a:r>
              <a:rPr lang="en-GB" altLang="en-US" b="1" dirty="0"/>
              <a:t>Stereotypes and prejudice</a:t>
            </a:r>
          </a:p>
        </p:txBody>
      </p:sp>
      <p:sp>
        <p:nvSpPr>
          <p:cNvPr id="4" name="TextBox 3"/>
          <p:cNvSpPr txBox="1">
            <a:spLocks noChangeArrowheads="1"/>
          </p:cNvSpPr>
          <p:nvPr/>
        </p:nvSpPr>
        <p:spPr bwMode="auto">
          <a:xfrm>
            <a:off x="445169" y="1690688"/>
            <a:ext cx="6244880" cy="5521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2800" b="1" dirty="0">
                <a:solidFill>
                  <a:srgbClr val="00B050"/>
                </a:solidFill>
              </a:rPr>
              <a:t>Stereotypes:</a:t>
            </a:r>
            <a:r>
              <a:rPr lang="en-GB" altLang="en-US" sz="2800" b="1" dirty="0"/>
              <a:t> </a:t>
            </a:r>
            <a:r>
              <a:rPr lang="en-GB" altLang="en-US" sz="2800" dirty="0"/>
              <a:t>thinking all people who belong to a certain group are the same and labelling them, for example all young people who wear hoodies are thugs.</a:t>
            </a:r>
          </a:p>
          <a:p>
            <a:pPr eaLnBrk="1" hangingPunct="1">
              <a:spcBef>
                <a:spcPct val="0"/>
              </a:spcBef>
              <a:buFontTx/>
              <a:buNone/>
            </a:pPr>
            <a:endParaRPr lang="en-GB" altLang="en-US" sz="2800" dirty="0"/>
          </a:p>
          <a:p>
            <a:pPr eaLnBrk="1" hangingPunct="1">
              <a:spcBef>
                <a:spcPct val="0"/>
              </a:spcBef>
              <a:buFontTx/>
              <a:buNone/>
            </a:pPr>
            <a:r>
              <a:rPr lang="en-GB" altLang="en-US" sz="2800" b="1" dirty="0">
                <a:solidFill>
                  <a:srgbClr val="00B050"/>
                </a:solidFill>
              </a:rPr>
              <a:t>Prejudice:</a:t>
            </a:r>
            <a:r>
              <a:rPr lang="en-GB" altLang="en-US" sz="2800" b="1" dirty="0"/>
              <a:t> </a:t>
            </a:r>
            <a:r>
              <a:rPr lang="en-GB" altLang="en-US" sz="2800" dirty="0"/>
              <a:t>judging someone without knowing them, on the basis of what they look like or what group they belong to, for example all black people are good dancers.</a:t>
            </a:r>
          </a:p>
          <a:p>
            <a:pPr eaLnBrk="1" hangingPunct="1">
              <a:spcBef>
                <a:spcPct val="0"/>
              </a:spcBef>
              <a:buFontTx/>
              <a:buNone/>
            </a:pPr>
            <a:endParaRPr lang="en-GB" altLang="en-US" sz="1800" dirty="0"/>
          </a:p>
          <a:p>
            <a:pPr eaLnBrk="1" hangingPunct="1">
              <a:spcBef>
                <a:spcPct val="0"/>
              </a:spcBef>
              <a:buFontTx/>
              <a:buNone/>
            </a:pPr>
            <a:endParaRPr lang="en-GB" altLang="en-US" sz="1800" dirty="0">
              <a:latin typeface="Calibri" panose="020F0502020204030204" pitchFamily="34" charset="0"/>
            </a:endParaRPr>
          </a:p>
        </p:txBody>
      </p:sp>
      <p:pic>
        <p:nvPicPr>
          <p:cNvPr id="3" name="Picture 2" descr="A close up of a logo&#10;&#10;Description generated with very high confidence">
            <a:extLst>
              <a:ext uri="{FF2B5EF4-FFF2-40B4-BE49-F238E27FC236}">
                <a16:creationId xmlns:a16="http://schemas.microsoft.com/office/drawing/2014/main" id="{9B9B3939-0EFB-4D62-87FB-E139B58321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67424" y="365125"/>
            <a:ext cx="4192315" cy="3449248"/>
          </a:xfrm>
          <a:prstGeom prst="rect">
            <a:avLst/>
          </a:prstGeom>
        </p:spPr>
      </p:pic>
      <p:sp>
        <p:nvSpPr>
          <p:cNvPr id="2" name="TextBox 1">
            <a:extLst>
              <a:ext uri="{FF2B5EF4-FFF2-40B4-BE49-F238E27FC236}">
                <a16:creationId xmlns:a16="http://schemas.microsoft.com/office/drawing/2014/main" id="{98430A9F-C511-460B-82C5-F774E50EA2F0}"/>
              </a:ext>
            </a:extLst>
          </p:cNvPr>
          <p:cNvSpPr txBox="1"/>
          <p:nvPr/>
        </p:nvSpPr>
        <p:spPr>
          <a:xfrm>
            <a:off x="6690049" y="4182846"/>
            <a:ext cx="5227982" cy="1687890"/>
          </a:xfrm>
          <a:prstGeom prst="ellipse">
            <a:avLst/>
          </a:prstGeom>
          <a:solidFill>
            <a:schemeClr val="accent4">
              <a:lumMod val="40000"/>
              <a:lumOff val="6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sz="2400" dirty="0"/>
              <a:t>Task 1 – </a:t>
            </a:r>
          </a:p>
          <a:p>
            <a:pPr algn="ctr"/>
            <a:r>
              <a:rPr lang="en-GB" sz="2400" dirty="0"/>
              <a:t>Write down your own definition of stereotype.</a:t>
            </a:r>
          </a:p>
        </p:txBody>
      </p:sp>
    </p:spTree>
    <p:extLst>
      <p:ext uri="{BB962C8B-B14F-4D97-AF65-F5344CB8AC3E}">
        <p14:creationId xmlns:p14="http://schemas.microsoft.com/office/powerpoint/2010/main" val="13643726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C70E6E8-9509-41EE-A13B-81301CFA5951}"/>
              </a:ext>
            </a:extLst>
          </p:cNvPr>
          <p:cNvSpPr txBox="1"/>
          <p:nvPr/>
        </p:nvSpPr>
        <p:spPr>
          <a:xfrm>
            <a:off x="209550" y="266700"/>
            <a:ext cx="6267450" cy="6771084"/>
          </a:xfrm>
          <a:prstGeom prst="rect">
            <a:avLst/>
          </a:prstGeom>
          <a:noFill/>
        </p:spPr>
        <p:txBody>
          <a:bodyPr wrap="square" rtlCol="0">
            <a:spAutoFit/>
          </a:bodyPr>
          <a:lstStyle/>
          <a:p>
            <a:r>
              <a:rPr lang="en-GB" sz="2800" b="1" u="sng" dirty="0">
                <a:solidFill>
                  <a:schemeClr val="accent1">
                    <a:lumMod val="75000"/>
                  </a:schemeClr>
                </a:solidFill>
              </a:rPr>
              <a:t>Definition of the protected characteristics.</a:t>
            </a:r>
            <a:endParaRPr lang="en-GB" sz="2800" b="1" dirty="0">
              <a:solidFill>
                <a:schemeClr val="accent1">
                  <a:lumMod val="75000"/>
                </a:schemeClr>
              </a:solidFill>
            </a:endParaRPr>
          </a:p>
          <a:p>
            <a:endParaRPr lang="en-GB" b="1" dirty="0"/>
          </a:p>
          <a:p>
            <a:r>
              <a:rPr lang="en-GB" b="1" dirty="0"/>
              <a:t>Age</a:t>
            </a:r>
          </a:p>
          <a:p>
            <a:r>
              <a:rPr lang="en-GB" dirty="0"/>
              <a:t>A person belonging to a particular age (for example 32 year olds) or range of ages (for example 18 to 30 year olds).</a:t>
            </a:r>
          </a:p>
          <a:p>
            <a:endParaRPr lang="en-GB" dirty="0"/>
          </a:p>
          <a:p>
            <a:r>
              <a:rPr lang="en-GB" b="1" dirty="0"/>
              <a:t>Disability</a:t>
            </a:r>
          </a:p>
          <a:p>
            <a:r>
              <a:rPr lang="en-GB" dirty="0"/>
              <a:t>A person has a disability if she or he has a physical or mental impairment which has a substantial and long-term adverse effect on that person's ability to carry out normal day-to-day activities.</a:t>
            </a:r>
          </a:p>
          <a:p>
            <a:endParaRPr lang="en-GB" dirty="0"/>
          </a:p>
          <a:p>
            <a:r>
              <a:rPr lang="en-GB" b="1" dirty="0"/>
              <a:t>Gender reassignment</a:t>
            </a:r>
          </a:p>
          <a:p>
            <a:r>
              <a:rPr lang="en-GB" dirty="0"/>
              <a:t>The process of transitioning from one sex to another.</a:t>
            </a:r>
          </a:p>
          <a:p>
            <a:endParaRPr lang="en-GB" dirty="0"/>
          </a:p>
          <a:p>
            <a:r>
              <a:rPr lang="en-GB" b="1" dirty="0"/>
              <a:t>Marriage and civil partnership</a:t>
            </a:r>
          </a:p>
          <a:p>
            <a:r>
              <a:rPr lang="en-GB" dirty="0"/>
              <a:t>Marriage is a union between a man and a woman or between a same-sex couple.</a:t>
            </a:r>
          </a:p>
          <a:p>
            <a:r>
              <a:rPr lang="en-GB" dirty="0"/>
              <a:t>Same-sex couples can also have their relationships legally recognised as 'civil partnerships'. Civil partners must not be treated less favourably than married couples (except where permitted by the Equality Act).</a:t>
            </a:r>
          </a:p>
          <a:p>
            <a:endParaRPr lang="en-GB" dirty="0"/>
          </a:p>
        </p:txBody>
      </p:sp>
      <p:sp>
        <p:nvSpPr>
          <p:cNvPr id="4" name="TextBox 3">
            <a:extLst>
              <a:ext uri="{FF2B5EF4-FFF2-40B4-BE49-F238E27FC236}">
                <a16:creationId xmlns:a16="http://schemas.microsoft.com/office/drawing/2014/main" id="{705534B5-FB85-4A67-A5FF-450EE43BCA0B}"/>
              </a:ext>
            </a:extLst>
          </p:cNvPr>
          <p:cNvSpPr txBox="1"/>
          <p:nvPr/>
        </p:nvSpPr>
        <p:spPr>
          <a:xfrm>
            <a:off x="6838950" y="76200"/>
            <a:ext cx="4819650" cy="7017306"/>
          </a:xfrm>
          <a:prstGeom prst="rect">
            <a:avLst/>
          </a:prstGeom>
          <a:noFill/>
        </p:spPr>
        <p:txBody>
          <a:bodyPr wrap="square" rtlCol="0">
            <a:spAutoFit/>
          </a:bodyPr>
          <a:lstStyle/>
          <a:p>
            <a:r>
              <a:rPr lang="en-GB" b="1" dirty="0"/>
              <a:t>Pregnancy and maternity</a:t>
            </a:r>
          </a:p>
          <a:p>
            <a:r>
              <a:rPr lang="en-GB" dirty="0"/>
              <a:t>Pregnancy is the condition of being pregnant or expecting a baby. Maternity refers to the period after the birth, and is linked to maternity leave in the employment context.</a:t>
            </a:r>
          </a:p>
          <a:p>
            <a:endParaRPr lang="en-GB" dirty="0"/>
          </a:p>
          <a:p>
            <a:r>
              <a:rPr lang="en-GB" b="1" dirty="0"/>
              <a:t>Race</a:t>
            </a:r>
          </a:p>
          <a:p>
            <a:r>
              <a:rPr lang="en-GB" dirty="0"/>
              <a:t>Refers to the protected characteristic of race. It refers to a group of people defined by their race, colour, and nationality (including citizenship) ethnic or national origins.</a:t>
            </a:r>
          </a:p>
          <a:p>
            <a:endParaRPr lang="en-GB" b="1" dirty="0"/>
          </a:p>
          <a:p>
            <a:r>
              <a:rPr lang="en-GB" b="1" dirty="0"/>
              <a:t>Religion and belief</a:t>
            </a:r>
          </a:p>
          <a:p>
            <a:r>
              <a:rPr lang="en-GB" dirty="0"/>
              <a:t>Religion refers to any religion, including a lack of religion.  Generally, a belief should affect your life choices or the way you live for it to be included in the definition.</a:t>
            </a:r>
          </a:p>
          <a:p>
            <a:endParaRPr lang="en-GB" b="1" dirty="0"/>
          </a:p>
          <a:p>
            <a:r>
              <a:rPr lang="en-GB" b="1" dirty="0"/>
              <a:t>Sex</a:t>
            </a:r>
          </a:p>
          <a:p>
            <a:r>
              <a:rPr lang="en-GB" dirty="0"/>
              <a:t>A man or a woman.</a:t>
            </a:r>
          </a:p>
          <a:p>
            <a:endParaRPr lang="en-GB" dirty="0"/>
          </a:p>
          <a:p>
            <a:r>
              <a:rPr lang="en-GB" b="1" dirty="0"/>
              <a:t>Sexual orientation</a:t>
            </a:r>
          </a:p>
          <a:p>
            <a:r>
              <a:rPr lang="en-GB" dirty="0"/>
              <a:t>Whether a person's sexual attraction is towards their own sex, the opposite sex or to both sexes.</a:t>
            </a:r>
          </a:p>
          <a:p>
            <a:endParaRPr lang="en-GB" dirty="0"/>
          </a:p>
        </p:txBody>
      </p:sp>
    </p:spTree>
    <p:extLst>
      <p:ext uri="{BB962C8B-B14F-4D97-AF65-F5344CB8AC3E}">
        <p14:creationId xmlns:p14="http://schemas.microsoft.com/office/powerpoint/2010/main" val="26154109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TextBox 84">
            <a:extLst>
              <a:ext uri="{FF2B5EF4-FFF2-40B4-BE49-F238E27FC236}">
                <a16:creationId xmlns:a16="http://schemas.microsoft.com/office/drawing/2014/main" id="{05DB8846-65F3-41F6-9E7E-B5DD16740547}"/>
              </a:ext>
            </a:extLst>
          </p:cNvPr>
          <p:cNvSpPr txBox="1"/>
          <p:nvPr/>
        </p:nvSpPr>
        <p:spPr>
          <a:xfrm>
            <a:off x="188842" y="178904"/>
            <a:ext cx="10734261" cy="3970318"/>
          </a:xfrm>
          <a:prstGeom prst="rect">
            <a:avLst/>
          </a:prstGeom>
          <a:noFill/>
        </p:spPr>
        <p:txBody>
          <a:bodyPr wrap="square" rtlCol="0">
            <a:spAutoFit/>
          </a:bodyPr>
          <a:lstStyle/>
          <a:p>
            <a:r>
              <a:rPr lang="en-GB" sz="3600" u="sng" dirty="0"/>
              <a:t>The laws!</a:t>
            </a:r>
            <a:endParaRPr lang="en-GB" sz="2400" dirty="0"/>
          </a:p>
          <a:p>
            <a:r>
              <a:rPr lang="en-GB" sz="2400" dirty="0"/>
              <a:t>These are the various laws that have been put in place over the last 50ish years to make sure there is as little prejudice happening as possible.</a:t>
            </a:r>
          </a:p>
          <a:p>
            <a:endParaRPr lang="en-GB" sz="2400" dirty="0"/>
          </a:p>
          <a:p>
            <a:endParaRPr lang="en-GB" sz="2400" dirty="0"/>
          </a:p>
          <a:p>
            <a:endParaRPr lang="en-GB" sz="2400" dirty="0"/>
          </a:p>
          <a:p>
            <a:endParaRPr lang="en-GB" sz="2400" dirty="0"/>
          </a:p>
          <a:p>
            <a:endParaRPr lang="en-GB" sz="2400" dirty="0"/>
          </a:p>
          <a:p>
            <a:r>
              <a:rPr lang="en-GB" sz="2400" dirty="0"/>
              <a:t>In 2010 a new piece of legislation (law) came into play which covered all the previous laws and put them into one group.</a:t>
            </a:r>
          </a:p>
        </p:txBody>
      </p:sp>
      <p:pic>
        <p:nvPicPr>
          <p:cNvPr id="5" name="Picture 4">
            <a:extLst>
              <a:ext uri="{FF2B5EF4-FFF2-40B4-BE49-F238E27FC236}">
                <a16:creationId xmlns:a16="http://schemas.microsoft.com/office/drawing/2014/main" id="{6A8C7A76-20AD-4960-AD15-23E46998FBE2}"/>
              </a:ext>
            </a:extLst>
          </p:cNvPr>
          <p:cNvPicPr>
            <a:picLocks noChangeAspect="1"/>
          </p:cNvPicPr>
          <p:nvPr/>
        </p:nvPicPr>
        <p:blipFill rotWithShape="1">
          <a:blip r:embed="rId2"/>
          <a:srcRect t="5465" b="47983"/>
          <a:stretch/>
        </p:blipFill>
        <p:spPr>
          <a:xfrm>
            <a:off x="431110" y="4164496"/>
            <a:ext cx="7250430" cy="2514600"/>
          </a:xfrm>
          <a:prstGeom prst="rect">
            <a:avLst/>
          </a:prstGeom>
        </p:spPr>
      </p:pic>
      <p:pic>
        <p:nvPicPr>
          <p:cNvPr id="84" name="Picture 83">
            <a:extLst>
              <a:ext uri="{FF2B5EF4-FFF2-40B4-BE49-F238E27FC236}">
                <a16:creationId xmlns:a16="http://schemas.microsoft.com/office/drawing/2014/main" id="{5AFE5B77-D930-4C32-8041-23D5D58AC7ED}"/>
              </a:ext>
            </a:extLst>
          </p:cNvPr>
          <p:cNvPicPr>
            <a:picLocks noChangeAspect="1"/>
          </p:cNvPicPr>
          <p:nvPr/>
        </p:nvPicPr>
        <p:blipFill rotWithShape="1">
          <a:blip r:embed="rId2"/>
          <a:srcRect t="60856"/>
          <a:stretch/>
        </p:blipFill>
        <p:spPr>
          <a:xfrm>
            <a:off x="1601967" y="1480460"/>
            <a:ext cx="7250430" cy="2114448"/>
          </a:xfrm>
          <a:prstGeom prst="rect">
            <a:avLst/>
          </a:prstGeom>
        </p:spPr>
      </p:pic>
    </p:spTree>
    <p:extLst>
      <p:ext uri="{BB962C8B-B14F-4D97-AF65-F5344CB8AC3E}">
        <p14:creationId xmlns:p14="http://schemas.microsoft.com/office/powerpoint/2010/main" val="28904834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37176A-22B5-4DB6-BDA8-937B0B53CCC7}"/>
              </a:ext>
            </a:extLst>
          </p:cNvPr>
          <p:cNvSpPr>
            <a:spLocks noGrp="1"/>
          </p:cNvSpPr>
          <p:nvPr>
            <p:ph type="title"/>
          </p:nvPr>
        </p:nvSpPr>
        <p:spPr/>
        <p:txBody>
          <a:bodyPr>
            <a:normAutofit/>
          </a:bodyPr>
          <a:lstStyle/>
          <a:p>
            <a:r>
              <a:rPr lang="en-GB" dirty="0"/>
              <a:t>What would you do if you heard these? What would you say back?</a:t>
            </a:r>
          </a:p>
        </p:txBody>
      </p:sp>
      <p:sp>
        <p:nvSpPr>
          <p:cNvPr id="4" name="Speech Bubble: Rectangle with Corners Rounded 3">
            <a:extLst>
              <a:ext uri="{FF2B5EF4-FFF2-40B4-BE49-F238E27FC236}">
                <a16:creationId xmlns:a16="http://schemas.microsoft.com/office/drawing/2014/main" id="{D4712704-F065-4D00-B94E-BEF99AF16061}"/>
              </a:ext>
            </a:extLst>
          </p:cNvPr>
          <p:cNvSpPr/>
          <p:nvPr/>
        </p:nvSpPr>
        <p:spPr>
          <a:xfrm>
            <a:off x="3393746" y="1757368"/>
            <a:ext cx="3498122" cy="1253067"/>
          </a:xfrm>
          <a:prstGeom prst="wedgeRoundRectCallout">
            <a:avLst>
              <a:gd name="adj1" fmla="val 49363"/>
              <a:gd name="adj2" fmla="val 62092"/>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‘She is really good at football but I don’t think the boys should have to cope with a girl on their team.</a:t>
            </a:r>
            <a:endParaRPr lang="en-GB" dirty="0"/>
          </a:p>
        </p:txBody>
      </p:sp>
      <p:sp>
        <p:nvSpPr>
          <p:cNvPr id="5" name="Speech Bubble: Rectangle with Corners Rounded 4">
            <a:extLst>
              <a:ext uri="{FF2B5EF4-FFF2-40B4-BE49-F238E27FC236}">
                <a16:creationId xmlns:a16="http://schemas.microsoft.com/office/drawing/2014/main" id="{7CEDB718-38A0-4C36-8A32-FE5152EE8329}"/>
              </a:ext>
            </a:extLst>
          </p:cNvPr>
          <p:cNvSpPr/>
          <p:nvPr/>
        </p:nvSpPr>
        <p:spPr>
          <a:xfrm>
            <a:off x="1251678" y="3334174"/>
            <a:ext cx="3565855" cy="1374983"/>
          </a:xfrm>
          <a:prstGeom prst="wedgeRoundRectCallout">
            <a:avLst>
              <a:gd name="adj1" fmla="val 48613"/>
              <a:gd name="adj2" fmla="val 70964"/>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My Granny recently said to my Dad that she was thinking of getting a sports car. My Dad laughed and said: “You’re too old!” </a:t>
            </a:r>
            <a:endParaRPr lang="en-GB" dirty="0"/>
          </a:p>
        </p:txBody>
      </p:sp>
      <p:sp>
        <p:nvSpPr>
          <p:cNvPr id="6" name="Speech Bubble: Rectangle with Corners Rounded 5">
            <a:extLst>
              <a:ext uri="{FF2B5EF4-FFF2-40B4-BE49-F238E27FC236}">
                <a16:creationId xmlns:a16="http://schemas.microsoft.com/office/drawing/2014/main" id="{104E5F92-89D0-42FB-BD7C-D030D064F7E4}"/>
              </a:ext>
            </a:extLst>
          </p:cNvPr>
          <p:cNvSpPr/>
          <p:nvPr/>
        </p:nvSpPr>
        <p:spPr>
          <a:xfrm>
            <a:off x="4251716" y="5100632"/>
            <a:ext cx="3498122" cy="1374983"/>
          </a:xfrm>
          <a:prstGeom prst="wedgeRoundRectCallout">
            <a:avLst>
              <a:gd name="adj1" fmla="val 45163"/>
              <a:gd name="adj2" fmla="val 72920"/>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‘I’d better not invite him to my party as he probably can’t eat the same food as us because of his religion.’</a:t>
            </a:r>
            <a:endParaRPr lang="en-GB" dirty="0"/>
          </a:p>
        </p:txBody>
      </p:sp>
      <p:sp>
        <p:nvSpPr>
          <p:cNvPr id="9" name="Speech Bubble: Rectangle with Corners Rounded 8">
            <a:extLst>
              <a:ext uri="{FF2B5EF4-FFF2-40B4-BE49-F238E27FC236}">
                <a16:creationId xmlns:a16="http://schemas.microsoft.com/office/drawing/2014/main" id="{ECD1D553-975C-41F2-BEFD-3D7376C29386}"/>
              </a:ext>
            </a:extLst>
          </p:cNvPr>
          <p:cNvSpPr/>
          <p:nvPr/>
        </p:nvSpPr>
        <p:spPr>
          <a:xfrm>
            <a:off x="7411873" y="1757367"/>
            <a:ext cx="3498122" cy="1253067"/>
          </a:xfrm>
          <a:prstGeom prst="wedgeRoundRectCallout">
            <a:avLst>
              <a:gd name="adj1" fmla="val -48177"/>
              <a:gd name="adj2" fmla="val 68173"/>
              <a:gd name="adj3" fmla="val 16667"/>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dirty="0"/>
              <a:t>?</a:t>
            </a:r>
            <a:endParaRPr lang="en-GB" dirty="0"/>
          </a:p>
        </p:txBody>
      </p:sp>
      <p:sp>
        <p:nvSpPr>
          <p:cNvPr id="10" name="Speech Bubble: Rectangle with Corners Rounded 9">
            <a:extLst>
              <a:ext uri="{FF2B5EF4-FFF2-40B4-BE49-F238E27FC236}">
                <a16:creationId xmlns:a16="http://schemas.microsoft.com/office/drawing/2014/main" id="{65211629-BDCE-4FB2-B9A2-7F68CBA838C5}"/>
              </a:ext>
            </a:extLst>
          </p:cNvPr>
          <p:cNvSpPr/>
          <p:nvPr/>
        </p:nvSpPr>
        <p:spPr>
          <a:xfrm>
            <a:off x="5142807" y="3395133"/>
            <a:ext cx="3498122" cy="1253067"/>
          </a:xfrm>
          <a:prstGeom prst="wedgeRoundRectCallout">
            <a:avLst>
              <a:gd name="adj1" fmla="val -48177"/>
              <a:gd name="adj2" fmla="val 68173"/>
              <a:gd name="adj3" fmla="val 16667"/>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dirty="0"/>
              <a:t>?</a:t>
            </a:r>
            <a:endParaRPr lang="en-GB" dirty="0"/>
          </a:p>
        </p:txBody>
      </p:sp>
      <p:sp>
        <p:nvSpPr>
          <p:cNvPr id="11" name="Speech Bubble: Rectangle with Corners Rounded 10">
            <a:extLst>
              <a:ext uri="{FF2B5EF4-FFF2-40B4-BE49-F238E27FC236}">
                <a16:creationId xmlns:a16="http://schemas.microsoft.com/office/drawing/2014/main" id="{9DB8D2B2-936F-429E-AFC5-A973F87BE9C5}"/>
              </a:ext>
            </a:extLst>
          </p:cNvPr>
          <p:cNvSpPr/>
          <p:nvPr/>
        </p:nvSpPr>
        <p:spPr>
          <a:xfrm>
            <a:off x="8012614" y="5135686"/>
            <a:ext cx="3498122" cy="1253067"/>
          </a:xfrm>
          <a:prstGeom prst="wedgeRoundRectCallout">
            <a:avLst>
              <a:gd name="adj1" fmla="val -48177"/>
              <a:gd name="adj2" fmla="val 68173"/>
              <a:gd name="adj3" fmla="val 16667"/>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dirty="0"/>
              <a:t>?</a:t>
            </a:r>
            <a:endParaRPr lang="en-GB" dirty="0"/>
          </a:p>
        </p:txBody>
      </p:sp>
      <p:pic>
        <p:nvPicPr>
          <p:cNvPr id="5122" name="Picture 2" descr="Free Cartoon Soccer Players, Download Free Clip Art, Free Clip Art on  Clipart Library">
            <a:extLst>
              <a:ext uri="{FF2B5EF4-FFF2-40B4-BE49-F238E27FC236}">
                <a16:creationId xmlns:a16="http://schemas.microsoft.com/office/drawing/2014/main" id="{BCE8EB62-996D-4758-B76A-479940511C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8650" y="1650150"/>
            <a:ext cx="1516561" cy="1584652"/>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Cartoon old lady driving a sports car Royalty Free Vector">
            <a:extLst>
              <a:ext uri="{FF2B5EF4-FFF2-40B4-BE49-F238E27FC236}">
                <a16:creationId xmlns:a16="http://schemas.microsoft.com/office/drawing/2014/main" id="{C248A9E5-819E-4397-BC84-35E8FBD30A21}"/>
              </a:ext>
            </a:extLst>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8790" b="89809" l="2300" r="100000">
                        <a14:foregroundMark x1="90800" y1="69682" x2="90800" y2="69682"/>
                        <a14:foregroundMark x1="13200" y1="76178" x2="13200" y2="76178"/>
                        <a14:foregroundMark x1="49700" y1="79618" x2="49700" y2="79618"/>
                        <a14:foregroundMark x1="8200" y1="74140" x2="8200" y2="74140"/>
                        <a14:foregroundMark x1="13000" y1="73503" x2="13000" y2="73503"/>
                        <a14:foregroundMark x1="8400" y1="74268" x2="8400" y2="74268"/>
                        <a14:foregroundMark x1="12000" y1="67006" x2="12000" y2="67006"/>
                        <a14:foregroundMark x1="11500" y1="66752" x2="11500" y2="66752"/>
                        <a14:foregroundMark x1="14100" y1="63694" x2="14100" y2="63694"/>
                        <a14:foregroundMark x1="13800" y1="63057" x2="13800" y2="63057"/>
                        <a14:foregroundMark x1="13800" y1="65860" x2="13800" y2="65860"/>
                        <a14:foregroundMark x1="11100" y1="65605" x2="11100" y2="65605"/>
                        <a14:foregroundMark x1="8300" y1="65478" x2="8300" y2="65478"/>
                        <a14:foregroundMark x1="10700" y1="64968" x2="10700" y2="64968"/>
                        <a14:foregroundMark x1="10500" y1="64331" x2="10500" y2="64331"/>
                        <a14:foregroundMark x1="10200" y1="63694" x2="10200" y2="63694"/>
                        <a14:foregroundMark x1="19700" y1="56943" x2="19700" y2="56943"/>
                        <a14:foregroundMark x1="22200" y1="54013" x2="22200" y2="54013"/>
                        <a14:foregroundMark x1="20600" y1="57452" x2="20600" y2="57452"/>
                        <a14:foregroundMark x1="19300" y1="56688" x2="19300" y2="56688"/>
                        <a14:foregroundMark x1="8500" y1="61911" x2="8500" y2="61911"/>
                        <a14:foregroundMark x1="23700" y1="85350" x2="23700" y2="85350"/>
                        <a14:foregroundMark x1="23300" y1="85605" x2="23300" y2="85605"/>
                        <a14:foregroundMark x1="23600" y1="85860" x2="23600" y2="85860"/>
                        <a14:foregroundMark x1="26000" y1="85223" x2="26000" y2="85223"/>
                        <a14:foregroundMark x1="22000" y1="55924" x2="22000" y2="55924"/>
                        <a14:foregroundMark x1="17400" y1="62548" x2="17400" y2="62548"/>
                        <a14:foregroundMark x1="17700" y1="64076" x2="17700" y2="64076"/>
                        <a14:foregroundMark x1="15200" y1="64459" x2="15200" y2="64459"/>
                        <a14:backgroundMark x1="81500" y1="32994" x2="81500" y2="32994"/>
                        <a14:backgroundMark x1="68700" y1="37707" x2="68700" y2="37707"/>
                        <a14:backgroundMark x1="88300" y1="21146" x2="88300" y2="21146"/>
                        <a14:backgroundMark x1="70200" y1="34140" x2="70200" y2="34140"/>
                        <a14:backgroundMark x1="49400" y1="15159" x2="49400" y2="15159"/>
                        <a14:backgroundMark x1="49000" y1="15414" x2="49000" y2="15414"/>
                        <a14:backgroundMark x1="62900" y1="31720" x2="62900" y2="31720"/>
                        <a14:backgroundMark x1="13100" y1="64331" x2="13100" y2="64331"/>
                        <a14:backgroundMark x1="12500" y1="62675" x2="12500" y2="62675"/>
                        <a14:backgroundMark x1="11900" y1="63312" x2="11900" y2="63312"/>
                        <a14:backgroundMark x1="12300" y1="66369" x2="12300" y2="66369"/>
                        <a14:backgroundMark x1="9700" y1="65732" x2="9700" y2="65732"/>
                        <a14:backgroundMark x1="20000" y1="57070" x2="20000" y2="57070"/>
                        <a14:backgroundMark x1="16600" y1="63822" x2="16600" y2="63822"/>
                        <a14:backgroundMark x1="74100" y1="32994" x2="74100" y2="32994"/>
                        <a14:backgroundMark x1="66800" y1="33248" x2="66800" y2="33248"/>
                        <a14:backgroundMark x1="68100" y1="33503" x2="68100" y2="33503"/>
                        <a14:backgroundMark x1="64400" y1="33248" x2="64400" y2="33248"/>
                        <a14:backgroundMark x1="48700" y1="18471" x2="48700" y2="18471"/>
                      </a14:backgroundRemoval>
                    </a14:imgEffect>
                  </a14:imgLayer>
                </a14:imgProps>
              </a:ext>
              <a:ext uri="{28A0092B-C50C-407E-A947-70E740481C1C}">
                <a14:useLocalDpi xmlns:a14="http://schemas.microsoft.com/office/drawing/2010/main" val="0"/>
              </a:ext>
            </a:extLst>
          </a:blip>
          <a:srcRect l="1" t="15805" r="-2090" b="9845"/>
          <a:stretch/>
        </p:blipFill>
        <p:spPr bwMode="auto">
          <a:xfrm>
            <a:off x="8780662" y="3175192"/>
            <a:ext cx="2961202" cy="1692945"/>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Muslim Islam Child, PNG, 941x1156px, Muslim, Boy, Cartoon, Child, Clothing  Download Free">
            <a:extLst>
              <a:ext uri="{FF2B5EF4-FFF2-40B4-BE49-F238E27FC236}">
                <a16:creationId xmlns:a16="http://schemas.microsoft.com/office/drawing/2014/main" id="{D41D13B7-1FB3-4FEE-8075-706D0E052A46}"/>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0" b="98709" l="10000" r="90000"/>
                    </a14:imgEffect>
                  </a14:imgLayer>
                </a14:imgProps>
              </a:ext>
              <a:ext uri="{28A0092B-C50C-407E-A947-70E740481C1C}">
                <a14:useLocalDpi xmlns:a14="http://schemas.microsoft.com/office/drawing/2010/main" val="0"/>
              </a:ext>
            </a:extLst>
          </a:blip>
          <a:srcRect/>
          <a:stretch>
            <a:fillRect/>
          </a:stretch>
        </p:blipFill>
        <p:spPr bwMode="auto">
          <a:xfrm>
            <a:off x="2592436" y="4846824"/>
            <a:ext cx="1637805" cy="201117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7B4EDB0-1A94-4433-8577-CEDDEE20D3CB}"/>
              </a:ext>
            </a:extLst>
          </p:cNvPr>
          <p:cNvSpPr txBox="1"/>
          <p:nvPr/>
        </p:nvSpPr>
        <p:spPr>
          <a:xfrm>
            <a:off x="1422400" y="2189018"/>
            <a:ext cx="558166" cy="523220"/>
          </a:xfrm>
          <a:prstGeom prst="rect">
            <a:avLst/>
          </a:prstGeom>
          <a:noFill/>
        </p:spPr>
        <p:txBody>
          <a:bodyPr wrap="none" rtlCol="0">
            <a:spAutoFit/>
          </a:bodyPr>
          <a:lstStyle/>
          <a:p>
            <a:r>
              <a:rPr lang="en-GB" sz="2800" dirty="0"/>
              <a:t>1.)</a:t>
            </a:r>
          </a:p>
        </p:txBody>
      </p:sp>
      <p:sp>
        <p:nvSpPr>
          <p:cNvPr id="13" name="TextBox 12">
            <a:extLst>
              <a:ext uri="{FF2B5EF4-FFF2-40B4-BE49-F238E27FC236}">
                <a16:creationId xmlns:a16="http://schemas.microsoft.com/office/drawing/2014/main" id="{D1BCB39F-2D23-4233-B87C-D7326E2A4D4A}"/>
              </a:ext>
            </a:extLst>
          </p:cNvPr>
          <p:cNvSpPr txBox="1"/>
          <p:nvPr/>
        </p:nvSpPr>
        <p:spPr>
          <a:xfrm>
            <a:off x="809958" y="3760054"/>
            <a:ext cx="558166" cy="523220"/>
          </a:xfrm>
          <a:prstGeom prst="rect">
            <a:avLst/>
          </a:prstGeom>
          <a:noFill/>
        </p:spPr>
        <p:txBody>
          <a:bodyPr wrap="none" rtlCol="0">
            <a:spAutoFit/>
          </a:bodyPr>
          <a:lstStyle/>
          <a:p>
            <a:r>
              <a:rPr lang="en-GB" sz="2800" dirty="0"/>
              <a:t>2.)</a:t>
            </a:r>
          </a:p>
        </p:txBody>
      </p:sp>
      <p:sp>
        <p:nvSpPr>
          <p:cNvPr id="14" name="TextBox 13">
            <a:extLst>
              <a:ext uri="{FF2B5EF4-FFF2-40B4-BE49-F238E27FC236}">
                <a16:creationId xmlns:a16="http://schemas.microsoft.com/office/drawing/2014/main" id="{4A1B225F-CF40-41E7-A003-740A13EDE935}"/>
              </a:ext>
            </a:extLst>
          </p:cNvPr>
          <p:cNvSpPr txBox="1"/>
          <p:nvPr/>
        </p:nvSpPr>
        <p:spPr>
          <a:xfrm>
            <a:off x="3694289" y="5526513"/>
            <a:ext cx="558166" cy="523220"/>
          </a:xfrm>
          <a:prstGeom prst="rect">
            <a:avLst/>
          </a:prstGeom>
          <a:noFill/>
        </p:spPr>
        <p:txBody>
          <a:bodyPr wrap="none" rtlCol="0">
            <a:spAutoFit/>
          </a:bodyPr>
          <a:lstStyle/>
          <a:p>
            <a:r>
              <a:rPr lang="en-GB" sz="2800" dirty="0"/>
              <a:t>3.)</a:t>
            </a:r>
          </a:p>
        </p:txBody>
      </p:sp>
    </p:spTree>
    <p:extLst>
      <p:ext uri="{BB962C8B-B14F-4D97-AF65-F5344CB8AC3E}">
        <p14:creationId xmlns:p14="http://schemas.microsoft.com/office/powerpoint/2010/main" val="25129901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667D5-E2A3-42BF-A2BB-CF76FF32B05B}"/>
              </a:ext>
            </a:extLst>
          </p:cNvPr>
          <p:cNvSpPr>
            <a:spLocks noGrp="1"/>
          </p:cNvSpPr>
          <p:nvPr>
            <p:ph type="title"/>
          </p:nvPr>
        </p:nvSpPr>
        <p:spPr/>
        <p:txBody>
          <a:bodyPr/>
          <a:lstStyle/>
          <a:p>
            <a:r>
              <a:rPr lang="en-GB" dirty="0"/>
              <a:t>Task 2</a:t>
            </a:r>
          </a:p>
        </p:txBody>
      </p:sp>
      <p:sp>
        <p:nvSpPr>
          <p:cNvPr id="3" name="Content Placeholder 2">
            <a:extLst>
              <a:ext uri="{FF2B5EF4-FFF2-40B4-BE49-F238E27FC236}">
                <a16:creationId xmlns:a16="http://schemas.microsoft.com/office/drawing/2014/main" id="{668D09C9-22E4-4755-AE85-72A981A87594}"/>
              </a:ext>
            </a:extLst>
          </p:cNvPr>
          <p:cNvSpPr>
            <a:spLocks noGrp="1"/>
          </p:cNvSpPr>
          <p:nvPr>
            <p:ph idx="1"/>
          </p:nvPr>
        </p:nvSpPr>
        <p:spPr/>
        <p:txBody>
          <a:bodyPr/>
          <a:lstStyle/>
          <a:p>
            <a:r>
              <a:rPr lang="en-GB" dirty="0"/>
              <a:t>Draw another scientist who is not ‘stereotypical’</a:t>
            </a:r>
          </a:p>
          <a:p>
            <a:endParaRPr lang="en-GB" dirty="0"/>
          </a:p>
          <a:p>
            <a:r>
              <a:rPr lang="en-GB" dirty="0"/>
              <a:t>Stick them in side by side.</a:t>
            </a:r>
          </a:p>
          <a:p>
            <a:endParaRPr lang="en-GB" dirty="0"/>
          </a:p>
          <a:p>
            <a:r>
              <a:rPr lang="en-GB" dirty="0"/>
              <a:t>This is the non-stereotypical scientist. They challenge stereotypes by….</a:t>
            </a:r>
          </a:p>
          <a:p>
            <a:endParaRPr lang="en-GB" dirty="0"/>
          </a:p>
          <a:p>
            <a:r>
              <a:rPr lang="en-GB" dirty="0"/>
              <a:t>This is a stereotypical scientist. Stereotypes can be harmful because…</a:t>
            </a:r>
          </a:p>
        </p:txBody>
      </p:sp>
    </p:spTree>
    <p:extLst>
      <p:ext uri="{BB962C8B-B14F-4D97-AF65-F5344CB8AC3E}">
        <p14:creationId xmlns:p14="http://schemas.microsoft.com/office/powerpoint/2010/main" val="1458603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85ADAFF-9B3B-44E7-ABB1-F130ADE5D12B}"/>
              </a:ext>
            </a:extLst>
          </p:cNvPr>
          <p:cNvPicPr>
            <a:picLocks noChangeAspect="1"/>
          </p:cNvPicPr>
          <p:nvPr/>
        </p:nvPicPr>
        <p:blipFill>
          <a:blip r:embed="rId2"/>
          <a:stretch>
            <a:fillRect/>
          </a:stretch>
        </p:blipFill>
        <p:spPr>
          <a:xfrm>
            <a:off x="1938336" y="1319212"/>
            <a:ext cx="7800975" cy="1647825"/>
          </a:xfrm>
          <a:prstGeom prst="rect">
            <a:avLst/>
          </a:prstGeom>
        </p:spPr>
      </p:pic>
      <p:sp>
        <p:nvSpPr>
          <p:cNvPr id="6" name="Rectangle: Rounded Corners 5">
            <a:extLst>
              <a:ext uri="{FF2B5EF4-FFF2-40B4-BE49-F238E27FC236}">
                <a16:creationId xmlns:a16="http://schemas.microsoft.com/office/drawing/2014/main" id="{BFAE9457-E1D0-4503-A2BD-BB9B3B9C8F97}"/>
              </a:ext>
            </a:extLst>
          </p:cNvPr>
          <p:cNvSpPr/>
          <p:nvPr/>
        </p:nvSpPr>
        <p:spPr>
          <a:xfrm>
            <a:off x="2600325" y="400050"/>
            <a:ext cx="6476999" cy="819150"/>
          </a:xfrm>
          <a:prstGeom prst="roundRect">
            <a:avLst/>
          </a:prstGeom>
          <a:solidFill>
            <a:schemeClr val="accent6">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solidFill>
                  <a:schemeClr val="tx1"/>
                </a:solidFill>
              </a:rPr>
              <a:t>Disco Develop </a:t>
            </a:r>
          </a:p>
        </p:txBody>
      </p:sp>
      <p:sp>
        <p:nvSpPr>
          <p:cNvPr id="7" name="TextBox 6">
            <a:extLst>
              <a:ext uri="{FF2B5EF4-FFF2-40B4-BE49-F238E27FC236}">
                <a16:creationId xmlns:a16="http://schemas.microsoft.com/office/drawing/2014/main" id="{2B3FA26C-6F48-4EBB-8BF1-5FFD6BE39D87}"/>
              </a:ext>
            </a:extLst>
          </p:cNvPr>
          <p:cNvSpPr txBox="1"/>
          <p:nvPr/>
        </p:nvSpPr>
        <p:spPr>
          <a:xfrm>
            <a:off x="1123948" y="3414802"/>
            <a:ext cx="9220200" cy="1200329"/>
          </a:xfrm>
          <a:prstGeom prst="rect">
            <a:avLst/>
          </a:prstGeom>
          <a:noFill/>
        </p:spPr>
        <p:txBody>
          <a:bodyPr wrap="square" rtlCol="0">
            <a:spAutoFit/>
          </a:bodyPr>
          <a:lstStyle/>
          <a:p>
            <a:r>
              <a:rPr lang="en-GB" b="1" dirty="0">
                <a:solidFill>
                  <a:schemeClr val="accent1">
                    <a:lumMod val="75000"/>
                  </a:schemeClr>
                </a:solidFill>
              </a:rPr>
              <a:t>Why do you think the neighbour asked Jamie what sports he liked to watch, instead of what sports do you like to play? </a:t>
            </a:r>
          </a:p>
          <a:p>
            <a:endParaRPr lang="en-GB" b="1" dirty="0">
              <a:solidFill>
                <a:schemeClr val="accent1">
                  <a:lumMod val="75000"/>
                </a:schemeClr>
              </a:solidFill>
            </a:endParaRPr>
          </a:p>
          <a:p>
            <a:r>
              <a:rPr lang="en-GB" b="1" dirty="0">
                <a:solidFill>
                  <a:schemeClr val="accent1">
                    <a:lumMod val="75000"/>
                  </a:schemeClr>
                </a:solidFill>
              </a:rPr>
              <a:t>What stereotype does the neighbour hold about Jamie? Why do you think that is? </a:t>
            </a:r>
          </a:p>
        </p:txBody>
      </p:sp>
      <p:sp>
        <p:nvSpPr>
          <p:cNvPr id="8" name="TextBox 7">
            <a:extLst>
              <a:ext uri="{FF2B5EF4-FFF2-40B4-BE49-F238E27FC236}">
                <a16:creationId xmlns:a16="http://schemas.microsoft.com/office/drawing/2014/main" id="{AA5D33D8-20B2-4247-BBBA-C1F73F6DC174}"/>
              </a:ext>
            </a:extLst>
          </p:cNvPr>
          <p:cNvSpPr txBox="1"/>
          <p:nvPr/>
        </p:nvSpPr>
        <p:spPr>
          <a:xfrm>
            <a:off x="238125" y="5062896"/>
            <a:ext cx="10029823" cy="1477328"/>
          </a:xfrm>
          <a:prstGeom prst="rect">
            <a:avLst/>
          </a:prstGeom>
          <a:noFill/>
        </p:spPr>
        <p:txBody>
          <a:bodyPr wrap="square" rtlCol="0">
            <a:spAutoFit/>
          </a:bodyPr>
          <a:lstStyle/>
          <a:p>
            <a:r>
              <a:rPr lang="en-GB" b="1" u="sng" dirty="0"/>
              <a:t>Sentence starters: </a:t>
            </a:r>
          </a:p>
          <a:p>
            <a:r>
              <a:rPr lang="en-GB" dirty="0"/>
              <a:t>I think the neighbour assumed Jamie watched sport because…….. </a:t>
            </a:r>
          </a:p>
          <a:p>
            <a:endParaRPr lang="en-GB" dirty="0"/>
          </a:p>
          <a:p>
            <a:r>
              <a:rPr lang="en-GB" dirty="0"/>
              <a:t>As Jamie has a visible disability I think the neighbour thought Jamie………………… I think its because the stereotype he holds of disabled people is ……….. </a:t>
            </a:r>
          </a:p>
        </p:txBody>
      </p:sp>
    </p:spTree>
    <p:extLst>
      <p:ext uri="{BB962C8B-B14F-4D97-AF65-F5344CB8AC3E}">
        <p14:creationId xmlns:p14="http://schemas.microsoft.com/office/powerpoint/2010/main" val="25746240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596</TotalTime>
  <Words>914</Words>
  <Application>Microsoft Office PowerPoint</Application>
  <PresentationFormat>Widescreen</PresentationFormat>
  <Paragraphs>101</Paragraphs>
  <Slides>13</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Calibri Light</vt:lpstr>
      <vt:lpstr>Times New Roman</vt:lpstr>
      <vt:lpstr>TitilliumText22LRegular</vt:lpstr>
      <vt:lpstr>Office Theme</vt:lpstr>
      <vt:lpstr>Friday 2nd May  Stereotypes</vt:lpstr>
      <vt:lpstr>Look back at your mad scientist drawing from morning work. </vt:lpstr>
      <vt:lpstr>PowerPoint Presentation</vt:lpstr>
      <vt:lpstr>PowerPoint Presentation</vt:lpstr>
      <vt:lpstr>Gender stereotypes exercise</vt:lpstr>
      <vt:lpstr>Gender stereotypes</vt:lpstr>
      <vt:lpstr>What are some examples of stereotypes?</vt:lpstr>
      <vt:lpstr>Stereotypes and prejudice</vt:lpstr>
      <vt:lpstr>PowerPoint Presentation</vt:lpstr>
      <vt:lpstr>PowerPoint Presentation</vt:lpstr>
      <vt:lpstr>What would you do if you heard these? What would you say back?</vt:lpstr>
      <vt:lpstr>Task 2</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Alicea Gibson</dc:creator>
  <cp:lastModifiedBy>Charlie Bird</cp:lastModifiedBy>
  <cp:revision>14</cp:revision>
  <dcterms:created xsi:type="dcterms:W3CDTF">2022-04-20T09:53:19Z</dcterms:created>
  <dcterms:modified xsi:type="dcterms:W3CDTF">2025-05-01T15:01:40Z</dcterms:modified>
</cp:coreProperties>
</file>