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7" r:id="rId3"/>
    <p:sldId id="262" r:id="rId4"/>
    <p:sldId id="271" r:id="rId5"/>
    <p:sldId id="263" r:id="rId6"/>
    <p:sldId id="308" r:id="rId7"/>
    <p:sldId id="312" r:id="rId8"/>
    <p:sldId id="310" r:id="rId9"/>
    <p:sldId id="309" r:id="rId10"/>
    <p:sldId id="314" r:id="rId11"/>
    <p:sldId id="313" r:id="rId12"/>
    <p:sldId id="315" r:id="rId13"/>
    <p:sldId id="317" r:id="rId14"/>
    <p:sldId id="316" r:id="rId15"/>
    <p:sldId id="319" r:id="rId16"/>
    <p:sldId id="320" r:id="rId17"/>
    <p:sldId id="321" r:id="rId18"/>
    <p:sldId id="322" r:id="rId19"/>
    <p:sldId id="323" r:id="rId20"/>
    <p:sldId id="324" r:id="rId21"/>
    <p:sldId id="325" r:id="rId22"/>
    <p:sldId id="326"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390BD61-E6BD-4235-A5A3-1D5391B85E97}" type="datetimeFigureOut">
              <a:rPr lang="en-GB" smtClean="0"/>
              <a:t>03/07/2019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2890137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90BD61-E6BD-4235-A5A3-1D5391B85E97}" type="datetimeFigureOut">
              <a:rPr lang="en-GB" smtClean="0"/>
              <a:t>03/07/2019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27924308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390BD61-E6BD-4235-A5A3-1D5391B85E97}" type="datetimeFigureOut">
              <a:rPr lang="en-GB" smtClean="0"/>
              <a:t>03/07/2019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11844954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390BD61-E6BD-4235-A5A3-1D5391B85E97}" type="datetimeFigureOut">
              <a:rPr lang="en-GB" smtClean="0"/>
              <a:t>03/07/2019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3691215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390BD61-E6BD-4235-A5A3-1D5391B85E97}" type="datetimeFigureOut">
              <a:rPr lang="en-GB" smtClean="0"/>
              <a:t>03/07/2019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1541290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390BD61-E6BD-4235-A5A3-1D5391B85E97}" type="datetimeFigureOut">
              <a:rPr lang="en-GB" smtClean="0"/>
              <a:t>03/07/2019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15934387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90BD61-E6BD-4235-A5A3-1D5391B85E97}" type="datetimeFigureOut">
              <a:rPr lang="en-GB" smtClean="0"/>
              <a:t>03/07/2019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10291433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90BD61-E6BD-4235-A5A3-1D5391B85E97}" type="datetimeFigureOut">
              <a:rPr lang="en-GB" smtClean="0"/>
              <a:t>03/07/2019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17803242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90BD61-E6BD-4235-A5A3-1D5391B85E97}" type="datetimeFigureOut">
              <a:rPr lang="en-GB" smtClean="0"/>
              <a:t>03/07/2019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916151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90BD61-E6BD-4235-A5A3-1D5391B85E97}" type="datetimeFigureOut">
              <a:rPr lang="en-GB" smtClean="0"/>
              <a:t>03/07/2019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968235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90BD61-E6BD-4235-A5A3-1D5391B85E97}" type="datetimeFigureOut">
              <a:rPr lang="en-GB" smtClean="0"/>
              <a:t>03/07/2019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13139571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90BD61-E6BD-4235-A5A3-1D5391B85E97}" type="datetimeFigureOut">
              <a:rPr lang="en-GB" smtClean="0"/>
              <a:t>03/07/2019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0FC7D7-7298-4682-AA99-13F042CC7BCF}" type="slidenum">
              <a:rPr lang="en-GB" smtClean="0"/>
              <a:t>‹#›</a:t>
            </a:fld>
            <a:endParaRPr lang="en-GB"/>
          </a:p>
        </p:txBody>
      </p:sp>
    </p:spTree>
    <p:extLst>
      <p:ext uri="{BB962C8B-B14F-4D97-AF65-F5344CB8AC3E}">
        <p14:creationId xmlns:p14="http://schemas.microsoft.com/office/powerpoint/2010/main" val="33583504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5.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png"/><Relationship Id="rId9" Type="http://schemas.openxmlformats.org/officeDocument/2006/relationships/image" Target="../media/image17.emf"/></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5.pn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5.png"/><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5.png"/><Relationship Id="rId4" Type="http://schemas.openxmlformats.org/officeDocument/2006/relationships/image" Target="../media/image4.jpeg"/></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58E42A-B13B-1E46-A572-4E490A1BDEAE}"/>
              </a:ext>
            </a:extLst>
          </p:cNvPr>
          <p:cNvPicPr>
            <a:picLocks noChangeAspect="1"/>
          </p:cNvPicPr>
          <p:nvPr/>
        </p:nvPicPr>
        <p:blipFill rotWithShape="1">
          <a:blip r:embed="rId2"/>
          <a:srcRect l="58893" t="62617" b="9807"/>
          <a:stretch/>
        </p:blipFill>
        <p:spPr>
          <a:xfrm>
            <a:off x="9118903" y="0"/>
            <a:ext cx="3337470" cy="1625702"/>
          </a:xfrm>
          <a:prstGeom prst="rect">
            <a:avLst/>
          </a:prstGeom>
        </p:spPr>
      </p:pic>
      <p:pic>
        <p:nvPicPr>
          <p:cNvPr id="5" name="Picture 4">
            <a:extLst>
              <a:ext uri="{FF2B5EF4-FFF2-40B4-BE49-F238E27FC236}">
                <a16:creationId xmlns:a16="http://schemas.microsoft.com/office/drawing/2014/main" id="{A2C1DE65-151E-1B42-9A34-141030D748F9}"/>
              </a:ext>
            </a:extLst>
          </p:cNvPr>
          <p:cNvPicPr>
            <a:picLocks noChangeAspect="1"/>
          </p:cNvPicPr>
          <p:nvPr/>
        </p:nvPicPr>
        <p:blipFill rotWithShape="1">
          <a:blip r:embed="rId2"/>
          <a:srcRect l="2723" t="4577" r="2864" b="92676"/>
          <a:stretch/>
        </p:blipFill>
        <p:spPr>
          <a:xfrm flipV="1">
            <a:off x="-436" y="6090988"/>
            <a:ext cx="12192435" cy="767009"/>
          </a:xfrm>
          <a:prstGeom prst="rect">
            <a:avLst/>
          </a:prstGeom>
        </p:spPr>
      </p:pic>
      <p:sp>
        <p:nvSpPr>
          <p:cNvPr id="6" name="TextBox 5"/>
          <p:cNvSpPr txBox="1"/>
          <p:nvPr/>
        </p:nvSpPr>
        <p:spPr>
          <a:xfrm>
            <a:off x="3528344" y="2091833"/>
            <a:ext cx="8110515" cy="3416320"/>
          </a:xfrm>
          <a:prstGeom prst="rect">
            <a:avLst/>
          </a:prstGeom>
          <a:noFill/>
        </p:spPr>
        <p:txBody>
          <a:bodyPr wrap="square" rtlCol="0">
            <a:spAutoFit/>
          </a:bodyPr>
          <a:lstStyle/>
          <a:p>
            <a:pPr algn="ctr"/>
            <a:r>
              <a:rPr lang="en-GB" sz="7200" dirty="0" smtClean="0"/>
              <a:t>Calculation guidance for written methods </a:t>
            </a:r>
            <a:r>
              <a:rPr lang="en-GB" sz="7200" smtClean="0"/>
              <a:t>of </a:t>
            </a:r>
            <a:r>
              <a:rPr lang="en-GB" sz="7200" smtClean="0"/>
              <a:t>division</a:t>
            </a:r>
            <a:endParaRPr lang="en-GB" sz="7200" dirty="0"/>
          </a:p>
        </p:txBody>
      </p:sp>
      <p:pic>
        <p:nvPicPr>
          <p:cNvPr id="7" name="Picture 6">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8" name="Picture 7">
            <a:extLst>
              <a:ext uri="{FF2B5EF4-FFF2-40B4-BE49-F238E27FC236}">
                <a16:creationId xmlns:a16="http://schemas.microsoft.com/office/drawing/2014/main" id="{1234D474-0744-9240-B9AC-AD085668F98D}"/>
              </a:ext>
            </a:extLst>
          </p:cNvPr>
          <p:cNvPicPr>
            <a:picLocks noChangeAspect="1"/>
          </p:cNvPicPr>
          <p:nvPr/>
        </p:nvPicPr>
        <p:blipFill>
          <a:blip r:embed="rId3"/>
          <a:stretch>
            <a:fillRect/>
          </a:stretch>
        </p:blipFill>
        <p:spPr>
          <a:xfrm>
            <a:off x="-264374" y="-736024"/>
            <a:ext cx="7585436" cy="5508152"/>
          </a:xfrm>
          <a:prstGeom prst="rect">
            <a:avLst/>
          </a:prstGeom>
        </p:spPr>
      </p:pic>
    </p:spTree>
    <p:extLst>
      <p:ext uri="{BB962C8B-B14F-4D97-AF65-F5344CB8AC3E}">
        <p14:creationId xmlns:p14="http://schemas.microsoft.com/office/powerpoint/2010/main" val="11230729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
        <p:nvSpPr>
          <p:cNvPr id="6" name="TextBox 5"/>
          <p:cNvSpPr txBox="1"/>
          <p:nvPr/>
        </p:nvSpPr>
        <p:spPr>
          <a:xfrm>
            <a:off x="4572000" y="1241659"/>
            <a:ext cx="3320715" cy="1200329"/>
          </a:xfrm>
          <a:prstGeom prst="rect">
            <a:avLst/>
          </a:prstGeom>
          <a:noFill/>
        </p:spPr>
        <p:txBody>
          <a:bodyPr wrap="square" rtlCol="0">
            <a:spAutoFit/>
          </a:bodyPr>
          <a:lstStyle/>
          <a:p>
            <a:pPr algn="ctr"/>
            <a:r>
              <a:rPr lang="en-GB" sz="7200" dirty="0" smtClean="0"/>
              <a:t>Y1</a:t>
            </a:r>
            <a:endParaRPr lang="en-GB" sz="7200" dirty="0"/>
          </a:p>
        </p:txBody>
      </p:sp>
    </p:spTree>
    <p:extLst>
      <p:ext uri="{BB962C8B-B14F-4D97-AF65-F5344CB8AC3E}">
        <p14:creationId xmlns:p14="http://schemas.microsoft.com/office/powerpoint/2010/main" val="20004058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259497362"/>
              </p:ext>
            </p:extLst>
          </p:nvPr>
        </p:nvGraphicFramePr>
        <p:xfrm>
          <a:off x="2032000" y="719666"/>
          <a:ext cx="8128000" cy="1107440"/>
        </p:xfrm>
        <a:graphic>
          <a:graphicData uri="http://schemas.openxmlformats.org/drawingml/2006/table">
            <a:tbl>
              <a:tblPr firstRow="1" bandRow="1">
                <a:tableStyleId>{912C8C85-51F0-491E-9774-3900AFEF0FD7}</a:tableStyleId>
              </a:tblPr>
              <a:tblGrid>
                <a:gridCol w="8128000">
                  <a:extLst>
                    <a:ext uri="{9D8B030D-6E8A-4147-A177-3AD203B41FA5}">
                      <a16:colId xmlns:a16="http://schemas.microsoft.com/office/drawing/2014/main" val="1994348585"/>
                    </a:ext>
                  </a:extLst>
                </a:gridCol>
              </a:tblGrid>
              <a:tr h="370840">
                <a:tc>
                  <a:txBody>
                    <a:bodyPr/>
                    <a:lstStyle/>
                    <a:p>
                      <a:r>
                        <a:rPr lang="en-GB" dirty="0" smtClean="0"/>
                        <a:t>Proposed teaching sequence</a:t>
                      </a:r>
                      <a:endParaRPr lang="en-GB" dirty="0"/>
                    </a:p>
                  </a:txBody>
                  <a:tcPr/>
                </a:tc>
                <a:extLst>
                  <a:ext uri="{0D108BD9-81ED-4DB2-BD59-A6C34878D82A}">
                    <a16:rowId xmlns:a16="http://schemas.microsoft.com/office/drawing/2014/main" val="1791402378"/>
                  </a:ext>
                </a:extLst>
              </a:tr>
              <a:tr h="370840">
                <a:tc>
                  <a:txBody>
                    <a:bodyPr/>
                    <a:lstStyle/>
                    <a:p>
                      <a:r>
                        <a:rPr lang="en-GB" dirty="0" smtClean="0"/>
                        <a:t>Understand</a:t>
                      </a:r>
                      <a:r>
                        <a:rPr lang="en-GB" baseline="0" dirty="0" smtClean="0"/>
                        <a:t> division as sharing</a:t>
                      </a:r>
                      <a:endParaRPr lang="en-GB" dirty="0"/>
                    </a:p>
                  </a:txBody>
                  <a:tcPr/>
                </a:tc>
                <a:extLst>
                  <a:ext uri="{0D108BD9-81ED-4DB2-BD59-A6C34878D82A}">
                    <a16:rowId xmlns:a16="http://schemas.microsoft.com/office/drawing/2014/main" val="4279424725"/>
                  </a:ext>
                </a:extLst>
              </a:tr>
              <a:tr h="0">
                <a:tc>
                  <a:txBody>
                    <a:bodyPr/>
                    <a:lstStyle/>
                    <a:p>
                      <a:r>
                        <a:rPr lang="en-GB" dirty="0" smtClean="0"/>
                        <a:t>Understand division as grouping</a:t>
                      </a:r>
                      <a:endParaRPr lang="en-GB" dirty="0"/>
                    </a:p>
                  </a:txBody>
                  <a:tcPr/>
                </a:tc>
                <a:extLst>
                  <a:ext uri="{0D108BD9-81ED-4DB2-BD59-A6C34878D82A}">
                    <a16:rowId xmlns:a16="http://schemas.microsoft.com/office/drawing/2014/main" val="1667251685"/>
                  </a:ext>
                </a:extLst>
              </a:tr>
            </a:tbl>
          </a:graphicData>
        </a:graphic>
      </p:graphicFrame>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Tree>
    <p:extLst>
      <p:ext uri="{BB962C8B-B14F-4D97-AF65-F5344CB8AC3E}">
        <p14:creationId xmlns:p14="http://schemas.microsoft.com/office/powerpoint/2010/main" val="13538247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7" name="Picture 6">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1629321199"/>
              </p:ext>
            </p:extLst>
          </p:nvPr>
        </p:nvGraphicFramePr>
        <p:xfrm>
          <a:off x="356136" y="559862"/>
          <a:ext cx="11656191" cy="5777325"/>
        </p:xfrm>
        <a:graphic>
          <a:graphicData uri="http://schemas.openxmlformats.org/drawingml/2006/table">
            <a:tbl>
              <a:tblPr firstRow="1" bandRow="1">
                <a:tableStyleId>{17292A2E-F333-43FB-9621-5CBBE7FDCDCB}</a:tableStyleId>
              </a:tblPr>
              <a:tblGrid>
                <a:gridCol w="3885397">
                  <a:extLst>
                    <a:ext uri="{9D8B030D-6E8A-4147-A177-3AD203B41FA5}">
                      <a16:colId xmlns:a16="http://schemas.microsoft.com/office/drawing/2014/main" val="520867064"/>
                    </a:ext>
                  </a:extLst>
                </a:gridCol>
                <a:gridCol w="7770794">
                  <a:extLst>
                    <a:ext uri="{9D8B030D-6E8A-4147-A177-3AD203B41FA5}">
                      <a16:colId xmlns:a16="http://schemas.microsoft.com/office/drawing/2014/main" val="892932090"/>
                    </a:ext>
                  </a:extLst>
                </a:gridCol>
              </a:tblGrid>
              <a:tr h="60706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ysClr val="windowText" lastClr="000000"/>
                          </a:solidFill>
                        </a:rPr>
                        <a:t>Revisit</a:t>
                      </a:r>
                    </a:p>
                    <a:p>
                      <a:endParaRPr lang="en-GB" dirty="0" smtClean="0">
                        <a:solidFill>
                          <a:sysClr val="windowText" lastClr="00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u="none" strike="noStrike" cap="none" normalizeH="0" baseline="0" dirty="0" smtClean="0">
                          <a:ln>
                            <a:noFill/>
                          </a:ln>
                          <a:solidFill>
                            <a:sysClr val="windowText" lastClr="000000"/>
                          </a:solidFill>
                          <a:effectLst/>
                        </a:rPr>
                        <a:t>NC objectives</a:t>
                      </a:r>
                    </a:p>
                    <a:p>
                      <a:endParaRPr lang="en-GB" dirty="0">
                        <a:solidFill>
                          <a:sysClr val="windowText" lastClr="000000"/>
                        </a:solidFill>
                      </a:endParaRPr>
                    </a:p>
                  </a:txBody>
                  <a:tcPr/>
                </a:tc>
                <a:extLst>
                  <a:ext uri="{0D108BD9-81ED-4DB2-BD59-A6C34878D82A}">
                    <a16:rowId xmlns:a16="http://schemas.microsoft.com/office/drawing/2014/main" val="3770678768"/>
                  </a:ext>
                </a:extLst>
              </a:tr>
              <a:tr h="2851245">
                <a:tc>
                  <a:txBody>
                    <a:bodyPr/>
                    <a:lstStyle/>
                    <a:p>
                      <a:endParaRPr lang="en-GB" dirty="0" smtClean="0">
                        <a:solidFill>
                          <a:sysClr val="windowText" lastClr="000000"/>
                        </a:solidFill>
                      </a:endParaRPr>
                    </a:p>
                  </a:txBody>
                  <a:tcPr/>
                </a:tc>
                <a:tc>
                  <a:txBody>
                    <a:bodyPr/>
                    <a:lstStyle/>
                    <a:p>
                      <a:pPr lvl="0"/>
                      <a:r>
                        <a:rPr lang="en-GB" sz="1800" kern="1200" dirty="0" smtClean="0">
                          <a:solidFill>
                            <a:schemeClr val="tx1"/>
                          </a:solidFill>
                          <a:effectLst/>
                          <a:latin typeface="+mn-lt"/>
                          <a:ea typeface="+mn-ea"/>
                          <a:cs typeface="+mn-cs"/>
                        </a:rPr>
                        <a:t>recall and use division facts for the 2, 5 and 10 multiplication tables, including recognising odd and even numbers</a:t>
                      </a:r>
                    </a:p>
                    <a:p>
                      <a:pPr lvl="0"/>
                      <a:r>
                        <a:rPr lang="en-GB" sz="1800" kern="1200" dirty="0" smtClean="0">
                          <a:solidFill>
                            <a:schemeClr val="tx1"/>
                          </a:solidFill>
                          <a:effectLst/>
                          <a:latin typeface="+mn-lt"/>
                          <a:ea typeface="+mn-ea"/>
                          <a:cs typeface="+mn-cs"/>
                        </a:rPr>
                        <a:t>calculate mathematical statements for division within the multiplication tables and write them using division (÷) and equals (=) signs</a:t>
                      </a:r>
                    </a:p>
                    <a:p>
                      <a:pPr lvl="0"/>
                      <a:r>
                        <a:rPr lang="en-GB" sz="1800" kern="1200" dirty="0" smtClean="0">
                          <a:solidFill>
                            <a:schemeClr val="tx1"/>
                          </a:solidFill>
                          <a:effectLst/>
                          <a:latin typeface="+mn-lt"/>
                          <a:ea typeface="+mn-ea"/>
                          <a:cs typeface="+mn-cs"/>
                        </a:rPr>
                        <a:t>show that multiplication of two numbers can be done in any order (commutative) and division of one number by another cannot</a:t>
                      </a:r>
                    </a:p>
                    <a:p>
                      <a:r>
                        <a:rPr lang="en-GB" sz="1800" kern="1200" dirty="0" smtClean="0">
                          <a:solidFill>
                            <a:schemeClr val="tx1"/>
                          </a:solidFill>
                          <a:effectLst/>
                          <a:latin typeface="+mn-lt"/>
                          <a:ea typeface="+mn-ea"/>
                          <a:cs typeface="+mn-cs"/>
                        </a:rPr>
                        <a:t>solve problems involving  division, using materials, arrays, repeated addition, mental methods, and multiplication and division facts, including problems in contexts.</a:t>
                      </a:r>
                      <a:endParaRPr kumimoji="0" lang="en-GB" altLang="en-US" sz="4800" u="none" strike="noStrike" cap="none" normalizeH="0" baseline="0" dirty="0" smtClean="0">
                        <a:ln>
                          <a:noFill/>
                        </a:ln>
                        <a:solidFill>
                          <a:sysClr val="windowText" lastClr="000000"/>
                        </a:solidFill>
                        <a:effectLst/>
                      </a:endParaRPr>
                    </a:p>
                  </a:txBody>
                  <a:tcPr/>
                </a:tc>
                <a:extLst>
                  <a:ext uri="{0D108BD9-81ED-4DB2-BD59-A6C34878D82A}">
                    <a16:rowId xmlns:a16="http://schemas.microsoft.com/office/drawing/2014/main" val="1881078693"/>
                  </a:ext>
                </a:extLst>
              </a:tr>
              <a:tr h="2199746">
                <a:tc gridSpan="2">
                  <a:txBody>
                    <a:bodyPr/>
                    <a:lstStyle/>
                    <a:p>
                      <a:r>
                        <a:rPr lang="en-GB" dirty="0" smtClean="0"/>
                        <a:t>Resources</a:t>
                      </a: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tc>
                <a:tc hMerge="1">
                  <a:txBody>
                    <a:bodyPr/>
                    <a:lstStyle/>
                    <a:p>
                      <a:endParaRPr lang="en-GB" dirty="0"/>
                    </a:p>
                  </a:txBody>
                  <a:tcPr/>
                </a:tc>
                <a:extLst>
                  <a:ext uri="{0D108BD9-81ED-4DB2-BD59-A6C34878D82A}">
                    <a16:rowId xmlns:a16="http://schemas.microsoft.com/office/drawing/2014/main" val="1672232767"/>
                  </a:ext>
                </a:extLst>
              </a:tr>
            </a:tbl>
          </a:graphicData>
        </a:graphic>
      </p:graphicFrame>
      <p:pic>
        <p:nvPicPr>
          <p:cNvPr id="9" name="Picture 2" descr="Image result for numic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686" y="4626982"/>
            <a:ext cx="1894898" cy="141998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Image result for count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28134" y="4438954"/>
            <a:ext cx="1922583" cy="154348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Image result for tens frame tts"/>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l="28702" t="15363" r="957" b="34322"/>
          <a:stretch/>
        </p:blipFill>
        <p:spPr bwMode="auto">
          <a:xfrm>
            <a:off x="9157557" y="4282434"/>
            <a:ext cx="2123054" cy="109728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a:blip r:embed="rId7"/>
          <a:stretch>
            <a:fillRect/>
          </a:stretch>
        </p:blipFill>
        <p:spPr>
          <a:xfrm>
            <a:off x="4742154" y="4986632"/>
            <a:ext cx="4834729" cy="700685"/>
          </a:xfrm>
          <a:prstGeom prst="rect">
            <a:avLst/>
          </a:prstGeom>
        </p:spPr>
      </p:pic>
    </p:spTree>
    <p:extLst>
      <p:ext uri="{BB962C8B-B14F-4D97-AF65-F5344CB8AC3E}">
        <p14:creationId xmlns:p14="http://schemas.microsoft.com/office/powerpoint/2010/main" val="10118296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3054104996"/>
              </p:ext>
            </p:extLst>
          </p:nvPr>
        </p:nvGraphicFramePr>
        <p:xfrm>
          <a:off x="122571" y="408257"/>
          <a:ext cx="11617696" cy="6157501"/>
        </p:xfrm>
        <a:graphic>
          <a:graphicData uri="http://schemas.openxmlformats.org/drawingml/2006/table">
            <a:tbl>
              <a:tblPr firstRow="1" bandRow="1">
                <a:tableStyleId>{5940675A-B579-460E-94D1-54222C63F5DA}</a:tableStyleId>
              </a:tblPr>
              <a:tblGrid>
                <a:gridCol w="2613260">
                  <a:extLst>
                    <a:ext uri="{9D8B030D-6E8A-4147-A177-3AD203B41FA5}">
                      <a16:colId xmlns:a16="http://schemas.microsoft.com/office/drawing/2014/main" val="3199054702"/>
                    </a:ext>
                  </a:extLst>
                </a:gridCol>
                <a:gridCol w="2613260">
                  <a:extLst>
                    <a:ext uri="{9D8B030D-6E8A-4147-A177-3AD203B41FA5}">
                      <a16:colId xmlns:a16="http://schemas.microsoft.com/office/drawing/2014/main" val="2282682332"/>
                    </a:ext>
                  </a:extLst>
                </a:gridCol>
                <a:gridCol w="1482290">
                  <a:extLst>
                    <a:ext uri="{9D8B030D-6E8A-4147-A177-3AD203B41FA5}">
                      <a16:colId xmlns:a16="http://schemas.microsoft.com/office/drawing/2014/main" val="2077920090"/>
                    </a:ext>
                  </a:extLst>
                </a:gridCol>
                <a:gridCol w="1398219">
                  <a:extLst>
                    <a:ext uri="{9D8B030D-6E8A-4147-A177-3AD203B41FA5}">
                      <a16:colId xmlns:a16="http://schemas.microsoft.com/office/drawing/2014/main" val="1160396673"/>
                    </a:ext>
                  </a:extLst>
                </a:gridCol>
                <a:gridCol w="3510667">
                  <a:extLst>
                    <a:ext uri="{9D8B030D-6E8A-4147-A177-3AD203B41FA5}">
                      <a16:colId xmlns:a16="http://schemas.microsoft.com/office/drawing/2014/main" val="2274355228"/>
                    </a:ext>
                  </a:extLst>
                </a:gridCol>
              </a:tblGrid>
              <a:tr h="678005">
                <a:tc gridSpan="3">
                  <a:txBody>
                    <a:bodyPr/>
                    <a:lstStyle/>
                    <a:p>
                      <a:pPr marR="0" lvl="0" algn="l" defTabSz="914400" rtl="0" eaLnBrk="0" fontAlgn="base" latinLnBrk="0" hangingPunct="0">
                        <a:lnSpc>
                          <a:spcPct val="100000"/>
                        </a:lnSpc>
                        <a:spcBef>
                          <a:spcPct val="0"/>
                        </a:spcBef>
                        <a:spcAft>
                          <a:spcPct val="0"/>
                        </a:spcAft>
                        <a:buClrTx/>
                        <a:buSzTx/>
                        <a:tabLst>
                          <a:tab pos="227013" algn="l"/>
                        </a:tabLst>
                      </a:pPr>
                      <a:r>
                        <a:rPr lang="en-GB" sz="1600" b="1" dirty="0">
                          <a:effectLst/>
                        </a:rPr>
                        <a:t>NC </a:t>
                      </a:r>
                      <a:r>
                        <a:rPr lang="en-GB" sz="1600" b="1" dirty="0" smtClean="0">
                          <a:effectLst/>
                        </a:rPr>
                        <a:t>Objective</a:t>
                      </a:r>
                      <a:r>
                        <a:rPr lang="en-GB" sz="1600" dirty="0" smtClean="0">
                          <a:effectLst/>
                        </a:rPr>
                        <a:t>: </a:t>
                      </a:r>
                      <a:r>
                        <a:rPr lang="en-GB" sz="1600" kern="1200" dirty="0" smtClean="0">
                          <a:solidFill>
                            <a:schemeClr val="tx1"/>
                          </a:solidFill>
                          <a:effectLst/>
                          <a:latin typeface="+mn-lt"/>
                          <a:ea typeface="+mn-ea"/>
                          <a:cs typeface="+mn-cs"/>
                        </a:rPr>
                        <a:t>solve one-step problems involving division, by calculating the answer using concrete objects, pictorial representations and arrays with the support of the teacher.</a:t>
                      </a:r>
                      <a:endParaRPr kumimoji="0" lang="en-GB" altLang="en-US" sz="4400" u="none" strike="noStrike" cap="none" normalizeH="0" baseline="0" dirty="0" smtClean="0">
                        <a:ln>
                          <a:noFill/>
                        </a:ln>
                        <a:solidFill>
                          <a:sysClr val="windowText" lastClr="000000"/>
                        </a:solidFill>
                        <a:effectLst/>
                      </a:endParaRP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smtClean="0"/>
                        <a:t>Small Step: </a:t>
                      </a:r>
                      <a:r>
                        <a:rPr lang="en-GB" sz="1800" dirty="0" smtClean="0"/>
                        <a:t>Understand division as sharing</a:t>
                      </a:r>
                    </a:p>
                  </a:txBody>
                  <a:tcPr/>
                </a:tc>
                <a:tc hMerge="1">
                  <a:txBody>
                    <a:bodyPr/>
                    <a:lstStyle/>
                    <a:p>
                      <a:endParaRPr lang="en-GB"/>
                    </a:p>
                  </a:txBody>
                  <a:tcPr/>
                </a:tc>
                <a:extLst>
                  <a:ext uri="{0D108BD9-81ED-4DB2-BD59-A6C34878D82A}">
                    <a16:rowId xmlns:a16="http://schemas.microsoft.com/office/drawing/2014/main" val="608378007"/>
                  </a:ext>
                </a:extLst>
              </a:tr>
              <a:tr h="762755">
                <a:tc gridSpan="5">
                  <a:txBody>
                    <a:bodyPr/>
                    <a:lstStyle/>
                    <a:p>
                      <a:r>
                        <a:rPr lang="en-GB" sz="1800" b="1" dirty="0" smtClean="0">
                          <a:effectLst/>
                        </a:rPr>
                        <a:t>Vocabulary: </a:t>
                      </a:r>
                      <a:r>
                        <a:rPr lang="en-GB" sz="1800" b="0" i="0" u="none" strike="noStrike" kern="1200" baseline="0" dirty="0" smtClean="0">
                          <a:solidFill>
                            <a:schemeClr val="tx1"/>
                          </a:solidFill>
                          <a:latin typeface="+mn-lt"/>
                          <a:ea typeface="+mn-ea"/>
                          <a:cs typeface="+mn-cs"/>
                        </a:rPr>
                        <a:t>lots of, groups of´, times,</a:t>
                      </a:r>
                      <a:r>
                        <a:rPr lang="en-US" sz="1800" b="0" i="0" u="none" strike="noStrike" kern="1200" baseline="0" dirty="0" smtClean="0">
                          <a:solidFill>
                            <a:schemeClr val="tx1"/>
                          </a:solidFill>
                          <a:latin typeface="+mn-lt"/>
                          <a:ea typeface="+mn-ea"/>
                          <a:cs typeface="+mn-cs"/>
                        </a:rPr>
                        <a:t> </a:t>
                      </a:r>
                      <a:r>
                        <a:rPr lang="en-GB" sz="1800" b="0" i="0" u="none" strike="noStrike" kern="1200" baseline="0" dirty="0" smtClean="0">
                          <a:solidFill>
                            <a:schemeClr val="tx1"/>
                          </a:solidFill>
                          <a:latin typeface="+mn-lt"/>
                          <a:ea typeface="+mn-ea"/>
                          <a:cs typeface="+mn-cs"/>
                        </a:rPr>
                        <a:t>repeated subtraction array row, column, halve share, share equally </a:t>
                      </a:r>
                      <a:r>
                        <a:rPr lang="en-US" sz="1800" b="0" i="0" u="none" strike="noStrike" kern="1200" baseline="0" dirty="0" smtClean="0">
                          <a:solidFill>
                            <a:schemeClr val="tx1"/>
                          </a:solidFill>
                          <a:latin typeface="+mn-lt"/>
                          <a:ea typeface="+mn-ea"/>
                          <a:cs typeface="+mn-cs"/>
                        </a:rPr>
                        <a:t>one each, two each, three each… group in pairs, threes… tens </a:t>
                      </a:r>
                      <a:r>
                        <a:rPr lang="en-GB" sz="1800" b="0" i="0" u="none" strike="noStrike" kern="1200" baseline="0" dirty="0" smtClean="0">
                          <a:solidFill>
                            <a:schemeClr val="tx1"/>
                          </a:solidFill>
                          <a:latin typeface="+mn-lt"/>
                          <a:ea typeface="+mn-ea"/>
                          <a:cs typeface="+mn-cs"/>
                        </a:rPr>
                        <a:t>equal groups of</a:t>
                      </a:r>
                      <a:r>
                        <a:rPr lang="en-US" sz="1800" b="0" i="0" u="none" strike="noStrike" kern="1200" baseline="0" dirty="0" smtClean="0">
                          <a:solidFill>
                            <a:schemeClr val="tx1"/>
                          </a:solidFill>
                          <a:latin typeface="+mn-lt"/>
                          <a:ea typeface="+mn-ea"/>
                          <a:cs typeface="+mn-cs"/>
                        </a:rPr>
                        <a:t>, divide, divided by, divided into</a:t>
                      </a:r>
                      <a:endParaRPr lang="en-GB" sz="14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320904">
                <a:tc rowSpan="2">
                  <a:txBody>
                    <a:bodyPr/>
                    <a:lstStyle/>
                    <a:p>
                      <a:pPr>
                        <a:lnSpc>
                          <a:spcPct val="107000"/>
                        </a:lnSpc>
                        <a:spcAft>
                          <a:spcPts val="0"/>
                        </a:spcAft>
                      </a:pPr>
                      <a:r>
                        <a:rPr lang="en-GB" sz="1400" dirty="0" smtClean="0">
                          <a:effectLst/>
                        </a:rPr>
                        <a:t>Representations</a:t>
                      </a:r>
                    </a:p>
                    <a:p>
                      <a:pPr algn="ctr">
                        <a:lnSpc>
                          <a:spcPct val="107000"/>
                        </a:lnSpc>
                        <a:spcAft>
                          <a:spcPts val="0"/>
                        </a:spcAft>
                      </a:pPr>
                      <a:endParaRPr lang="en-GB" sz="1200" dirty="0" smtClean="0">
                        <a:effectLst/>
                      </a:endParaRPr>
                    </a:p>
                    <a:p>
                      <a:pPr algn="ctr">
                        <a:lnSpc>
                          <a:spcPct val="107000"/>
                        </a:lnSpc>
                        <a:spcAft>
                          <a:spcPts val="0"/>
                        </a:spcAft>
                      </a:pPr>
                      <a:endParaRPr lang="en-GB" sz="1200" dirty="0" smtClean="0">
                        <a:effectLst/>
                      </a:endParaRPr>
                    </a:p>
                    <a:p>
                      <a:pPr algn="ctr">
                        <a:lnSpc>
                          <a:spcPct val="107000"/>
                        </a:lnSpc>
                        <a:spcAft>
                          <a:spcPts val="0"/>
                        </a:spcAft>
                      </a:pPr>
                      <a:endParaRPr lang="en-GB" sz="1200" dirty="0" smtClean="0">
                        <a:effectLst/>
                      </a:endParaRPr>
                    </a:p>
                    <a:p>
                      <a:pPr algn="ctr">
                        <a:lnSpc>
                          <a:spcPct val="107000"/>
                        </a:lnSpc>
                        <a:spcAft>
                          <a:spcPts val="0"/>
                        </a:spcAft>
                      </a:pPr>
                      <a:endParaRPr lang="en-GB" sz="1200" dirty="0" smtClean="0">
                        <a:effectLst/>
                      </a:endParaRPr>
                    </a:p>
                    <a:p>
                      <a:pPr algn="ctr">
                        <a:lnSpc>
                          <a:spcPct val="107000"/>
                        </a:lnSpc>
                        <a:spcAft>
                          <a:spcPts val="0"/>
                        </a:spcAft>
                      </a:pPr>
                      <a:endParaRPr lang="en-GB" sz="1200" dirty="0" smtClean="0">
                        <a:effectLst/>
                      </a:endParaRPr>
                    </a:p>
                    <a:p>
                      <a:pPr algn="ctr">
                        <a:lnSpc>
                          <a:spcPct val="107000"/>
                        </a:lnSpc>
                        <a:spcAft>
                          <a:spcPts val="0"/>
                        </a:spcAft>
                      </a:pPr>
                      <a:r>
                        <a:rPr lang="en-GB" sz="1200" dirty="0" smtClean="0">
                          <a:effectLst/>
                        </a:rPr>
                        <a:t>Share</a:t>
                      </a:r>
                      <a:r>
                        <a:rPr lang="en-GB" sz="1200" baseline="0" dirty="0" smtClean="0">
                          <a:effectLst/>
                        </a:rPr>
                        <a:t> physical objects between different number of groups</a:t>
                      </a:r>
                    </a:p>
                    <a:p>
                      <a:pPr algn="ctr">
                        <a:lnSpc>
                          <a:spcPct val="107000"/>
                        </a:lnSpc>
                        <a:spcAft>
                          <a:spcPts val="0"/>
                        </a:spcAft>
                      </a:pPr>
                      <a:endParaRPr lang="en-GB" sz="1200" dirty="0" smtClean="0">
                        <a:effectLst/>
                      </a:endParaRPr>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Use cubes/counters to represent other object e.g.</a:t>
                      </a:r>
                      <a:r>
                        <a:rPr lang="en-GB" sz="1400" baseline="0" dirty="0" smtClean="0">
                          <a:effectLst/>
                          <a:latin typeface="Calibri" panose="020F0502020204030204" pitchFamily="34" charset="0"/>
                          <a:ea typeface="Calibri" panose="020F0502020204030204" pitchFamily="34" charset="0"/>
                          <a:cs typeface="Times New Roman" panose="02020603050405020304" pitchFamily="18" charset="0"/>
                        </a:rPr>
                        <a:t> cookies</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3">
                  <a:txBody>
                    <a:bodyPr/>
                    <a:lstStyle/>
                    <a:p>
                      <a:pPr>
                        <a:lnSpc>
                          <a:spcPct val="107000"/>
                        </a:lnSpc>
                        <a:spcAft>
                          <a:spcPts val="0"/>
                        </a:spcAft>
                      </a:pPr>
                      <a:r>
                        <a:rPr lang="en-GB" sz="1800" b="1" dirty="0" smtClean="0">
                          <a:effectLst/>
                        </a:rPr>
                        <a:t>Misconceptions</a:t>
                      </a:r>
                    </a:p>
                  </a:txBody>
                  <a:tcPr marL="68580" marR="68580" marT="0" marB="0"/>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287561494"/>
                  </a:ext>
                </a:extLst>
              </a:tr>
              <a:tr h="1405288">
                <a:tc vMerge="1">
                  <a:txBody>
                    <a:bodyPr/>
                    <a:lstStyle/>
                    <a:p>
                      <a:endParaRPr lang="en-GB"/>
                    </a:p>
                  </a:txBody>
                  <a:tcPr/>
                </a:tc>
                <a:tc vMerge="1">
                  <a:txBody>
                    <a:bodyPr/>
                    <a:lstStyle/>
                    <a:p>
                      <a:endParaRPr lang="en-GB"/>
                    </a:p>
                  </a:txBody>
                  <a:tcPr/>
                </a:tc>
                <a:tc gridSpan="2">
                  <a:txBody>
                    <a:bodyPr/>
                    <a:lstStyle/>
                    <a:p>
                      <a:pPr fontAlgn="base"/>
                      <a:r>
                        <a:rPr lang="en-US" sz="1400" u="none" strike="noStrike" dirty="0">
                          <a:effectLst/>
                        </a:rPr>
                        <a:t>Is not systematic when sharing into equal groups, using a ‘one for you’ approach; does not use the language of division to describe the process.</a:t>
                      </a:r>
                    </a:p>
                  </a:txBody>
                  <a:tcPr marL="31750" marR="31750" marT="31750" marB="31750"/>
                </a:tc>
                <a:tc hMerge="1">
                  <a:txBody>
                    <a:bodyPr/>
                    <a:lstStyle/>
                    <a:p>
                      <a:pPr fontAlgn="base"/>
                      <a:endParaRPr lang="en-US" u="none" strike="noStrike" dirty="0">
                        <a:effectLst/>
                      </a:endParaRPr>
                    </a:p>
                  </a:txBody>
                  <a:tcPr marL="31750" marR="31750" marT="31750" marB="31750"/>
                </a:tc>
                <a:tc>
                  <a:txBody>
                    <a:bodyPr/>
                    <a:lstStyle/>
                    <a:p>
                      <a:pPr fontAlgn="base"/>
                      <a:r>
                        <a:rPr lang="en-US" sz="1400" u="none" strike="noStrike" dirty="0">
                          <a:effectLst/>
                        </a:rPr>
                        <a:t>Is not systematic when sharing into equal groups, using a ‘one for you’ approach; does not use the language of division to describe the process.</a:t>
                      </a:r>
                    </a:p>
                  </a:txBody>
                  <a:tcPr marL="31750" marR="31750" marT="31750" marB="31750"/>
                </a:tc>
                <a:extLst>
                  <a:ext uri="{0D108BD9-81ED-4DB2-BD59-A6C34878D82A}">
                    <a16:rowId xmlns:a16="http://schemas.microsoft.com/office/drawing/2014/main" val="2527807019"/>
                  </a:ext>
                </a:extLst>
              </a:tr>
              <a:tr h="1779763">
                <a:tc>
                  <a:txBody>
                    <a:bodyPr/>
                    <a:lstStyle/>
                    <a:p>
                      <a:endParaRPr lang="en-GB" dirty="0" smtClean="0"/>
                    </a:p>
                    <a:p>
                      <a:endParaRPr lang="en-GB" dirty="0" smtClean="0"/>
                    </a:p>
                    <a:p>
                      <a:endParaRPr lang="en-GB" dirty="0" smtClean="0"/>
                    </a:p>
                    <a:p>
                      <a:endParaRPr lang="en-GB" dirty="0" smtClean="0"/>
                    </a:p>
                    <a:p>
                      <a:pPr algn="ctr"/>
                      <a:r>
                        <a:rPr lang="en-GB" dirty="0" smtClean="0"/>
                        <a:t>Draw pictures to represent physical objects</a:t>
                      </a:r>
                    </a:p>
                    <a:p>
                      <a:pPr algn="ctr"/>
                      <a:endParaRPr lang="en-GB" dirty="0"/>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800" dirty="0" smtClean="0">
                          <a:effectLst/>
                          <a:latin typeface="Calibri" panose="020F0502020204030204" pitchFamily="34" charset="0"/>
                          <a:ea typeface="Calibri" panose="020F0502020204030204" pitchFamily="34" charset="0"/>
                          <a:cs typeface="Times New Roman" panose="02020603050405020304" pitchFamily="18" charset="0"/>
                        </a:rPr>
                        <a:t>Bar model</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gridSpan="3">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r>
                        <a:rPr lang="en-GB" sz="1400" dirty="0" smtClean="0">
                          <a:effectLst/>
                        </a:rPr>
                        <a:t>Children understand</a:t>
                      </a:r>
                      <a:r>
                        <a:rPr lang="en-GB" sz="1400" baseline="0" dirty="0" smtClean="0">
                          <a:effectLst/>
                        </a:rPr>
                        <a:t> the concept of division as sharing and can take physical objects and share them equally between different numbers of groups.  They can draw this pictorially and understand when something has not been shared equally.</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tc rowSpan="2" hMerge="1">
                  <a:txBody>
                    <a:bodyPr/>
                    <a:lstStyle/>
                    <a:p>
                      <a:endParaRPr lang="en-GB"/>
                    </a:p>
                  </a:txBody>
                  <a:tcPr/>
                </a:tc>
                <a:extLst>
                  <a:ext uri="{0D108BD9-81ED-4DB2-BD59-A6C34878D82A}">
                    <a16:rowId xmlns:a16="http://schemas.microsoft.com/office/drawing/2014/main" val="2687653128"/>
                  </a:ext>
                </a:extLst>
              </a:tr>
              <a:tr h="916726">
                <a:tc>
                  <a:txBody>
                    <a:bodyPr/>
                    <a:lstStyle/>
                    <a:p>
                      <a:pPr algn="ctr"/>
                      <a:r>
                        <a:rPr lang="en-GB" sz="1800" b="0" i="0" u="none" strike="noStrike" kern="1200" baseline="0" dirty="0" smtClean="0">
                          <a:solidFill>
                            <a:schemeClr val="tx1"/>
                          </a:solidFill>
                          <a:latin typeface="+mn-lt"/>
                          <a:ea typeface="+mn-ea"/>
                          <a:cs typeface="+mn-cs"/>
                        </a:rPr>
                        <a:t> 6 ÷ 2 = 3 	</a:t>
                      </a:r>
                      <a:endParaRPr lang="en-GB" dirty="0"/>
                    </a:p>
                  </a:txBody>
                  <a:tcPr marL="68580" marR="68580" marT="0" marB="0"/>
                </a:tc>
                <a:tc vMerge="1">
                  <a:txBody>
                    <a:bodyPr/>
                    <a:lstStyle/>
                    <a:p>
                      <a:endParaRPr lang="en-GB"/>
                    </a:p>
                  </a:txBody>
                  <a:tcPr/>
                </a:tc>
                <a:tc gridSpan="3" vMerge="1">
                  <a:txBody>
                    <a:bodyPr/>
                    <a:lstStyle/>
                    <a:p>
                      <a:endParaRPr lang="en-GB"/>
                    </a:p>
                  </a:txBody>
                  <a:tcPr/>
                </a:tc>
                <a:tc hMerge="1"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403170017"/>
                  </a:ext>
                </a:extLst>
              </a:tr>
            </a:tbl>
          </a:graphicData>
        </a:graphic>
      </p:graphicFrame>
      <p:pic>
        <p:nvPicPr>
          <p:cNvPr id="12" name="Picture 11"/>
          <p:cNvPicPr>
            <a:picLocks noChangeAspect="1"/>
          </p:cNvPicPr>
          <p:nvPr/>
        </p:nvPicPr>
        <p:blipFill>
          <a:blip r:embed="rId3"/>
          <a:stretch>
            <a:fillRect/>
          </a:stretch>
        </p:blipFill>
        <p:spPr>
          <a:xfrm>
            <a:off x="186621" y="2310760"/>
            <a:ext cx="804213" cy="800104"/>
          </a:xfrm>
          <a:prstGeom prst="rect">
            <a:avLst/>
          </a:prstGeom>
        </p:spPr>
      </p:pic>
      <p:pic>
        <p:nvPicPr>
          <p:cNvPr id="23" name="Picture 22"/>
          <p:cNvPicPr>
            <a:picLocks noChangeAspect="1"/>
          </p:cNvPicPr>
          <p:nvPr/>
        </p:nvPicPr>
        <p:blipFill>
          <a:blip r:embed="rId3"/>
          <a:stretch>
            <a:fillRect/>
          </a:stretch>
        </p:blipFill>
        <p:spPr>
          <a:xfrm>
            <a:off x="1040460" y="2309242"/>
            <a:ext cx="804213" cy="800104"/>
          </a:xfrm>
          <a:prstGeom prst="rect">
            <a:avLst/>
          </a:prstGeom>
        </p:spPr>
      </p:pic>
      <p:pic>
        <p:nvPicPr>
          <p:cNvPr id="24" name="Picture 23"/>
          <p:cNvPicPr>
            <a:picLocks noChangeAspect="1"/>
          </p:cNvPicPr>
          <p:nvPr/>
        </p:nvPicPr>
        <p:blipFill>
          <a:blip r:embed="rId3"/>
          <a:stretch>
            <a:fillRect/>
          </a:stretch>
        </p:blipFill>
        <p:spPr>
          <a:xfrm>
            <a:off x="1895226" y="2270973"/>
            <a:ext cx="804213" cy="800104"/>
          </a:xfrm>
          <a:prstGeom prst="rect">
            <a:avLst/>
          </a:prstGeom>
        </p:spPr>
      </p:pic>
      <p:pic>
        <p:nvPicPr>
          <p:cNvPr id="14" name="Picture 13"/>
          <p:cNvPicPr>
            <a:picLocks noChangeAspect="1"/>
          </p:cNvPicPr>
          <p:nvPr/>
        </p:nvPicPr>
        <p:blipFill>
          <a:blip r:embed="rId4"/>
          <a:stretch>
            <a:fillRect/>
          </a:stretch>
        </p:blipFill>
        <p:spPr>
          <a:xfrm>
            <a:off x="3189672" y="1967023"/>
            <a:ext cx="1690205" cy="1171429"/>
          </a:xfrm>
          <a:prstGeom prst="rect">
            <a:avLst/>
          </a:prstGeom>
        </p:spPr>
      </p:pic>
      <p:pic>
        <p:nvPicPr>
          <p:cNvPr id="15" name="Picture 14"/>
          <p:cNvPicPr>
            <a:picLocks noChangeAspect="1"/>
          </p:cNvPicPr>
          <p:nvPr/>
        </p:nvPicPr>
        <p:blipFill rotWithShape="1">
          <a:blip r:embed="rId5"/>
          <a:srcRect b="64605"/>
          <a:stretch/>
        </p:blipFill>
        <p:spPr>
          <a:xfrm>
            <a:off x="538278" y="3944582"/>
            <a:ext cx="1808575" cy="795935"/>
          </a:xfrm>
          <a:prstGeom prst="rect">
            <a:avLst/>
          </a:prstGeom>
        </p:spPr>
      </p:pic>
      <p:pic>
        <p:nvPicPr>
          <p:cNvPr id="16" name="Picture 15"/>
          <p:cNvPicPr>
            <a:picLocks noChangeAspect="1"/>
          </p:cNvPicPr>
          <p:nvPr/>
        </p:nvPicPr>
        <p:blipFill>
          <a:blip r:embed="rId6"/>
          <a:stretch>
            <a:fillRect/>
          </a:stretch>
        </p:blipFill>
        <p:spPr>
          <a:xfrm>
            <a:off x="3236093" y="5110889"/>
            <a:ext cx="1600200" cy="533400"/>
          </a:xfrm>
          <a:prstGeom prst="rect">
            <a:avLst/>
          </a:prstGeom>
        </p:spPr>
      </p:pic>
    </p:spTree>
    <p:extLst>
      <p:ext uri="{BB962C8B-B14F-4D97-AF65-F5344CB8AC3E}">
        <p14:creationId xmlns:p14="http://schemas.microsoft.com/office/powerpoint/2010/main" val="9758226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159640439"/>
              </p:ext>
            </p:extLst>
          </p:nvPr>
        </p:nvGraphicFramePr>
        <p:xfrm>
          <a:off x="122571" y="408257"/>
          <a:ext cx="11617696" cy="6454502"/>
        </p:xfrm>
        <a:graphic>
          <a:graphicData uri="http://schemas.openxmlformats.org/drawingml/2006/table">
            <a:tbl>
              <a:tblPr firstRow="1" bandRow="1">
                <a:tableStyleId>{5940675A-B579-460E-94D1-54222C63F5DA}</a:tableStyleId>
              </a:tblPr>
              <a:tblGrid>
                <a:gridCol w="2613260">
                  <a:extLst>
                    <a:ext uri="{9D8B030D-6E8A-4147-A177-3AD203B41FA5}">
                      <a16:colId xmlns:a16="http://schemas.microsoft.com/office/drawing/2014/main" val="3199054702"/>
                    </a:ext>
                  </a:extLst>
                </a:gridCol>
                <a:gridCol w="2613260">
                  <a:extLst>
                    <a:ext uri="{9D8B030D-6E8A-4147-A177-3AD203B41FA5}">
                      <a16:colId xmlns:a16="http://schemas.microsoft.com/office/drawing/2014/main" val="2282682332"/>
                    </a:ext>
                  </a:extLst>
                </a:gridCol>
                <a:gridCol w="1482290">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712183">
                <a:tc gridSpan="3">
                  <a:txBody>
                    <a:bodyPr/>
                    <a:lstStyle/>
                    <a:p>
                      <a:pPr marR="0" lvl="0" algn="l" defTabSz="914400" rtl="0" eaLnBrk="0" fontAlgn="base" latinLnBrk="0" hangingPunct="0">
                        <a:lnSpc>
                          <a:spcPct val="100000"/>
                        </a:lnSpc>
                        <a:spcBef>
                          <a:spcPct val="0"/>
                        </a:spcBef>
                        <a:spcAft>
                          <a:spcPct val="0"/>
                        </a:spcAft>
                        <a:buClrTx/>
                        <a:buSzTx/>
                        <a:tabLst>
                          <a:tab pos="227013" algn="l"/>
                        </a:tabLst>
                      </a:pPr>
                      <a:r>
                        <a:rPr lang="en-GB" sz="1600" b="1" dirty="0">
                          <a:effectLst/>
                        </a:rPr>
                        <a:t>NC </a:t>
                      </a:r>
                      <a:r>
                        <a:rPr lang="en-GB" sz="1600" b="1" dirty="0" smtClean="0">
                          <a:effectLst/>
                        </a:rPr>
                        <a:t>Objective</a:t>
                      </a:r>
                      <a:r>
                        <a:rPr lang="en-GB" sz="1600" dirty="0" smtClean="0">
                          <a:effectLst/>
                        </a:rPr>
                        <a:t>: </a:t>
                      </a:r>
                      <a:r>
                        <a:rPr lang="en-GB" sz="1600" kern="1200" dirty="0" smtClean="0">
                          <a:solidFill>
                            <a:schemeClr val="tx1"/>
                          </a:solidFill>
                          <a:effectLst/>
                          <a:latin typeface="+mn-lt"/>
                          <a:ea typeface="+mn-ea"/>
                          <a:cs typeface="+mn-cs"/>
                        </a:rPr>
                        <a:t>solve one-step problems involving division, by calculating the answer using concrete objects, pictorial representations and arrays with the support of the teacher.</a:t>
                      </a:r>
                      <a:endParaRPr kumimoji="0" lang="en-GB" altLang="en-US" sz="4400" u="none" strike="noStrike" cap="none" normalizeH="0" baseline="0" dirty="0" smtClean="0">
                        <a:ln>
                          <a:noFill/>
                        </a:ln>
                        <a:solidFill>
                          <a:sysClr val="windowText" lastClr="000000"/>
                        </a:solidFill>
                        <a:effectLst/>
                      </a:endParaRP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smtClean="0"/>
                        <a:t>Small Step: </a:t>
                      </a:r>
                      <a:r>
                        <a:rPr lang="en-GB" sz="1800" dirty="0" smtClean="0"/>
                        <a:t>Understand division as grouping</a:t>
                      </a:r>
                    </a:p>
                  </a:txBody>
                  <a:tcPr/>
                </a:tc>
                <a:extLst>
                  <a:ext uri="{0D108BD9-81ED-4DB2-BD59-A6C34878D82A}">
                    <a16:rowId xmlns:a16="http://schemas.microsoft.com/office/drawing/2014/main" val="608378007"/>
                  </a:ext>
                </a:extLst>
              </a:tr>
              <a:tr h="318135">
                <a:tc gridSpan="4">
                  <a:txBody>
                    <a:bodyPr/>
                    <a:lstStyle/>
                    <a:p>
                      <a:r>
                        <a:rPr lang="en-GB" sz="1800" b="1" dirty="0" smtClean="0">
                          <a:effectLst/>
                        </a:rPr>
                        <a:t>Vocabulary: </a:t>
                      </a:r>
                      <a:r>
                        <a:rPr lang="en-GB" sz="1800" b="0" i="0" u="none" strike="noStrike" kern="1200" baseline="0" dirty="0" smtClean="0">
                          <a:solidFill>
                            <a:schemeClr val="tx1"/>
                          </a:solidFill>
                          <a:latin typeface="+mn-lt"/>
                          <a:ea typeface="+mn-ea"/>
                          <a:cs typeface="+mn-cs"/>
                        </a:rPr>
                        <a:t>lots of, groups of´, times,</a:t>
                      </a:r>
                      <a:r>
                        <a:rPr lang="en-US" sz="1800" b="0" i="0" u="none" strike="noStrike" kern="1200" baseline="0" dirty="0" smtClean="0">
                          <a:solidFill>
                            <a:schemeClr val="tx1"/>
                          </a:solidFill>
                          <a:latin typeface="+mn-lt"/>
                          <a:ea typeface="+mn-ea"/>
                          <a:cs typeface="+mn-cs"/>
                        </a:rPr>
                        <a:t> </a:t>
                      </a:r>
                      <a:r>
                        <a:rPr lang="en-GB" sz="1800" b="0" i="0" u="none" strike="noStrike" kern="1200" baseline="0" dirty="0" smtClean="0">
                          <a:solidFill>
                            <a:schemeClr val="tx1"/>
                          </a:solidFill>
                          <a:latin typeface="+mn-lt"/>
                          <a:ea typeface="+mn-ea"/>
                          <a:cs typeface="+mn-cs"/>
                        </a:rPr>
                        <a:t>repeated subtraction array row, column, halve share, share equally </a:t>
                      </a:r>
                      <a:r>
                        <a:rPr lang="en-US" sz="1800" b="0" i="0" u="none" strike="noStrike" kern="1200" baseline="0" dirty="0" smtClean="0">
                          <a:solidFill>
                            <a:schemeClr val="tx1"/>
                          </a:solidFill>
                          <a:latin typeface="+mn-lt"/>
                          <a:ea typeface="+mn-ea"/>
                          <a:cs typeface="+mn-cs"/>
                        </a:rPr>
                        <a:t>one each, two each, three each… group in pairs, threes… tens </a:t>
                      </a:r>
                      <a:r>
                        <a:rPr lang="en-GB" sz="1800" b="0" i="0" u="none" strike="noStrike" kern="1200" baseline="0" dirty="0" smtClean="0">
                          <a:solidFill>
                            <a:schemeClr val="tx1"/>
                          </a:solidFill>
                          <a:latin typeface="+mn-lt"/>
                          <a:ea typeface="+mn-ea"/>
                          <a:cs typeface="+mn-cs"/>
                        </a:rPr>
                        <a:t>equal groups of</a:t>
                      </a:r>
                      <a:r>
                        <a:rPr lang="en-US" sz="1800" b="0" i="0" u="none" strike="noStrike" kern="1200" baseline="0" dirty="0" smtClean="0">
                          <a:solidFill>
                            <a:schemeClr val="tx1"/>
                          </a:solidFill>
                          <a:latin typeface="+mn-lt"/>
                          <a:ea typeface="+mn-ea"/>
                          <a:cs typeface="+mn-cs"/>
                        </a:rPr>
                        <a:t>, divide, divided by, divided into</a:t>
                      </a:r>
                      <a:endParaRPr lang="en-GB" sz="14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273066">
                <a:tc rowSpan="2">
                  <a:txBody>
                    <a:bodyPr/>
                    <a:lstStyle/>
                    <a:p>
                      <a:pPr>
                        <a:lnSpc>
                          <a:spcPct val="107000"/>
                        </a:lnSpc>
                        <a:spcAft>
                          <a:spcPts val="0"/>
                        </a:spcAft>
                      </a:pPr>
                      <a:r>
                        <a:rPr lang="en-GB" sz="1400" dirty="0" smtClean="0">
                          <a:effectLst/>
                        </a:rPr>
                        <a:t>Representations</a:t>
                      </a:r>
                    </a:p>
                    <a:p>
                      <a:pPr algn="ctr">
                        <a:lnSpc>
                          <a:spcPct val="107000"/>
                        </a:lnSpc>
                        <a:spcAft>
                          <a:spcPts val="0"/>
                        </a:spcAft>
                      </a:pPr>
                      <a:endParaRPr lang="en-GB" sz="1200" dirty="0" smtClean="0">
                        <a:effectLst/>
                      </a:endParaRPr>
                    </a:p>
                    <a:p>
                      <a:pPr algn="ctr">
                        <a:lnSpc>
                          <a:spcPct val="107000"/>
                        </a:lnSpc>
                        <a:spcAft>
                          <a:spcPts val="0"/>
                        </a:spcAft>
                      </a:pPr>
                      <a:endParaRPr lang="en-GB" sz="1200" dirty="0" smtClean="0">
                        <a:effectLst/>
                      </a:endParaRPr>
                    </a:p>
                    <a:p>
                      <a:pPr algn="ctr">
                        <a:lnSpc>
                          <a:spcPct val="107000"/>
                        </a:lnSpc>
                        <a:spcAft>
                          <a:spcPts val="0"/>
                        </a:spcAft>
                      </a:pPr>
                      <a:endParaRPr lang="en-GB" sz="1200" dirty="0" smtClean="0">
                        <a:effectLst/>
                      </a:endParaRPr>
                    </a:p>
                    <a:p>
                      <a:pPr algn="ctr">
                        <a:lnSpc>
                          <a:spcPct val="107000"/>
                        </a:lnSpc>
                        <a:spcAft>
                          <a:spcPts val="0"/>
                        </a:spcAft>
                      </a:pPr>
                      <a:endParaRPr lang="en-GB" sz="1200" dirty="0" smtClean="0">
                        <a:effectLst/>
                      </a:endParaRPr>
                    </a:p>
                    <a:p>
                      <a:pPr algn="ctr">
                        <a:lnSpc>
                          <a:spcPct val="107000"/>
                        </a:lnSpc>
                        <a:spcAft>
                          <a:spcPts val="0"/>
                        </a:spcAft>
                      </a:pPr>
                      <a:endParaRPr lang="en-GB" sz="1200" dirty="0" smtClean="0">
                        <a:effectLst/>
                      </a:endParaRPr>
                    </a:p>
                    <a:p>
                      <a:pPr algn="ctr">
                        <a:lnSpc>
                          <a:spcPct val="107000"/>
                        </a:lnSpc>
                        <a:spcAft>
                          <a:spcPts val="0"/>
                        </a:spcAft>
                      </a:pPr>
                      <a:endParaRPr lang="en-GB" sz="1200" dirty="0" smtClean="0">
                        <a:effectLst/>
                      </a:endParaRPr>
                    </a:p>
                    <a:p>
                      <a:pPr algn="ctr">
                        <a:lnSpc>
                          <a:spcPct val="107000"/>
                        </a:lnSpc>
                        <a:spcAft>
                          <a:spcPts val="0"/>
                        </a:spcAft>
                      </a:pPr>
                      <a:endParaRPr lang="en-GB" sz="1200" dirty="0" smtClean="0">
                        <a:effectLst/>
                      </a:endParaRPr>
                    </a:p>
                    <a:p>
                      <a:pPr algn="ctr">
                        <a:lnSpc>
                          <a:spcPct val="107000"/>
                        </a:lnSpc>
                        <a:spcAft>
                          <a:spcPts val="0"/>
                        </a:spcAft>
                      </a:pPr>
                      <a:r>
                        <a:rPr lang="en-GB" sz="1200" dirty="0" smtClean="0">
                          <a:effectLst/>
                        </a:rPr>
                        <a:t>Cuisenaire rods used in conjunction</a:t>
                      </a:r>
                      <a:r>
                        <a:rPr lang="en-GB" sz="1200" baseline="0" dirty="0" smtClean="0">
                          <a:effectLst/>
                        </a:rPr>
                        <a:t> </a:t>
                      </a:r>
                      <a:r>
                        <a:rPr lang="en-GB" sz="1200" dirty="0" smtClean="0">
                          <a:effectLst/>
                        </a:rPr>
                        <a:t>with number line</a:t>
                      </a:r>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Numicon used in conjunction</a:t>
                      </a:r>
                      <a:r>
                        <a:rPr lang="en-GB" sz="1400" baseline="0" dirty="0" smtClean="0">
                          <a:effectLst/>
                          <a:latin typeface="Calibri" panose="020F0502020204030204" pitchFamily="34" charset="0"/>
                          <a:ea typeface="Calibri" panose="020F0502020204030204" pitchFamily="34" charset="0"/>
                          <a:cs typeface="Times New Roman" panose="02020603050405020304" pitchFamily="18" charset="0"/>
                        </a:rPr>
                        <a:t> with number line</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b="1" dirty="0" smtClean="0">
                          <a:effectLst/>
                        </a:rPr>
                        <a:t>Misconceptions</a:t>
                      </a: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1717338">
                <a:tc vMerge="1">
                  <a:txBody>
                    <a:bodyPr/>
                    <a:lstStyle/>
                    <a:p>
                      <a:endParaRPr lang="en-GB"/>
                    </a:p>
                  </a:txBody>
                  <a:tcPr/>
                </a:tc>
                <a:tc vMerge="1">
                  <a:txBody>
                    <a:bodyPr/>
                    <a:lstStyle/>
                    <a:p>
                      <a:endParaRPr lang="en-GB"/>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endParaRPr lang="en-GB" sz="1400" kern="1200" dirty="0" smtClean="0">
                        <a:solidFill>
                          <a:schemeClr val="tx1"/>
                        </a:solidFill>
                        <a:effectLst/>
                        <a:latin typeface="+mn-lt"/>
                        <a:ea typeface="+mn-ea"/>
                        <a:cs typeface="+mn-cs"/>
                      </a:endParaRPr>
                    </a:p>
                  </a:txBody>
                  <a:tcPr marL="68580" marR="68580" marT="0" marB="0"/>
                </a:tc>
                <a:tc hMerge="1">
                  <a:txBody>
                    <a:bodyPr/>
                    <a:lstStyle/>
                    <a:p>
                      <a:endParaRPr lang="en-GB"/>
                    </a:p>
                  </a:txBody>
                  <a:tcPr/>
                </a:tc>
                <a:extLst>
                  <a:ext uri="{0D108BD9-81ED-4DB2-BD59-A6C34878D82A}">
                    <a16:rowId xmlns:a16="http://schemas.microsoft.com/office/drawing/2014/main" val="2496082622"/>
                  </a:ext>
                </a:extLst>
              </a:tr>
              <a:tr h="1187435">
                <a:tc>
                  <a:txBody>
                    <a:bodyPr/>
                    <a:lstStyle/>
                    <a:p>
                      <a:endParaRPr lang="en-GB" dirty="0" smtClean="0"/>
                    </a:p>
                    <a:p>
                      <a:endParaRPr lang="en-GB" dirty="0" smtClean="0"/>
                    </a:p>
                    <a:p>
                      <a:pPr algn="ctr"/>
                      <a:endParaRPr lang="en-GB" sz="1200" dirty="0" smtClean="0"/>
                    </a:p>
                    <a:p>
                      <a:pPr algn="ctr"/>
                      <a:r>
                        <a:rPr lang="en-GB" sz="1200" dirty="0" smtClean="0"/>
                        <a:t>Children</a:t>
                      </a:r>
                      <a:r>
                        <a:rPr lang="en-GB" sz="1200" baseline="0" dirty="0" smtClean="0"/>
                        <a:t> organise themselves in to groups of varying numbers</a:t>
                      </a:r>
                      <a:endParaRPr lang="en-GB" dirty="0"/>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600" dirty="0" smtClean="0">
                          <a:effectLst/>
                          <a:latin typeface="Calibri" panose="020F0502020204030204" pitchFamily="34" charset="0"/>
                          <a:ea typeface="Calibri" panose="020F0502020204030204" pitchFamily="34" charset="0"/>
                          <a:cs typeface="Times New Roman" panose="02020603050405020304" pitchFamily="18" charset="0"/>
                        </a:rPr>
                        <a:t>Picture of objects and children</a:t>
                      </a:r>
                      <a:r>
                        <a:rPr lang="en-GB" sz="1600" baseline="0" dirty="0" smtClean="0">
                          <a:effectLst/>
                          <a:latin typeface="Calibri" panose="020F0502020204030204" pitchFamily="34" charset="0"/>
                          <a:ea typeface="Calibri" panose="020F0502020204030204" pitchFamily="34" charset="0"/>
                          <a:cs typeface="Times New Roman" panose="02020603050405020304" pitchFamily="18" charset="0"/>
                        </a:rPr>
                        <a:t> put in to groups of varying numbers</a:t>
                      </a:r>
                      <a:r>
                        <a:rPr lang="en-US" sz="1600" b="0" i="0" u="none" strike="noStrike" kern="1200" baseline="0" dirty="0" smtClean="0">
                          <a:solidFill>
                            <a:schemeClr val="tx1"/>
                          </a:solidFill>
                          <a:effectLst/>
                          <a:latin typeface="+mn-lt"/>
                          <a:ea typeface="+mn-ea"/>
                          <a:cs typeface="+mn-cs"/>
                        </a:rPr>
                        <a:t>.  Alternatively, children draw 3 objects at a time a group together with a circle.</a:t>
                      </a:r>
                      <a:r>
                        <a:rPr lang="en-US" sz="1600" b="0" i="0" u="none" strike="noStrike" kern="1200" baseline="0" dirty="0" smtClean="0">
                          <a:solidFill>
                            <a:schemeClr val="tx1"/>
                          </a:solidFill>
                          <a:latin typeface="+mn-lt"/>
                          <a:ea typeface="+mn-ea"/>
                          <a:cs typeface="+mn-cs"/>
                        </a:rPr>
                        <a:t> </a:t>
                      </a:r>
                    </a:p>
                    <a:p>
                      <a:pPr algn="ct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2687653128"/>
                  </a:ext>
                </a:extLst>
              </a:tr>
              <a:tr h="1151287">
                <a:tc>
                  <a:txBody>
                    <a:bodyPr/>
                    <a:lstStyle/>
                    <a:p>
                      <a:pPr algn="ctr"/>
                      <a:endParaRPr lang="en-GB" dirty="0" smtClean="0"/>
                    </a:p>
                    <a:p>
                      <a:pPr algn="ctr"/>
                      <a:endParaRPr lang="en-GB" dirty="0" smtClean="0"/>
                    </a:p>
                    <a:p>
                      <a:pPr algn="ctr"/>
                      <a:endParaRPr lang="en-GB" dirty="0" smtClean="0"/>
                    </a:p>
                    <a:p>
                      <a:pPr algn="ctr"/>
                      <a:endParaRPr lang="en-GB" dirty="0" smtClean="0"/>
                    </a:p>
                    <a:p>
                      <a:pPr algn="ctr"/>
                      <a:endParaRPr lang="en-GB" dirty="0" smtClean="0"/>
                    </a:p>
                    <a:p>
                      <a:pPr algn="ctr"/>
                      <a:endParaRPr lang="en-GB" dirty="0" smtClean="0"/>
                    </a:p>
                    <a:p>
                      <a:pPr algn="ctr"/>
                      <a:endParaRPr lang="en-GB" dirty="0"/>
                    </a:p>
                  </a:txBody>
                  <a:tcPr marL="68580" marR="68580" marT="0" marB="0"/>
                </a:tc>
                <a:tc vMerge="1">
                  <a:txBody>
                    <a:bodyPr/>
                    <a:lstStyle/>
                    <a:p>
                      <a:endParaRPr lang="en-GB"/>
                    </a:p>
                  </a:txBody>
                  <a:tcPr/>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403170017"/>
                  </a:ext>
                </a:extLst>
              </a:tr>
            </a:tbl>
          </a:graphicData>
        </a:graphic>
      </p:graphicFrame>
      <p:pic>
        <p:nvPicPr>
          <p:cNvPr id="6" name="Picture 5"/>
          <p:cNvPicPr>
            <a:picLocks noChangeAspect="1"/>
          </p:cNvPicPr>
          <p:nvPr/>
        </p:nvPicPr>
        <p:blipFill>
          <a:blip r:embed="rId3"/>
          <a:stretch>
            <a:fillRect/>
          </a:stretch>
        </p:blipFill>
        <p:spPr>
          <a:xfrm>
            <a:off x="343952" y="1739015"/>
            <a:ext cx="2168242" cy="770791"/>
          </a:xfrm>
          <a:prstGeom prst="rect">
            <a:avLst/>
          </a:prstGeom>
        </p:spPr>
      </p:pic>
      <p:pic>
        <p:nvPicPr>
          <p:cNvPr id="8" name="Picture 7"/>
          <p:cNvPicPr>
            <a:picLocks noChangeAspect="1"/>
          </p:cNvPicPr>
          <p:nvPr/>
        </p:nvPicPr>
        <p:blipFill>
          <a:blip r:embed="rId4"/>
          <a:stretch>
            <a:fillRect/>
          </a:stretch>
        </p:blipFill>
        <p:spPr>
          <a:xfrm>
            <a:off x="203534" y="2411732"/>
            <a:ext cx="2259675" cy="629852"/>
          </a:xfrm>
          <a:prstGeom prst="rect">
            <a:avLst/>
          </a:prstGeom>
        </p:spPr>
      </p:pic>
      <p:pic>
        <p:nvPicPr>
          <p:cNvPr id="1026" name="Picture 2" descr="Image result for 2 numicon"/>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940147" y="1882557"/>
            <a:ext cx="739507" cy="37123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6"/>
          <a:stretch>
            <a:fillRect/>
          </a:stretch>
        </p:blipFill>
        <p:spPr>
          <a:xfrm>
            <a:off x="203534" y="3772254"/>
            <a:ext cx="2389623" cy="523202"/>
          </a:xfrm>
          <a:prstGeom prst="rect">
            <a:avLst/>
          </a:prstGeom>
        </p:spPr>
      </p:pic>
      <p:pic>
        <p:nvPicPr>
          <p:cNvPr id="10" name="Picture 9"/>
          <p:cNvPicPr>
            <a:picLocks noChangeAspect="1"/>
          </p:cNvPicPr>
          <p:nvPr/>
        </p:nvPicPr>
        <p:blipFill>
          <a:blip r:embed="rId7"/>
          <a:stretch>
            <a:fillRect/>
          </a:stretch>
        </p:blipFill>
        <p:spPr>
          <a:xfrm>
            <a:off x="3299041" y="3772254"/>
            <a:ext cx="1383383" cy="996894"/>
          </a:xfrm>
          <a:prstGeom prst="rect">
            <a:avLst/>
          </a:prstGeom>
        </p:spPr>
      </p:pic>
      <p:pic>
        <p:nvPicPr>
          <p:cNvPr id="21" name="Picture 20"/>
          <p:cNvPicPr>
            <a:picLocks noChangeAspect="1"/>
          </p:cNvPicPr>
          <p:nvPr/>
        </p:nvPicPr>
        <p:blipFill>
          <a:blip r:embed="rId4"/>
          <a:stretch>
            <a:fillRect/>
          </a:stretch>
        </p:blipFill>
        <p:spPr>
          <a:xfrm>
            <a:off x="2700088" y="2302103"/>
            <a:ext cx="2514316" cy="629852"/>
          </a:xfrm>
          <a:prstGeom prst="rect">
            <a:avLst/>
          </a:prstGeom>
        </p:spPr>
      </p:pic>
      <p:pic>
        <p:nvPicPr>
          <p:cNvPr id="22" name="Picture 2" descr="Image result for 2 numicon"/>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84386" y="1882557"/>
            <a:ext cx="739507" cy="371233"/>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Image result for 2 numicon"/>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85817" y="1882557"/>
            <a:ext cx="739507" cy="37123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8"/>
          <a:stretch>
            <a:fillRect/>
          </a:stretch>
        </p:blipFill>
        <p:spPr>
          <a:xfrm>
            <a:off x="603845" y="4948195"/>
            <a:ext cx="1345102" cy="721085"/>
          </a:xfrm>
          <a:prstGeom prst="rect">
            <a:avLst/>
          </a:prstGeom>
        </p:spPr>
      </p:pic>
      <p:pic>
        <p:nvPicPr>
          <p:cNvPr id="13" name="Picture 12"/>
          <p:cNvPicPr>
            <a:picLocks noChangeAspect="1"/>
          </p:cNvPicPr>
          <p:nvPr/>
        </p:nvPicPr>
        <p:blipFill>
          <a:blip r:embed="rId9"/>
          <a:stretch>
            <a:fillRect/>
          </a:stretch>
        </p:blipFill>
        <p:spPr>
          <a:xfrm>
            <a:off x="443805" y="5844499"/>
            <a:ext cx="1572517" cy="580765"/>
          </a:xfrm>
          <a:prstGeom prst="rect">
            <a:avLst/>
          </a:prstGeom>
        </p:spPr>
      </p:pic>
    </p:spTree>
    <p:extLst>
      <p:ext uri="{BB962C8B-B14F-4D97-AF65-F5344CB8AC3E}">
        <p14:creationId xmlns:p14="http://schemas.microsoft.com/office/powerpoint/2010/main" val="35531287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
        <p:nvSpPr>
          <p:cNvPr id="6" name="TextBox 5"/>
          <p:cNvSpPr txBox="1"/>
          <p:nvPr/>
        </p:nvSpPr>
        <p:spPr>
          <a:xfrm>
            <a:off x="4572000" y="1241659"/>
            <a:ext cx="3320715" cy="1200329"/>
          </a:xfrm>
          <a:prstGeom prst="rect">
            <a:avLst/>
          </a:prstGeom>
          <a:noFill/>
        </p:spPr>
        <p:txBody>
          <a:bodyPr wrap="square" rtlCol="0">
            <a:spAutoFit/>
          </a:bodyPr>
          <a:lstStyle/>
          <a:p>
            <a:pPr algn="ctr"/>
            <a:r>
              <a:rPr lang="en-GB" sz="7200" dirty="0" smtClean="0"/>
              <a:t>Y2</a:t>
            </a:r>
            <a:endParaRPr lang="en-GB" sz="7200" dirty="0"/>
          </a:p>
        </p:txBody>
      </p:sp>
    </p:spTree>
    <p:extLst>
      <p:ext uri="{BB962C8B-B14F-4D97-AF65-F5344CB8AC3E}">
        <p14:creationId xmlns:p14="http://schemas.microsoft.com/office/powerpoint/2010/main" val="13475579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7" name="Picture 6">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380798702"/>
              </p:ext>
            </p:extLst>
          </p:nvPr>
        </p:nvGraphicFramePr>
        <p:xfrm>
          <a:off x="356136" y="559862"/>
          <a:ext cx="11656191" cy="5777325"/>
        </p:xfrm>
        <a:graphic>
          <a:graphicData uri="http://schemas.openxmlformats.org/drawingml/2006/table">
            <a:tbl>
              <a:tblPr firstRow="1" bandRow="1">
                <a:tableStyleId>{17292A2E-F333-43FB-9621-5CBBE7FDCDCB}</a:tableStyleId>
              </a:tblPr>
              <a:tblGrid>
                <a:gridCol w="3885397">
                  <a:extLst>
                    <a:ext uri="{9D8B030D-6E8A-4147-A177-3AD203B41FA5}">
                      <a16:colId xmlns:a16="http://schemas.microsoft.com/office/drawing/2014/main" val="520867064"/>
                    </a:ext>
                  </a:extLst>
                </a:gridCol>
                <a:gridCol w="7770794">
                  <a:extLst>
                    <a:ext uri="{9D8B030D-6E8A-4147-A177-3AD203B41FA5}">
                      <a16:colId xmlns:a16="http://schemas.microsoft.com/office/drawing/2014/main" val="892932090"/>
                    </a:ext>
                  </a:extLst>
                </a:gridCol>
              </a:tblGrid>
              <a:tr h="60706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ysClr val="windowText" lastClr="000000"/>
                          </a:solidFill>
                        </a:rPr>
                        <a:t>Revisit</a:t>
                      </a:r>
                    </a:p>
                    <a:p>
                      <a:endParaRPr lang="en-GB" dirty="0" smtClean="0">
                        <a:solidFill>
                          <a:sysClr val="windowText" lastClr="00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u="none" strike="noStrike" cap="none" normalizeH="0" baseline="0" dirty="0" smtClean="0">
                          <a:ln>
                            <a:noFill/>
                          </a:ln>
                          <a:solidFill>
                            <a:sysClr val="windowText" lastClr="000000"/>
                          </a:solidFill>
                          <a:effectLst/>
                        </a:rPr>
                        <a:t>NC objectives</a:t>
                      </a:r>
                    </a:p>
                    <a:p>
                      <a:endParaRPr lang="en-GB" dirty="0">
                        <a:solidFill>
                          <a:sysClr val="windowText" lastClr="000000"/>
                        </a:solidFill>
                      </a:endParaRPr>
                    </a:p>
                  </a:txBody>
                  <a:tcPr/>
                </a:tc>
                <a:extLst>
                  <a:ext uri="{0D108BD9-81ED-4DB2-BD59-A6C34878D82A}">
                    <a16:rowId xmlns:a16="http://schemas.microsoft.com/office/drawing/2014/main" val="3770678768"/>
                  </a:ext>
                </a:extLst>
              </a:tr>
              <a:tr h="2851245">
                <a:tc>
                  <a:txBody>
                    <a:bodyPr/>
                    <a:lstStyle/>
                    <a:p>
                      <a:endParaRPr lang="en-GB" dirty="0" smtClean="0">
                        <a:solidFill>
                          <a:sysClr val="windowText" lastClr="000000"/>
                        </a:solidFill>
                      </a:endParaRPr>
                    </a:p>
                  </a:txBody>
                  <a:tcPr/>
                </a:tc>
                <a:tc>
                  <a:txBody>
                    <a:bodyPr/>
                    <a:lstStyle/>
                    <a:p>
                      <a:pPr lvl="0"/>
                      <a:r>
                        <a:rPr lang="en-GB" sz="1800" kern="1200" dirty="0" smtClean="0">
                          <a:solidFill>
                            <a:schemeClr val="tx1"/>
                          </a:solidFill>
                          <a:effectLst/>
                          <a:latin typeface="+mn-lt"/>
                          <a:ea typeface="+mn-ea"/>
                          <a:cs typeface="+mn-cs"/>
                        </a:rPr>
                        <a:t>calculate mathematical statements for division within the multiplication tables and write them using the division (÷) and equals (=) signs</a:t>
                      </a:r>
                      <a:endParaRPr lang="en-GB" sz="1800" kern="1200" dirty="0">
                        <a:solidFill>
                          <a:schemeClr val="tx1"/>
                        </a:solidFill>
                        <a:effectLst/>
                        <a:latin typeface="+mn-lt"/>
                        <a:ea typeface="+mn-ea"/>
                        <a:cs typeface="+mn-cs"/>
                      </a:endParaRPr>
                    </a:p>
                  </a:txBody>
                  <a:tcPr/>
                </a:tc>
                <a:extLst>
                  <a:ext uri="{0D108BD9-81ED-4DB2-BD59-A6C34878D82A}">
                    <a16:rowId xmlns:a16="http://schemas.microsoft.com/office/drawing/2014/main" val="1881078693"/>
                  </a:ext>
                </a:extLst>
              </a:tr>
              <a:tr h="2199746">
                <a:tc gridSpan="2">
                  <a:txBody>
                    <a:bodyPr/>
                    <a:lstStyle/>
                    <a:p>
                      <a:r>
                        <a:rPr lang="en-GB" dirty="0" smtClean="0"/>
                        <a:t>Resources</a:t>
                      </a: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tc>
                <a:tc hMerge="1">
                  <a:txBody>
                    <a:bodyPr/>
                    <a:lstStyle/>
                    <a:p>
                      <a:endParaRPr lang="en-GB" dirty="0"/>
                    </a:p>
                  </a:txBody>
                  <a:tcPr/>
                </a:tc>
                <a:extLst>
                  <a:ext uri="{0D108BD9-81ED-4DB2-BD59-A6C34878D82A}">
                    <a16:rowId xmlns:a16="http://schemas.microsoft.com/office/drawing/2014/main" val="1672232767"/>
                  </a:ext>
                </a:extLst>
              </a:tr>
            </a:tbl>
          </a:graphicData>
        </a:graphic>
      </p:graphicFrame>
      <p:pic>
        <p:nvPicPr>
          <p:cNvPr id="9" name="Picture 2" descr="Image result for numic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686" y="4626982"/>
            <a:ext cx="1894898" cy="141998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Image result for count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28134" y="4438954"/>
            <a:ext cx="1922583" cy="154348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Image result for tens frame tts"/>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l="28702" t="15363" r="957" b="34322"/>
          <a:stretch/>
        </p:blipFill>
        <p:spPr bwMode="auto">
          <a:xfrm>
            <a:off x="9157557" y="4282434"/>
            <a:ext cx="2123054" cy="109728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a:blip r:embed="rId7"/>
          <a:stretch>
            <a:fillRect/>
          </a:stretch>
        </p:blipFill>
        <p:spPr>
          <a:xfrm>
            <a:off x="4742154" y="4986632"/>
            <a:ext cx="4834729" cy="700685"/>
          </a:xfrm>
          <a:prstGeom prst="rect">
            <a:avLst/>
          </a:prstGeom>
        </p:spPr>
      </p:pic>
    </p:spTree>
    <p:extLst>
      <p:ext uri="{BB962C8B-B14F-4D97-AF65-F5344CB8AC3E}">
        <p14:creationId xmlns:p14="http://schemas.microsoft.com/office/powerpoint/2010/main" val="24331083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958961072"/>
              </p:ext>
            </p:extLst>
          </p:nvPr>
        </p:nvGraphicFramePr>
        <p:xfrm>
          <a:off x="2032000" y="719666"/>
          <a:ext cx="8128000" cy="1107440"/>
        </p:xfrm>
        <a:graphic>
          <a:graphicData uri="http://schemas.openxmlformats.org/drawingml/2006/table">
            <a:tbl>
              <a:tblPr firstRow="1" bandRow="1">
                <a:tableStyleId>{912C8C85-51F0-491E-9774-3900AFEF0FD7}</a:tableStyleId>
              </a:tblPr>
              <a:tblGrid>
                <a:gridCol w="8128000">
                  <a:extLst>
                    <a:ext uri="{9D8B030D-6E8A-4147-A177-3AD203B41FA5}">
                      <a16:colId xmlns:a16="http://schemas.microsoft.com/office/drawing/2014/main" val="1994348585"/>
                    </a:ext>
                  </a:extLst>
                </a:gridCol>
              </a:tblGrid>
              <a:tr h="370840">
                <a:tc>
                  <a:txBody>
                    <a:bodyPr/>
                    <a:lstStyle/>
                    <a:p>
                      <a:r>
                        <a:rPr lang="en-GB" dirty="0" smtClean="0"/>
                        <a:t>Proposed teaching sequence</a:t>
                      </a:r>
                      <a:endParaRPr lang="en-GB" dirty="0"/>
                    </a:p>
                  </a:txBody>
                  <a:tcPr/>
                </a:tc>
                <a:extLst>
                  <a:ext uri="{0D108BD9-81ED-4DB2-BD59-A6C34878D82A}">
                    <a16:rowId xmlns:a16="http://schemas.microsoft.com/office/drawing/2014/main" val="1791402378"/>
                  </a:ext>
                </a:extLst>
              </a:tr>
              <a:tr h="370840">
                <a:tc>
                  <a:txBody>
                    <a:bodyPr/>
                    <a:lstStyle/>
                    <a:p>
                      <a:endParaRPr lang="en-GB" dirty="0"/>
                    </a:p>
                  </a:txBody>
                  <a:tcPr/>
                </a:tc>
                <a:extLst>
                  <a:ext uri="{0D108BD9-81ED-4DB2-BD59-A6C34878D82A}">
                    <a16:rowId xmlns:a16="http://schemas.microsoft.com/office/drawing/2014/main" val="4279424725"/>
                  </a:ext>
                </a:extLst>
              </a:tr>
              <a:tr h="0">
                <a:tc>
                  <a:txBody>
                    <a:bodyPr/>
                    <a:lstStyle/>
                    <a:p>
                      <a:endParaRPr lang="en-GB" dirty="0"/>
                    </a:p>
                  </a:txBody>
                  <a:tcPr/>
                </a:tc>
                <a:extLst>
                  <a:ext uri="{0D108BD9-81ED-4DB2-BD59-A6C34878D82A}">
                    <a16:rowId xmlns:a16="http://schemas.microsoft.com/office/drawing/2014/main" val="1667251685"/>
                  </a:ext>
                </a:extLst>
              </a:tr>
            </a:tbl>
          </a:graphicData>
        </a:graphic>
      </p:graphicFrame>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Tree>
    <p:extLst>
      <p:ext uri="{BB962C8B-B14F-4D97-AF65-F5344CB8AC3E}">
        <p14:creationId xmlns:p14="http://schemas.microsoft.com/office/powerpoint/2010/main" val="33541385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363140455"/>
              </p:ext>
            </p:extLst>
          </p:nvPr>
        </p:nvGraphicFramePr>
        <p:xfrm>
          <a:off x="122571" y="408257"/>
          <a:ext cx="11617696" cy="5913222"/>
        </p:xfrm>
        <a:graphic>
          <a:graphicData uri="http://schemas.openxmlformats.org/drawingml/2006/table">
            <a:tbl>
              <a:tblPr firstRow="1" bandRow="1">
                <a:tableStyleId>{5940675A-B579-460E-94D1-54222C63F5DA}</a:tableStyleId>
              </a:tblPr>
              <a:tblGrid>
                <a:gridCol w="2613260">
                  <a:extLst>
                    <a:ext uri="{9D8B030D-6E8A-4147-A177-3AD203B41FA5}">
                      <a16:colId xmlns:a16="http://schemas.microsoft.com/office/drawing/2014/main" val="3199054702"/>
                    </a:ext>
                  </a:extLst>
                </a:gridCol>
                <a:gridCol w="2613260">
                  <a:extLst>
                    <a:ext uri="{9D8B030D-6E8A-4147-A177-3AD203B41FA5}">
                      <a16:colId xmlns:a16="http://schemas.microsoft.com/office/drawing/2014/main" val="2282682332"/>
                    </a:ext>
                  </a:extLst>
                </a:gridCol>
                <a:gridCol w="1482290">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693327">
                <a:tc gridSpan="3">
                  <a:txBody>
                    <a:bodyPr/>
                    <a:lstStyle/>
                    <a:p>
                      <a:pPr marR="0" lvl="0" algn="l" defTabSz="914400" rtl="0" eaLnBrk="0" fontAlgn="base" latinLnBrk="0" hangingPunct="0">
                        <a:lnSpc>
                          <a:spcPct val="100000"/>
                        </a:lnSpc>
                        <a:spcBef>
                          <a:spcPct val="0"/>
                        </a:spcBef>
                        <a:spcAft>
                          <a:spcPct val="0"/>
                        </a:spcAft>
                        <a:buClrTx/>
                        <a:buSzTx/>
                        <a:tabLst>
                          <a:tab pos="227013" algn="l"/>
                        </a:tabLst>
                      </a:pPr>
                      <a:r>
                        <a:rPr lang="en-GB" sz="1600" b="1" dirty="0">
                          <a:effectLst/>
                        </a:rPr>
                        <a:t>NC </a:t>
                      </a:r>
                      <a:r>
                        <a:rPr lang="en-GB" sz="1600" b="1" dirty="0" smtClean="0">
                          <a:effectLst/>
                        </a:rPr>
                        <a:t>Objective</a:t>
                      </a:r>
                      <a:r>
                        <a:rPr lang="en-GB" sz="1600" dirty="0" smtClean="0">
                          <a:effectLst/>
                        </a:rPr>
                        <a:t>: </a:t>
                      </a:r>
                      <a:r>
                        <a:rPr lang="en-GB" sz="1600" kern="1200" dirty="0" smtClean="0">
                          <a:solidFill>
                            <a:schemeClr val="tx1"/>
                          </a:solidFill>
                          <a:effectLst/>
                          <a:latin typeface="+mn-lt"/>
                          <a:ea typeface="+mn-ea"/>
                          <a:cs typeface="+mn-cs"/>
                        </a:rPr>
                        <a:t>solve one-step problems involving division, by calculating the answer using concrete objects, pictorial representations and arrays with the support of the teacher.</a:t>
                      </a:r>
                      <a:endParaRPr kumimoji="0" lang="en-GB" altLang="en-US" sz="4400" u="none" strike="noStrike" cap="none" normalizeH="0" baseline="0" dirty="0" smtClean="0">
                        <a:ln>
                          <a:noFill/>
                        </a:ln>
                        <a:solidFill>
                          <a:sysClr val="windowText" lastClr="000000"/>
                        </a:solidFill>
                        <a:effectLst/>
                      </a:endParaRP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smtClean="0"/>
                        <a:t>Small Step: </a:t>
                      </a:r>
                      <a:r>
                        <a:rPr lang="en-GB" sz="1800" dirty="0" smtClean="0"/>
                        <a:t>Understand division as sharing – Use same</a:t>
                      </a:r>
                      <a:r>
                        <a:rPr lang="en-GB" sz="1800" baseline="0" dirty="0" smtClean="0"/>
                        <a:t> representations as in Y1 but use multiplication and division facts from Y2</a:t>
                      </a:r>
                      <a:endParaRPr lang="en-GB" sz="1800" dirty="0" smtClean="0"/>
                    </a:p>
                  </a:txBody>
                  <a:tcPr/>
                </a:tc>
                <a:extLst>
                  <a:ext uri="{0D108BD9-81ED-4DB2-BD59-A6C34878D82A}">
                    <a16:rowId xmlns:a16="http://schemas.microsoft.com/office/drawing/2014/main" val="608378007"/>
                  </a:ext>
                </a:extLst>
              </a:tr>
              <a:tr h="273313">
                <a:tc gridSpan="4">
                  <a:txBody>
                    <a:bodyPr/>
                    <a:lstStyle/>
                    <a:p>
                      <a:r>
                        <a:rPr lang="en-GB" sz="1800" b="1" dirty="0" smtClean="0">
                          <a:effectLst/>
                        </a:rPr>
                        <a:t>Vocabulary:</a:t>
                      </a:r>
                      <a:endParaRPr lang="en-GB" sz="14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265836">
                <a:tc rowSpan="3" gridSpan="2">
                  <a:txBody>
                    <a:bodyPr/>
                    <a:lstStyle/>
                    <a:p>
                      <a:pPr>
                        <a:lnSpc>
                          <a:spcPct val="107000"/>
                        </a:lnSpc>
                        <a:spcAft>
                          <a:spcPts val="0"/>
                        </a:spcAft>
                      </a:pPr>
                      <a:r>
                        <a:rPr lang="en-GB" sz="1400" dirty="0" smtClean="0">
                          <a:effectLst/>
                        </a:rPr>
                        <a:t>Representations</a:t>
                      </a:r>
                    </a:p>
                    <a:p>
                      <a:pPr algn="ctr">
                        <a:lnSpc>
                          <a:spcPct val="107000"/>
                        </a:lnSpc>
                        <a:spcAft>
                          <a:spcPts val="0"/>
                        </a:spcAft>
                      </a:pPr>
                      <a:endParaRPr lang="en-GB" sz="1200" dirty="0" smtClean="0">
                        <a:effectLst/>
                      </a:endParaRPr>
                    </a:p>
                    <a:p>
                      <a:pPr algn="ctr">
                        <a:lnSpc>
                          <a:spcPct val="107000"/>
                        </a:lnSpc>
                        <a:spcAft>
                          <a:spcPts val="0"/>
                        </a:spcAft>
                      </a:pPr>
                      <a:endParaRPr lang="en-GB" sz="1200" dirty="0" smtClean="0">
                        <a:effectLst/>
                      </a:endParaRPr>
                    </a:p>
                    <a:p>
                      <a:pPr algn="ctr">
                        <a:lnSpc>
                          <a:spcPct val="107000"/>
                        </a:lnSpc>
                        <a:spcAft>
                          <a:spcPts val="0"/>
                        </a:spcAft>
                      </a:pPr>
                      <a:endParaRPr lang="en-GB" sz="1200" dirty="0" smtClean="0">
                        <a:effectLst/>
                      </a:endParaRPr>
                    </a:p>
                    <a:p>
                      <a:pPr algn="ctr">
                        <a:lnSpc>
                          <a:spcPct val="107000"/>
                        </a:lnSpc>
                        <a:spcAft>
                          <a:spcPts val="0"/>
                        </a:spcAft>
                      </a:pPr>
                      <a:endParaRPr lang="en-GB" sz="1200" dirty="0" smtClean="0">
                        <a:effectLst/>
                      </a:endParaRPr>
                    </a:p>
                    <a:p>
                      <a:pPr algn="ctr">
                        <a:lnSpc>
                          <a:spcPct val="107000"/>
                        </a:lnSpc>
                        <a:spcAft>
                          <a:spcPts val="0"/>
                        </a:spcAft>
                      </a:pPr>
                      <a:endParaRPr lang="en-GB" sz="1200" dirty="0" smtClean="0">
                        <a:effectLst/>
                      </a:endParaRPr>
                    </a:p>
                    <a:p>
                      <a:pPr algn="ctr">
                        <a:lnSpc>
                          <a:spcPct val="107000"/>
                        </a:lnSpc>
                        <a:spcAft>
                          <a:spcPts val="0"/>
                        </a:spcAft>
                      </a:pPr>
                      <a:endParaRPr lang="en-GB" sz="1200" dirty="0" smtClean="0">
                        <a:effectLst/>
                      </a:endParaRPr>
                    </a:p>
                    <a:p>
                      <a:pPr algn="ctr">
                        <a:lnSpc>
                          <a:spcPct val="107000"/>
                        </a:lnSpc>
                        <a:spcAft>
                          <a:spcPts val="0"/>
                        </a:spcAft>
                      </a:pPr>
                      <a:endParaRPr lang="en-GB" sz="1200" dirty="0" smtClean="0">
                        <a:effectLst/>
                      </a:endParaRPr>
                    </a:p>
                    <a:p>
                      <a:pPr algn="ctr">
                        <a:lnSpc>
                          <a:spcPct val="107000"/>
                        </a:lnSpc>
                        <a:spcAft>
                          <a:spcPts val="0"/>
                        </a:spcAft>
                      </a:pPr>
                      <a:r>
                        <a:rPr lang="en-GB" sz="1200" dirty="0" smtClean="0">
                          <a:effectLst/>
                        </a:rPr>
                        <a:t>Share</a:t>
                      </a:r>
                      <a:r>
                        <a:rPr lang="en-GB" sz="1200" baseline="0" dirty="0" smtClean="0">
                          <a:effectLst/>
                        </a:rPr>
                        <a:t> physical objects between different number of groups</a:t>
                      </a:r>
                    </a:p>
                    <a:p>
                      <a:pPr algn="ctr">
                        <a:lnSpc>
                          <a:spcPct val="107000"/>
                        </a:lnSpc>
                        <a:spcAft>
                          <a:spcPts val="0"/>
                        </a:spcAft>
                      </a:pPr>
                      <a:r>
                        <a:rPr lang="en-GB" sz="1200" baseline="0" dirty="0" smtClean="0">
                          <a:effectLst/>
                        </a:rPr>
                        <a:t>18 ÷ 6 = 3</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3"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b="1" dirty="0" smtClean="0">
                          <a:effectLst/>
                        </a:rPr>
                        <a:t>Misconceptions</a:t>
                      </a: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206794">
                <a:tc gridSpan="2" vMerge="1">
                  <a:txBody>
                    <a:bodyPr/>
                    <a:lstStyle/>
                    <a:p>
                      <a:endParaRPr lang="en-GB"/>
                    </a:p>
                  </a:txBody>
                  <a:tcPr/>
                </a:tc>
                <a:tc hMerge="1" vMerge="1">
                  <a:txBody>
                    <a:bodyPr/>
                    <a:lstStyle/>
                    <a:p>
                      <a:endParaRPr lang="en-GB"/>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endParaRPr lang="en-GB" sz="1400" kern="1200" dirty="0" smtClean="0">
                        <a:solidFill>
                          <a:schemeClr val="tx1"/>
                        </a:solidFill>
                        <a:effectLst/>
                        <a:latin typeface="+mn-lt"/>
                        <a:ea typeface="+mn-ea"/>
                        <a:cs typeface="+mn-cs"/>
                      </a:endParaRPr>
                    </a:p>
                  </a:txBody>
                  <a:tcPr marL="68580" marR="68580" marT="0" marB="0"/>
                </a:tc>
                <a:tc hMerge="1">
                  <a:txBody>
                    <a:bodyPr/>
                    <a:lstStyle/>
                    <a:p>
                      <a:endParaRPr lang="en-GB"/>
                    </a:p>
                  </a:txBody>
                  <a:tcPr/>
                </a:tc>
                <a:extLst>
                  <a:ext uri="{0D108BD9-81ED-4DB2-BD59-A6C34878D82A}">
                    <a16:rowId xmlns:a16="http://schemas.microsoft.com/office/drawing/2014/main" val="2496082622"/>
                  </a:ext>
                </a:extLst>
              </a:tr>
              <a:tr h="1465074">
                <a:tc gridSpan="2" vMerge="1">
                  <a:txBody>
                    <a:bodyPr/>
                    <a:lstStyle/>
                    <a:p>
                      <a:endParaRPr lang="en-GB"/>
                    </a:p>
                  </a:txBody>
                  <a:tcPr/>
                </a:tc>
                <a:tc hMerge="1" vMerge="1">
                  <a:txBody>
                    <a:bodyPr/>
                    <a:lstStyle/>
                    <a:p>
                      <a:endParaRPr lang="en-GB"/>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2527807019"/>
                  </a:ext>
                </a:extLst>
              </a:tr>
              <a:tr h="206794">
                <a:tc rowSpan="2">
                  <a:txBody>
                    <a:bodyPr/>
                    <a:lstStyle/>
                    <a:p>
                      <a:endParaRPr lang="en-GB" dirty="0" smtClean="0"/>
                    </a:p>
                    <a:p>
                      <a:endParaRPr lang="en-GB" dirty="0" smtClean="0"/>
                    </a:p>
                    <a:p>
                      <a:endParaRPr lang="en-GB" dirty="0" smtClean="0"/>
                    </a:p>
                    <a:p>
                      <a:pPr algn="ctr"/>
                      <a:r>
                        <a:rPr lang="en-GB" dirty="0" smtClean="0"/>
                        <a:t>Draw pictures to represent physical objects</a:t>
                      </a:r>
                    </a:p>
                  </a:txBody>
                  <a:tcPr marL="68580" marR="68580" marT="0" marB="0"/>
                </a:tc>
                <a:tc rowSpan="3">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en-GB"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800" dirty="0" smtClean="0">
                          <a:effectLst/>
                          <a:latin typeface="Calibri" panose="020F0502020204030204" pitchFamily="34" charset="0"/>
                          <a:ea typeface="Calibri" panose="020F0502020204030204" pitchFamily="34" charset="0"/>
                          <a:cs typeface="Times New Roman" panose="02020603050405020304" pitchFamily="18" charset="0"/>
                        </a:rPr>
                        <a:t>Bar model</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endParaRPr lang="en-GB" sz="1400" kern="1200" dirty="0" smtClean="0">
                        <a:solidFill>
                          <a:schemeClr val="tx1"/>
                        </a:solidFill>
                        <a:effectLst/>
                        <a:latin typeface="+mn-lt"/>
                        <a:ea typeface="+mn-ea"/>
                        <a:cs typeface="+mn-cs"/>
                      </a:endParaRPr>
                    </a:p>
                  </a:txBody>
                  <a:tcPr marL="68580" marR="68580" marT="0" marB="0"/>
                </a:tc>
                <a:tc hMerge="1">
                  <a:txBody>
                    <a:bodyPr/>
                    <a:lstStyle/>
                    <a:p>
                      <a:endParaRPr lang="en-GB"/>
                    </a:p>
                  </a:txBody>
                  <a:tcPr/>
                </a:tc>
                <a:extLst>
                  <a:ext uri="{0D108BD9-81ED-4DB2-BD59-A6C34878D82A}">
                    <a16:rowId xmlns:a16="http://schemas.microsoft.com/office/drawing/2014/main" val="2687653128"/>
                  </a:ext>
                </a:extLst>
              </a:tr>
              <a:tr h="1289208">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667277784"/>
                  </a:ext>
                </a:extLst>
              </a:tr>
              <a:tr h="989083">
                <a:tc>
                  <a:txBody>
                    <a:bodyPr/>
                    <a:lstStyle/>
                    <a:p>
                      <a:pPr algn="ctr"/>
                      <a:r>
                        <a:rPr lang="en-GB" sz="1800" b="0" i="0" u="none" strike="noStrike" kern="1200" baseline="0" dirty="0" smtClean="0">
                          <a:solidFill>
                            <a:schemeClr val="tx1"/>
                          </a:solidFill>
                          <a:latin typeface="+mn-lt"/>
                          <a:ea typeface="+mn-ea"/>
                          <a:cs typeface="+mn-cs"/>
                        </a:rPr>
                        <a:t>         18 ÷ 6 = 3 	</a:t>
                      </a:r>
                      <a:endParaRPr lang="en-GB" dirty="0"/>
                    </a:p>
                  </a:txBody>
                  <a:tcPr marL="68580" marR="68580" marT="0" marB="0"/>
                </a:tc>
                <a:tc vMerge="1">
                  <a:txBody>
                    <a:bodyPr/>
                    <a:lstStyle/>
                    <a:p>
                      <a:endParaRPr lang="en-GB"/>
                    </a:p>
                  </a:txBody>
                  <a:tcPr/>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403170017"/>
                  </a:ext>
                </a:extLst>
              </a:tr>
            </a:tbl>
          </a:graphicData>
        </a:graphic>
      </p:graphicFrame>
      <p:pic>
        <p:nvPicPr>
          <p:cNvPr id="6" name="Picture 5"/>
          <p:cNvPicPr>
            <a:picLocks noChangeAspect="1"/>
          </p:cNvPicPr>
          <p:nvPr/>
        </p:nvPicPr>
        <p:blipFill>
          <a:blip r:embed="rId3"/>
          <a:stretch>
            <a:fillRect/>
          </a:stretch>
        </p:blipFill>
        <p:spPr>
          <a:xfrm>
            <a:off x="972301" y="1796831"/>
            <a:ext cx="3710388" cy="1354748"/>
          </a:xfrm>
          <a:prstGeom prst="rect">
            <a:avLst/>
          </a:prstGeom>
        </p:spPr>
      </p:pic>
      <p:pic>
        <p:nvPicPr>
          <p:cNvPr id="7" name="Picture 6"/>
          <p:cNvPicPr>
            <a:picLocks noChangeAspect="1"/>
          </p:cNvPicPr>
          <p:nvPr/>
        </p:nvPicPr>
        <p:blipFill>
          <a:blip r:embed="rId4"/>
          <a:stretch>
            <a:fillRect/>
          </a:stretch>
        </p:blipFill>
        <p:spPr>
          <a:xfrm>
            <a:off x="200327" y="3941532"/>
            <a:ext cx="2369618" cy="598621"/>
          </a:xfrm>
          <a:prstGeom prst="rect">
            <a:avLst/>
          </a:prstGeom>
        </p:spPr>
      </p:pic>
      <p:pic>
        <p:nvPicPr>
          <p:cNvPr id="8" name="Picture 7"/>
          <p:cNvPicPr>
            <a:picLocks noChangeAspect="1"/>
          </p:cNvPicPr>
          <p:nvPr/>
        </p:nvPicPr>
        <p:blipFill>
          <a:blip r:embed="rId5"/>
          <a:stretch>
            <a:fillRect/>
          </a:stretch>
        </p:blipFill>
        <p:spPr>
          <a:xfrm>
            <a:off x="2827496" y="3941532"/>
            <a:ext cx="2437524" cy="818130"/>
          </a:xfrm>
          <a:prstGeom prst="rect">
            <a:avLst/>
          </a:prstGeom>
        </p:spPr>
      </p:pic>
    </p:spTree>
    <p:extLst>
      <p:ext uri="{BB962C8B-B14F-4D97-AF65-F5344CB8AC3E}">
        <p14:creationId xmlns:p14="http://schemas.microsoft.com/office/powerpoint/2010/main" val="19784477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602391082"/>
              </p:ext>
            </p:extLst>
          </p:nvPr>
        </p:nvGraphicFramePr>
        <p:xfrm>
          <a:off x="74445" y="408255"/>
          <a:ext cx="11617696" cy="6258203"/>
        </p:xfrm>
        <a:graphic>
          <a:graphicData uri="http://schemas.openxmlformats.org/drawingml/2006/table">
            <a:tbl>
              <a:tblPr firstRow="1" bandRow="1">
                <a:tableStyleId>{5940675A-B579-460E-94D1-54222C63F5DA}</a:tableStyleId>
              </a:tblPr>
              <a:tblGrid>
                <a:gridCol w="2613260">
                  <a:extLst>
                    <a:ext uri="{9D8B030D-6E8A-4147-A177-3AD203B41FA5}">
                      <a16:colId xmlns:a16="http://schemas.microsoft.com/office/drawing/2014/main" val="3199054702"/>
                    </a:ext>
                  </a:extLst>
                </a:gridCol>
                <a:gridCol w="2613260">
                  <a:extLst>
                    <a:ext uri="{9D8B030D-6E8A-4147-A177-3AD203B41FA5}">
                      <a16:colId xmlns:a16="http://schemas.microsoft.com/office/drawing/2014/main" val="2282682332"/>
                    </a:ext>
                  </a:extLst>
                </a:gridCol>
                <a:gridCol w="1482290">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653423">
                <a:tc gridSpan="3">
                  <a:txBody>
                    <a:bodyPr/>
                    <a:lstStyle/>
                    <a:p>
                      <a:pPr marR="0" lvl="0" algn="l" defTabSz="914400" rtl="0" eaLnBrk="0" fontAlgn="base" latinLnBrk="0" hangingPunct="0">
                        <a:lnSpc>
                          <a:spcPct val="100000"/>
                        </a:lnSpc>
                        <a:spcBef>
                          <a:spcPct val="0"/>
                        </a:spcBef>
                        <a:spcAft>
                          <a:spcPct val="0"/>
                        </a:spcAft>
                        <a:buClrTx/>
                        <a:buSzTx/>
                        <a:tabLst>
                          <a:tab pos="227013" algn="l"/>
                        </a:tabLst>
                      </a:pPr>
                      <a:r>
                        <a:rPr lang="en-GB" sz="1600" b="1" dirty="0">
                          <a:effectLst/>
                        </a:rPr>
                        <a:t>NC </a:t>
                      </a:r>
                      <a:r>
                        <a:rPr lang="en-GB" sz="1600" b="1" dirty="0" smtClean="0">
                          <a:effectLst/>
                        </a:rPr>
                        <a:t>Objective</a:t>
                      </a:r>
                      <a:r>
                        <a:rPr lang="en-GB" sz="1600" dirty="0" smtClean="0">
                          <a:effectLst/>
                        </a:rPr>
                        <a:t>:</a:t>
                      </a:r>
                      <a:endParaRPr kumimoji="0" lang="en-GB" altLang="en-US" sz="4400" u="none" strike="noStrike" cap="none" normalizeH="0" baseline="0" dirty="0" smtClean="0">
                        <a:ln>
                          <a:noFill/>
                        </a:ln>
                        <a:solidFill>
                          <a:sysClr val="windowText" lastClr="000000"/>
                        </a:solidFill>
                        <a:effectLst/>
                      </a:endParaRP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smtClean="0"/>
                        <a:t>Small Step: </a:t>
                      </a:r>
                      <a:r>
                        <a:rPr lang="en-GB" sz="1800" dirty="0" smtClean="0"/>
                        <a:t>Understand division as grouping</a:t>
                      </a:r>
                    </a:p>
                  </a:txBody>
                  <a:tcPr/>
                </a:tc>
                <a:extLst>
                  <a:ext uri="{0D108BD9-81ED-4DB2-BD59-A6C34878D82A}">
                    <a16:rowId xmlns:a16="http://schemas.microsoft.com/office/drawing/2014/main" val="608378007"/>
                  </a:ext>
                </a:extLst>
              </a:tr>
              <a:tr h="503374">
                <a:tc gridSpan="4">
                  <a:txBody>
                    <a:bodyPr/>
                    <a:lstStyle/>
                    <a:p>
                      <a:r>
                        <a:rPr lang="en-GB" sz="1800" b="1" dirty="0" smtClean="0">
                          <a:effectLst/>
                        </a:rPr>
                        <a:t>Vocabulary: </a:t>
                      </a:r>
                      <a:r>
                        <a:rPr lang="en-US" sz="1800" b="0" i="0" u="none" strike="noStrike" kern="1200" baseline="0" dirty="0" smtClean="0">
                          <a:solidFill>
                            <a:schemeClr val="tx1"/>
                          </a:solidFill>
                          <a:latin typeface="+mn-lt"/>
                          <a:ea typeface="+mn-ea"/>
                          <a:cs typeface="+mn-cs"/>
                        </a:rPr>
                        <a:t>multiple, multiplication array, multiplication tables/facts, groups of, lots of, times, columns, rows, group in pairs, 3s 5s 10s, equal groups of, divide, ÷, divided by, divided into, shared into, remainder.</a:t>
                      </a:r>
                      <a:endParaRPr lang="en-GB" sz="14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269282">
                <a:tc rowSpan="3" gridSpan="2">
                  <a:txBody>
                    <a:bodyPr/>
                    <a:lstStyle/>
                    <a:p>
                      <a:pPr>
                        <a:lnSpc>
                          <a:spcPct val="107000"/>
                        </a:lnSpc>
                        <a:spcAft>
                          <a:spcPts val="0"/>
                        </a:spcAft>
                      </a:pPr>
                      <a:r>
                        <a:rPr lang="en-GB" sz="1400" dirty="0" smtClean="0">
                          <a:effectLst/>
                        </a:rPr>
                        <a:t>Representations</a:t>
                      </a:r>
                      <a:endParaRPr lang="en-GB" sz="1200" dirty="0" smtClean="0">
                        <a:effectLst/>
                      </a:endParaRPr>
                    </a:p>
                    <a:p>
                      <a:pPr algn="ctr">
                        <a:lnSpc>
                          <a:spcPct val="107000"/>
                        </a:lnSpc>
                        <a:spcAft>
                          <a:spcPts val="0"/>
                        </a:spcAft>
                      </a:pPr>
                      <a:endParaRPr lang="en-GB" sz="1200" dirty="0" smtClean="0">
                        <a:effectLst/>
                      </a:endParaRPr>
                    </a:p>
                    <a:p>
                      <a:pPr algn="ctr">
                        <a:lnSpc>
                          <a:spcPct val="107000"/>
                        </a:lnSpc>
                        <a:spcAft>
                          <a:spcPts val="0"/>
                        </a:spcAft>
                      </a:pPr>
                      <a:endParaRPr lang="en-GB" sz="1200" dirty="0" smtClean="0">
                        <a:effectLst/>
                      </a:endParaRPr>
                    </a:p>
                    <a:p>
                      <a:pPr algn="ctr">
                        <a:lnSpc>
                          <a:spcPct val="107000"/>
                        </a:lnSpc>
                        <a:spcAft>
                          <a:spcPts val="0"/>
                        </a:spcAft>
                      </a:pPr>
                      <a:endParaRPr lang="en-GB" sz="1200" dirty="0" smtClean="0">
                        <a:effectLst/>
                      </a:endParaRPr>
                    </a:p>
                    <a:p>
                      <a:pPr algn="ctr">
                        <a:lnSpc>
                          <a:spcPct val="107000"/>
                        </a:lnSpc>
                        <a:spcAft>
                          <a:spcPts val="0"/>
                        </a:spcAft>
                      </a:pPr>
                      <a:endParaRPr lang="en-GB" sz="12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Use</a:t>
                      </a:r>
                      <a:r>
                        <a:rPr lang="en-GB" sz="1200" baseline="0" dirty="0" smtClean="0">
                          <a:effectLst/>
                          <a:latin typeface="Calibri" panose="020F0502020204030204" pitchFamily="34" charset="0"/>
                          <a:ea typeface="Calibri" panose="020F0502020204030204" pitchFamily="34" charset="0"/>
                          <a:cs typeface="Times New Roman" panose="02020603050405020304" pitchFamily="18" charset="0"/>
                        </a:rPr>
                        <a:t> Cuisenaire rods to show division as group which will then link to use of bar model</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3"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b="1" dirty="0" smtClean="0">
                          <a:effectLst/>
                        </a:rPr>
                        <a:t>Misconceptions</a:t>
                      </a: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209448">
                <a:tc gridSpan="2" vMerge="1">
                  <a:txBody>
                    <a:bodyPr/>
                    <a:lstStyle/>
                    <a:p>
                      <a:endParaRPr lang="en-GB"/>
                    </a:p>
                  </a:txBody>
                  <a:tcPr/>
                </a:tc>
                <a:tc hMerge="1" vMerge="1">
                  <a:txBody>
                    <a:bodyPr/>
                    <a:lstStyle/>
                    <a:p>
                      <a:endParaRPr lang="en-GB"/>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endParaRPr lang="en-GB" sz="1400" kern="1200" dirty="0" smtClean="0">
                        <a:solidFill>
                          <a:schemeClr val="tx1"/>
                        </a:solidFill>
                        <a:effectLst/>
                        <a:latin typeface="+mn-lt"/>
                        <a:ea typeface="+mn-ea"/>
                        <a:cs typeface="+mn-cs"/>
                      </a:endParaRPr>
                    </a:p>
                  </a:txBody>
                  <a:tcPr marL="68580" marR="68580" marT="0" marB="0"/>
                </a:tc>
                <a:tc hMerge="1">
                  <a:txBody>
                    <a:bodyPr/>
                    <a:lstStyle/>
                    <a:p>
                      <a:endParaRPr lang="en-GB"/>
                    </a:p>
                  </a:txBody>
                  <a:tcPr/>
                </a:tc>
                <a:extLst>
                  <a:ext uri="{0D108BD9-81ED-4DB2-BD59-A6C34878D82A}">
                    <a16:rowId xmlns:a16="http://schemas.microsoft.com/office/drawing/2014/main" val="2496082622"/>
                  </a:ext>
                </a:extLst>
              </a:tr>
              <a:tr h="1380753">
                <a:tc gridSpan="2" vMerge="1">
                  <a:txBody>
                    <a:bodyPr/>
                    <a:lstStyle/>
                    <a:p>
                      <a:endParaRPr lang="en-GB"/>
                    </a:p>
                  </a:txBody>
                  <a:tcPr/>
                </a:tc>
                <a:tc hMerge="1" vMerge="1">
                  <a:txBody>
                    <a:bodyPr/>
                    <a:lstStyle/>
                    <a:p>
                      <a:endParaRPr lang="en-GB"/>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2527807019"/>
                  </a:ext>
                </a:extLst>
              </a:tr>
              <a:tr h="1385767">
                <a:tc>
                  <a:txBody>
                    <a:bodyP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dirty="0" smtClean="0"/>
                        <a:t>Children represent Cuisenaire</a:t>
                      </a:r>
                      <a:r>
                        <a:rPr lang="en-GB" sz="1100" baseline="0" dirty="0" smtClean="0"/>
                        <a:t> rods as bar model and move to bar model alone when secure in times table facts</a:t>
                      </a:r>
                    </a:p>
                    <a:p>
                      <a:pPr algn="ctr"/>
                      <a:endParaRPr lang="en-GB" sz="1100" dirty="0"/>
                    </a:p>
                  </a:txBody>
                  <a:tcPr marL="68580" marR="68580" marT="0" marB="0"/>
                </a:tc>
                <a:tc rowSpan="2">
                  <a:txBody>
                    <a:bodyPr/>
                    <a:lstStyle/>
                    <a:p>
                      <a:pPr algn="ctr">
                        <a:lnSpc>
                          <a:spcPct val="107000"/>
                        </a:lnSpc>
                        <a:spcAft>
                          <a:spcPts val="0"/>
                        </a:spcAft>
                      </a:pP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2687653128"/>
                  </a:ext>
                </a:extLst>
              </a:tr>
              <a:tr h="1385767">
                <a:tc>
                  <a:txBody>
                    <a:bodyPr/>
                    <a:lstStyle/>
                    <a:p>
                      <a:pPr algn="ctr"/>
                      <a:endParaRPr lang="en-GB" sz="1100" dirty="0"/>
                    </a:p>
                  </a:txBody>
                  <a:tcPr marL="68580" marR="68580" marT="0" marB="0"/>
                </a:tc>
                <a:tc vMerge="1">
                  <a:txBody>
                    <a:bodyPr/>
                    <a:lstStyle/>
                    <a:p>
                      <a:endParaRPr lang="en-GB"/>
                    </a:p>
                  </a:txBody>
                  <a:tcPr/>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4203745467"/>
                  </a:ext>
                </a:extLst>
              </a:tr>
            </a:tbl>
          </a:graphicData>
        </a:graphic>
      </p:graphicFrame>
      <p:sp>
        <p:nvSpPr>
          <p:cNvPr id="6" name="Rectangle 5"/>
          <p:cNvSpPr/>
          <p:nvPr/>
        </p:nvSpPr>
        <p:spPr>
          <a:xfrm>
            <a:off x="2605239" y="5230576"/>
            <a:ext cx="2804160" cy="1015663"/>
          </a:xfrm>
          <a:prstGeom prst="rect">
            <a:avLst/>
          </a:prstGeom>
        </p:spPr>
        <p:txBody>
          <a:bodyPr wrap="square">
            <a:spAutoFit/>
          </a:bodyPr>
          <a:lstStyle/>
          <a:p>
            <a:pPr algn="ctr"/>
            <a:r>
              <a:rPr lang="en-GB" sz="1400" dirty="0" smtClean="0"/>
              <a:t>Group </a:t>
            </a:r>
            <a:r>
              <a:rPr lang="en-GB" sz="1400" dirty="0"/>
              <a:t>from zero in jumps of the divisor to find our ‘how many groups of 3 are there in 15?’. </a:t>
            </a:r>
          </a:p>
          <a:p>
            <a:pPr algn="ctr"/>
            <a:r>
              <a:rPr lang="en-GB" dirty="0" smtClean="0"/>
              <a:t>15  </a:t>
            </a:r>
            <a:r>
              <a:rPr lang="en-GB" dirty="0"/>
              <a:t>÷  3 = 5</a:t>
            </a:r>
          </a:p>
        </p:txBody>
      </p:sp>
      <p:pic>
        <p:nvPicPr>
          <p:cNvPr id="17" name="Picture 16"/>
          <p:cNvPicPr>
            <a:picLocks noChangeAspect="1"/>
          </p:cNvPicPr>
          <p:nvPr/>
        </p:nvPicPr>
        <p:blipFill>
          <a:blip r:embed="rId3"/>
          <a:stretch>
            <a:fillRect/>
          </a:stretch>
        </p:blipFill>
        <p:spPr>
          <a:xfrm>
            <a:off x="2770322" y="3610753"/>
            <a:ext cx="2473993" cy="1510707"/>
          </a:xfrm>
          <a:prstGeom prst="rect">
            <a:avLst/>
          </a:prstGeom>
        </p:spPr>
      </p:pic>
      <p:grpSp>
        <p:nvGrpSpPr>
          <p:cNvPr id="11" name="Group 10"/>
          <p:cNvGrpSpPr/>
          <p:nvPr/>
        </p:nvGrpSpPr>
        <p:grpSpPr>
          <a:xfrm>
            <a:off x="351277" y="1934078"/>
            <a:ext cx="4783243" cy="811966"/>
            <a:chOff x="351277" y="2030328"/>
            <a:chExt cx="4783243" cy="811966"/>
          </a:xfrm>
        </p:grpSpPr>
        <p:pic>
          <p:nvPicPr>
            <p:cNvPr id="7" name="Picture 6"/>
            <p:cNvPicPr>
              <a:picLocks noChangeAspect="1"/>
            </p:cNvPicPr>
            <p:nvPr/>
          </p:nvPicPr>
          <p:blipFill>
            <a:blip r:embed="rId4"/>
            <a:stretch>
              <a:fillRect/>
            </a:stretch>
          </p:blipFill>
          <p:spPr>
            <a:xfrm>
              <a:off x="351277" y="2030328"/>
              <a:ext cx="4783243" cy="413858"/>
            </a:xfrm>
            <a:prstGeom prst="rect">
              <a:avLst/>
            </a:prstGeom>
          </p:spPr>
        </p:pic>
        <p:pic>
          <p:nvPicPr>
            <p:cNvPr id="8" name="Picture 7"/>
            <p:cNvPicPr>
              <a:picLocks noChangeAspect="1"/>
            </p:cNvPicPr>
            <p:nvPr/>
          </p:nvPicPr>
          <p:blipFill>
            <a:blip r:embed="rId5"/>
            <a:stretch>
              <a:fillRect/>
            </a:stretch>
          </p:blipFill>
          <p:spPr>
            <a:xfrm>
              <a:off x="351277" y="2554820"/>
              <a:ext cx="4783243" cy="287474"/>
            </a:xfrm>
            <a:prstGeom prst="rect">
              <a:avLst/>
            </a:prstGeom>
          </p:spPr>
        </p:pic>
      </p:grpSp>
      <p:graphicFrame>
        <p:nvGraphicFramePr>
          <p:cNvPr id="9" name="Table 8"/>
          <p:cNvGraphicFramePr>
            <a:graphicFrameLocks noGrp="1"/>
          </p:cNvGraphicFramePr>
          <p:nvPr>
            <p:extLst>
              <p:ext uri="{D42A27DB-BD31-4B8C-83A1-F6EECF244321}">
                <p14:modId xmlns:p14="http://schemas.microsoft.com/office/powerpoint/2010/main" val="2755477164"/>
              </p:ext>
            </p:extLst>
          </p:nvPr>
        </p:nvGraphicFramePr>
        <p:xfrm>
          <a:off x="259115" y="3554101"/>
          <a:ext cx="2346124" cy="925716"/>
        </p:xfrm>
        <a:graphic>
          <a:graphicData uri="http://schemas.openxmlformats.org/drawingml/2006/table">
            <a:tbl>
              <a:tblPr firstRow="1" bandRow="1">
                <a:tableStyleId>{5C22544A-7EE6-4342-B048-85BDC9FD1C3A}</a:tableStyleId>
              </a:tblPr>
              <a:tblGrid>
                <a:gridCol w="586531">
                  <a:extLst>
                    <a:ext uri="{9D8B030D-6E8A-4147-A177-3AD203B41FA5}">
                      <a16:colId xmlns:a16="http://schemas.microsoft.com/office/drawing/2014/main" val="1920165505"/>
                    </a:ext>
                  </a:extLst>
                </a:gridCol>
                <a:gridCol w="586531">
                  <a:extLst>
                    <a:ext uri="{9D8B030D-6E8A-4147-A177-3AD203B41FA5}">
                      <a16:colId xmlns:a16="http://schemas.microsoft.com/office/drawing/2014/main" val="3347926211"/>
                    </a:ext>
                  </a:extLst>
                </a:gridCol>
                <a:gridCol w="586531">
                  <a:extLst>
                    <a:ext uri="{9D8B030D-6E8A-4147-A177-3AD203B41FA5}">
                      <a16:colId xmlns:a16="http://schemas.microsoft.com/office/drawing/2014/main" val="1292917279"/>
                    </a:ext>
                  </a:extLst>
                </a:gridCol>
                <a:gridCol w="586531">
                  <a:extLst>
                    <a:ext uri="{9D8B030D-6E8A-4147-A177-3AD203B41FA5}">
                      <a16:colId xmlns:a16="http://schemas.microsoft.com/office/drawing/2014/main" val="2074500057"/>
                    </a:ext>
                  </a:extLst>
                </a:gridCol>
              </a:tblGrid>
              <a:tr h="462858">
                <a:tc gridSpan="4">
                  <a:txBody>
                    <a:bodyPr/>
                    <a:lstStyle/>
                    <a:p>
                      <a:pPr algn="ctr"/>
                      <a:r>
                        <a:rPr lang="en-GB" dirty="0" smtClean="0"/>
                        <a:t>24</a:t>
                      </a:r>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11556774"/>
                  </a:ext>
                </a:extLst>
              </a:tr>
              <a:tr h="462858">
                <a:tc>
                  <a:txBody>
                    <a:bodyPr/>
                    <a:lstStyle/>
                    <a:p>
                      <a:pPr algn="ctr"/>
                      <a:r>
                        <a:rPr lang="en-GB" dirty="0" smtClean="0"/>
                        <a:t>6</a:t>
                      </a:r>
                      <a:endParaRPr lang="en-GB" dirty="0"/>
                    </a:p>
                  </a:txBody>
                  <a:tcPr/>
                </a:tc>
                <a:tc>
                  <a:txBody>
                    <a:bodyPr/>
                    <a:lstStyle/>
                    <a:p>
                      <a:pPr algn="ctr"/>
                      <a:r>
                        <a:rPr lang="en-GB" dirty="0" smtClean="0"/>
                        <a:t>6</a:t>
                      </a:r>
                      <a:endParaRPr lang="en-GB" dirty="0"/>
                    </a:p>
                  </a:txBody>
                  <a:tcPr/>
                </a:tc>
                <a:tc>
                  <a:txBody>
                    <a:bodyPr/>
                    <a:lstStyle/>
                    <a:p>
                      <a:pPr algn="ctr"/>
                      <a:r>
                        <a:rPr lang="en-GB" dirty="0" smtClean="0"/>
                        <a:t>6</a:t>
                      </a:r>
                      <a:endParaRPr lang="en-GB" dirty="0"/>
                    </a:p>
                  </a:txBody>
                  <a:tcPr/>
                </a:tc>
                <a:tc>
                  <a:txBody>
                    <a:bodyPr/>
                    <a:lstStyle/>
                    <a:p>
                      <a:pPr algn="ctr"/>
                      <a:r>
                        <a:rPr lang="en-GB" dirty="0" smtClean="0"/>
                        <a:t>6</a:t>
                      </a:r>
                      <a:endParaRPr lang="en-GB" dirty="0"/>
                    </a:p>
                  </a:txBody>
                  <a:tcPr/>
                </a:tc>
                <a:extLst>
                  <a:ext uri="{0D108BD9-81ED-4DB2-BD59-A6C34878D82A}">
                    <a16:rowId xmlns:a16="http://schemas.microsoft.com/office/drawing/2014/main" val="565830621"/>
                  </a:ext>
                </a:extLst>
              </a:tr>
            </a:tbl>
          </a:graphicData>
        </a:graphic>
      </p:graphicFrame>
      <p:pic>
        <p:nvPicPr>
          <p:cNvPr id="10" name="Picture 9"/>
          <p:cNvPicPr>
            <a:picLocks noChangeAspect="1"/>
          </p:cNvPicPr>
          <p:nvPr/>
        </p:nvPicPr>
        <p:blipFill>
          <a:blip r:embed="rId6"/>
          <a:stretch>
            <a:fillRect/>
          </a:stretch>
        </p:blipFill>
        <p:spPr>
          <a:xfrm>
            <a:off x="675586" y="5324967"/>
            <a:ext cx="1513182" cy="1133845"/>
          </a:xfrm>
          <a:prstGeom prst="rect">
            <a:avLst/>
          </a:prstGeom>
        </p:spPr>
      </p:pic>
    </p:spTree>
    <p:extLst>
      <p:ext uri="{BB962C8B-B14F-4D97-AF65-F5344CB8AC3E}">
        <p14:creationId xmlns:p14="http://schemas.microsoft.com/office/powerpoint/2010/main" val="10968600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
        <p:nvSpPr>
          <p:cNvPr id="6" name="TextBox 5"/>
          <p:cNvSpPr txBox="1"/>
          <p:nvPr/>
        </p:nvSpPr>
        <p:spPr>
          <a:xfrm>
            <a:off x="4572000" y="1241659"/>
            <a:ext cx="3320715" cy="1200329"/>
          </a:xfrm>
          <a:prstGeom prst="rect">
            <a:avLst/>
          </a:prstGeom>
          <a:noFill/>
        </p:spPr>
        <p:txBody>
          <a:bodyPr wrap="square" rtlCol="0">
            <a:spAutoFit/>
          </a:bodyPr>
          <a:lstStyle/>
          <a:p>
            <a:pPr algn="ctr"/>
            <a:r>
              <a:rPr lang="en-GB" sz="7200" dirty="0" smtClean="0"/>
              <a:t>Y5</a:t>
            </a:r>
            <a:endParaRPr lang="en-GB" sz="7200" dirty="0"/>
          </a:p>
        </p:txBody>
      </p:sp>
    </p:spTree>
    <p:extLst>
      <p:ext uri="{BB962C8B-B14F-4D97-AF65-F5344CB8AC3E}">
        <p14:creationId xmlns:p14="http://schemas.microsoft.com/office/powerpoint/2010/main" val="217139250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7" name="Picture 6">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3749285799"/>
              </p:ext>
            </p:extLst>
          </p:nvPr>
        </p:nvGraphicFramePr>
        <p:xfrm>
          <a:off x="356136" y="559862"/>
          <a:ext cx="11656191" cy="5777325"/>
        </p:xfrm>
        <a:graphic>
          <a:graphicData uri="http://schemas.openxmlformats.org/drawingml/2006/table">
            <a:tbl>
              <a:tblPr firstRow="1" bandRow="1">
                <a:tableStyleId>{17292A2E-F333-43FB-9621-5CBBE7FDCDCB}</a:tableStyleId>
              </a:tblPr>
              <a:tblGrid>
                <a:gridCol w="3885397">
                  <a:extLst>
                    <a:ext uri="{9D8B030D-6E8A-4147-A177-3AD203B41FA5}">
                      <a16:colId xmlns:a16="http://schemas.microsoft.com/office/drawing/2014/main" val="520867064"/>
                    </a:ext>
                  </a:extLst>
                </a:gridCol>
                <a:gridCol w="7770794">
                  <a:extLst>
                    <a:ext uri="{9D8B030D-6E8A-4147-A177-3AD203B41FA5}">
                      <a16:colId xmlns:a16="http://schemas.microsoft.com/office/drawing/2014/main" val="892932090"/>
                    </a:ext>
                  </a:extLst>
                </a:gridCol>
              </a:tblGrid>
              <a:tr h="60706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ysClr val="windowText" lastClr="000000"/>
                          </a:solidFill>
                        </a:rPr>
                        <a:t>Revisit</a:t>
                      </a:r>
                    </a:p>
                    <a:p>
                      <a:endParaRPr lang="en-GB" dirty="0" smtClean="0">
                        <a:solidFill>
                          <a:sysClr val="windowText" lastClr="00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u="none" strike="noStrike" cap="none" normalizeH="0" baseline="0" dirty="0" smtClean="0">
                          <a:ln>
                            <a:noFill/>
                          </a:ln>
                          <a:solidFill>
                            <a:sysClr val="windowText" lastClr="000000"/>
                          </a:solidFill>
                          <a:effectLst/>
                        </a:rPr>
                        <a:t>NC objectives</a:t>
                      </a:r>
                    </a:p>
                    <a:p>
                      <a:endParaRPr lang="en-GB" dirty="0">
                        <a:solidFill>
                          <a:sysClr val="windowText" lastClr="000000"/>
                        </a:solidFill>
                      </a:endParaRPr>
                    </a:p>
                  </a:txBody>
                  <a:tcPr/>
                </a:tc>
                <a:extLst>
                  <a:ext uri="{0D108BD9-81ED-4DB2-BD59-A6C34878D82A}">
                    <a16:rowId xmlns:a16="http://schemas.microsoft.com/office/drawing/2014/main" val="3770678768"/>
                  </a:ext>
                </a:extLst>
              </a:tr>
              <a:tr h="2851245">
                <a:tc>
                  <a:txBody>
                    <a:bodyPr/>
                    <a:lstStyle/>
                    <a:p>
                      <a:endParaRPr lang="en-GB" dirty="0" smtClean="0">
                        <a:solidFill>
                          <a:sysClr val="windowText" lastClr="000000"/>
                        </a:solidFill>
                      </a:endParaRPr>
                    </a:p>
                  </a:txBody>
                  <a:tcPr/>
                </a:tc>
                <a:tc>
                  <a:txBody>
                    <a:bodyPr/>
                    <a:lstStyle/>
                    <a:p>
                      <a:pPr lvl="0"/>
                      <a:r>
                        <a:rPr lang="en-GB" sz="1800" kern="1200" dirty="0" smtClean="0">
                          <a:solidFill>
                            <a:schemeClr val="tx1"/>
                          </a:solidFill>
                          <a:effectLst/>
                          <a:latin typeface="+mn-lt"/>
                          <a:ea typeface="+mn-ea"/>
                          <a:cs typeface="+mn-cs"/>
                        </a:rPr>
                        <a:t>recall and use multiplication and division facts for the 3, 4 and 8 multiplication tables</a:t>
                      </a:r>
                    </a:p>
                    <a:p>
                      <a:pPr lvl="0"/>
                      <a:r>
                        <a:rPr lang="en-GB" sz="1800" kern="1200" dirty="0" smtClean="0">
                          <a:solidFill>
                            <a:schemeClr val="tx1"/>
                          </a:solidFill>
                          <a:effectLst/>
                          <a:latin typeface="+mn-lt"/>
                          <a:ea typeface="+mn-ea"/>
                          <a:cs typeface="+mn-cs"/>
                        </a:rPr>
                        <a:t>write and calculate mathematical statements for division using the multiplication tables that they know, including for two-digit numbers divided</a:t>
                      </a:r>
                      <a:r>
                        <a:rPr lang="en-GB" sz="1800" kern="1200" baseline="0" dirty="0" smtClean="0">
                          <a:solidFill>
                            <a:schemeClr val="tx1"/>
                          </a:solidFill>
                          <a:effectLst/>
                          <a:latin typeface="+mn-lt"/>
                          <a:ea typeface="+mn-ea"/>
                          <a:cs typeface="+mn-cs"/>
                        </a:rPr>
                        <a:t> by</a:t>
                      </a:r>
                      <a:r>
                        <a:rPr lang="en-GB" sz="1800" kern="1200" dirty="0" smtClean="0">
                          <a:solidFill>
                            <a:schemeClr val="tx1"/>
                          </a:solidFill>
                          <a:effectLst/>
                          <a:latin typeface="+mn-lt"/>
                          <a:ea typeface="+mn-ea"/>
                          <a:cs typeface="+mn-cs"/>
                        </a:rPr>
                        <a:t> one-digit numbers, using mental and progressing to formal written methods</a:t>
                      </a:r>
                    </a:p>
                    <a:p>
                      <a:pPr lvl="0"/>
                      <a:endParaRPr lang="en-GB" sz="1800" kern="1200" dirty="0" smtClean="0">
                        <a:solidFill>
                          <a:schemeClr val="tx1"/>
                        </a:solidFill>
                        <a:effectLst/>
                        <a:latin typeface="+mn-lt"/>
                        <a:ea typeface="+mn-ea"/>
                        <a:cs typeface="+mn-cs"/>
                      </a:endParaRPr>
                    </a:p>
                    <a:p>
                      <a:r>
                        <a:rPr lang="en-GB" sz="1800" kern="1200" dirty="0" smtClean="0">
                          <a:solidFill>
                            <a:schemeClr val="tx1"/>
                          </a:solidFill>
                          <a:effectLst/>
                          <a:latin typeface="+mn-lt"/>
                          <a:ea typeface="+mn-ea"/>
                          <a:cs typeface="+mn-cs"/>
                        </a:rPr>
                        <a:t>solve problems, including missing number problems, involving multiplication and division, including positive integer scaling problems and correspondence problems in which n objects are connected to m objects.</a:t>
                      </a:r>
                      <a:endParaRPr lang="en-GB" sz="1800" kern="1200" dirty="0">
                        <a:solidFill>
                          <a:schemeClr val="tx1"/>
                        </a:solidFill>
                        <a:effectLst/>
                        <a:latin typeface="+mn-lt"/>
                        <a:ea typeface="+mn-ea"/>
                        <a:cs typeface="+mn-cs"/>
                      </a:endParaRPr>
                    </a:p>
                  </a:txBody>
                  <a:tcPr/>
                </a:tc>
                <a:extLst>
                  <a:ext uri="{0D108BD9-81ED-4DB2-BD59-A6C34878D82A}">
                    <a16:rowId xmlns:a16="http://schemas.microsoft.com/office/drawing/2014/main" val="1881078693"/>
                  </a:ext>
                </a:extLst>
              </a:tr>
              <a:tr h="2199746">
                <a:tc gridSpan="2">
                  <a:txBody>
                    <a:bodyPr/>
                    <a:lstStyle/>
                    <a:p>
                      <a:r>
                        <a:rPr lang="en-GB" dirty="0" smtClean="0"/>
                        <a:t>Resources</a:t>
                      </a: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tc>
                <a:tc hMerge="1">
                  <a:txBody>
                    <a:bodyPr/>
                    <a:lstStyle/>
                    <a:p>
                      <a:endParaRPr lang="en-GB" dirty="0"/>
                    </a:p>
                  </a:txBody>
                  <a:tcPr/>
                </a:tc>
                <a:extLst>
                  <a:ext uri="{0D108BD9-81ED-4DB2-BD59-A6C34878D82A}">
                    <a16:rowId xmlns:a16="http://schemas.microsoft.com/office/drawing/2014/main" val="1672232767"/>
                  </a:ext>
                </a:extLst>
              </a:tr>
            </a:tbl>
          </a:graphicData>
        </a:graphic>
      </p:graphicFrame>
      <p:pic>
        <p:nvPicPr>
          <p:cNvPr id="9" name="Picture 2" descr="Image result for numic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686" y="4626982"/>
            <a:ext cx="1894898" cy="141998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Image result for count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28134" y="4438954"/>
            <a:ext cx="1922583" cy="154348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Image result for tens frame tts"/>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l="28702" t="15363" r="957" b="34322"/>
          <a:stretch/>
        </p:blipFill>
        <p:spPr bwMode="auto">
          <a:xfrm>
            <a:off x="9157557" y="4282434"/>
            <a:ext cx="2123054" cy="109728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a:blip r:embed="rId7"/>
          <a:stretch>
            <a:fillRect/>
          </a:stretch>
        </p:blipFill>
        <p:spPr>
          <a:xfrm>
            <a:off x="4742154" y="4986632"/>
            <a:ext cx="4834729" cy="700685"/>
          </a:xfrm>
          <a:prstGeom prst="rect">
            <a:avLst/>
          </a:prstGeom>
        </p:spPr>
      </p:pic>
    </p:spTree>
    <p:extLst>
      <p:ext uri="{BB962C8B-B14F-4D97-AF65-F5344CB8AC3E}">
        <p14:creationId xmlns:p14="http://schemas.microsoft.com/office/powerpoint/2010/main" val="39610423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649510730"/>
              </p:ext>
            </p:extLst>
          </p:nvPr>
        </p:nvGraphicFramePr>
        <p:xfrm>
          <a:off x="2032000" y="719666"/>
          <a:ext cx="8128000" cy="2113280"/>
        </p:xfrm>
        <a:graphic>
          <a:graphicData uri="http://schemas.openxmlformats.org/drawingml/2006/table">
            <a:tbl>
              <a:tblPr firstRow="1" bandRow="1">
                <a:tableStyleId>{912C8C85-51F0-491E-9774-3900AFEF0FD7}</a:tableStyleId>
              </a:tblPr>
              <a:tblGrid>
                <a:gridCol w="8128000">
                  <a:extLst>
                    <a:ext uri="{9D8B030D-6E8A-4147-A177-3AD203B41FA5}">
                      <a16:colId xmlns:a16="http://schemas.microsoft.com/office/drawing/2014/main" val="1994348585"/>
                    </a:ext>
                  </a:extLst>
                </a:gridCol>
              </a:tblGrid>
              <a:tr h="370840">
                <a:tc>
                  <a:txBody>
                    <a:bodyPr/>
                    <a:lstStyle/>
                    <a:p>
                      <a:r>
                        <a:rPr lang="en-GB" dirty="0" smtClean="0"/>
                        <a:t>Proposed teaching sequence</a:t>
                      </a:r>
                      <a:endParaRPr lang="en-GB" dirty="0"/>
                    </a:p>
                  </a:txBody>
                  <a:tcPr/>
                </a:tc>
                <a:extLst>
                  <a:ext uri="{0D108BD9-81ED-4DB2-BD59-A6C34878D82A}">
                    <a16:rowId xmlns:a16="http://schemas.microsoft.com/office/drawing/2014/main" val="1791402378"/>
                  </a:ext>
                </a:extLst>
              </a:tr>
              <a:tr h="370840">
                <a:tc>
                  <a:txBody>
                    <a:bodyPr/>
                    <a:lstStyle/>
                    <a:p>
                      <a:r>
                        <a:rPr lang="en-GB" dirty="0" smtClean="0"/>
                        <a:t>Dividing a 4-digit number by a 1-digit</a:t>
                      </a:r>
                      <a:r>
                        <a:rPr lang="en-GB" baseline="0" dirty="0" smtClean="0"/>
                        <a:t> no remainder</a:t>
                      </a:r>
                      <a:endParaRPr lang="en-GB" dirty="0"/>
                    </a:p>
                  </a:txBody>
                  <a:tcPr/>
                </a:tc>
                <a:extLst>
                  <a:ext uri="{0D108BD9-81ED-4DB2-BD59-A6C34878D82A}">
                    <a16:rowId xmlns:a16="http://schemas.microsoft.com/office/drawing/2014/main" val="4279424725"/>
                  </a:ext>
                </a:extLst>
              </a:tr>
              <a:tr h="0">
                <a:tc>
                  <a:txBody>
                    <a:bodyPr/>
                    <a:lstStyle/>
                    <a:p>
                      <a:r>
                        <a:rPr lang="en-GB" dirty="0" smtClean="0"/>
                        <a:t>Dividing a 4-digit number by a 1-digit</a:t>
                      </a:r>
                      <a:r>
                        <a:rPr lang="en-GB" baseline="0" dirty="0" smtClean="0"/>
                        <a:t> remainder in one column</a:t>
                      </a:r>
                      <a:endParaRPr lang="en-GB" dirty="0"/>
                    </a:p>
                  </a:txBody>
                  <a:tcPr/>
                </a:tc>
                <a:extLst>
                  <a:ext uri="{0D108BD9-81ED-4DB2-BD59-A6C34878D82A}">
                    <a16:rowId xmlns:a16="http://schemas.microsoft.com/office/drawing/2014/main" val="166725168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Dividing a 4-digit number by a 1-digit</a:t>
                      </a:r>
                      <a:r>
                        <a:rPr lang="en-GB" baseline="0" dirty="0" smtClean="0"/>
                        <a:t> remainder in two columns</a:t>
                      </a:r>
                      <a:endParaRPr lang="en-GB" dirty="0" smtClean="0"/>
                    </a:p>
                  </a:txBody>
                  <a:tcPr/>
                </a:tc>
                <a:extLst>
                  <a:ext uri="{0D108BD9-81ED-4DB2-BD59-A6C34878D82A}">
                    <a16:rowId xmlns:a16="http://schemas.microsoft.com/office/drawing/2014/main" val="78848044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Dividing a 4-digit number by a 1-digit</a:t>
                      </a:r>
                      <a:r>
                        <a:rPr lang="en-GB" baseline="0" dirty="0" smtClean="0"/>
                        <a:t> remainder in final column in order to interpret </a:t>
                      </a:r>
                      <a:r>
                        <a:rPr lang="en-GB" baseline="0" smtClean="0"/>
                        <a:t>in context</a:t>
                      </a:r>
                      <a:endParaRPr lang="en-GB" dirty="0" smtClean="0"/>
                    </a:p>
                  </a:txBody>
                  <a:tcPr/>
                </a:tc>
                <a:extLst>
                  <a:ext uri="{0D108BD9-81ED-4DB2-BD59-A6C34878D82A}">
                    <a16:rowId xmlns:a16="http://schemas.microsoft.com/office/drawing/2014/main" val="919251368"/>
                  </a:ext>
                </a:extLst>
              </a:tr>
            </a:tbl>
          </a:graphicData>
        </a:graphic>
      </p:graphicFrame>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Tree>
    <p:extLst>
      <p:ext uri="{BB962C8B-B14F-4D97-AF65-F5344CB8AC3E}">
        <p14:creationId xmlns:p14="http://schemas.microsoft.com/office/powerpoint/2010/main" val="9360253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330800518"/>
              </p:ext>
            </p:extLst>
          </p:nvPr>
        </p:nvGraphicFramePr>
        <p:xfrm>
          <a:off x="122571" y="408257"/>
          <a:ext cx="11617696" cy="5830527"/>
        </p:xfrm>
        <a:graphic>
          <a:graphicData uri="http://schemas.openxmlformats.org/drawingml/2006/table">
            <a:tbl>
              <a:tblPr firstRow="1" bandRow="1">
                <a:tableStyleId>{5940675A-B579-460E-94D1-54222C63F5DA}</a:tableStyleId>
              </a:tblPr>
              <a:tblGrid>
                <a:gridCol w="3554280">
                  <a:extLst>
                    <a:ext uri="{9D8B030D-6E8A-4147-A177-3AD203B41FA5}">
                      <a16:colId xmlns:a16="http://schemas.microsoft.com/office/drawing/2014/main" val="3199054702"/>
                    </a:ext>
                  </a:extLst>
                </a:gridCol>
                <a:gridCol w="1672240">
                  <a:extLst>
                    <a:ext uri="{9D8B030D-6E8A-4147-A177-3AD203B41FA5}">
                      <a16:colId xmlns:a16="http://schemas.microsoft.com/office/drawing/2014/main" val="1853878702"/>
                    </a:ext>
                  </a:extLst>
                </a:gridCol>
                <a:gridCol w="1482290">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693327">
                <a:tc gridSpan="3">
                  <a:txBody>
                    <a:bodyPr/>
                    <a:lstStyle/>
                    <a:p>
                      <a:pPr marL="0" marR="0" lvl="0" indent="0" algn="l" defTabSz="914400" rtl="0" eaLnBrk="0" fontAlgn="base" latinLnBrk="0" hangingPunct="0">
                        <a:lnSpc>
                          <a:spcPct val="100000"/>
                        </a:lnSpc>
                        <a:spcBef>
                          <a:spcPct val="0"/>
                        </a:spcBef>
                        <a:spcAft>
                          <a:spcPct val="0"/>
                        </a:spcAft>
                        <a:buClrTx/>
                        <a:buSzTx/>
                        <a:buFontTx/>
                        <a:buNone/>
                        <a:tabLst>
                          <a:tab pos="227013" algn="l"/>
                        </a:tabLst>
                        <a:defRPr/>
                      </a:pPr>
                      <a:r>
                        <a:rPr lang="en-GB" sz="1600" b="1" dirty="0">
                          <a:effectLst/>
                        </a:rPr>
                        <a:t>NC </a:t>
                      </a:r>
                      <a:r>
                        <a:rPr lang="en-GB" sz="1600" b="1" dirty="0" smtClean="0">
                          <a:effectLst/>
                        </a:rPr>
                        <a:t>Objective</a:t>
                      </a:r>
                      <a:r>
                        <a:rPr lang="en-GB" sz="1600" dirty="0" smtClean="0">
                          <a:effectLst/>
                        </a:rPr>
                        <a:t>: </a:t>
                      </a:r>
                      <a:r>
                        <a:rPr lang="en-GB" sz="1800" kern="1200" dirty="0" smtClean="0">
                          <a:solidFill>
                            <a:schemeClr val="tx1"/>
                          </a:solidFill>
                          <a:effectLst/>
                          <a:latin typeface="+mn-lt"/>
                          <a:ea typeface="+mn-ea"/>
                          <a:cs typeface="+mn-cs"/>
                        </a:rPr>
                        <a:t>divide numbers up to 4 digits by a one-digit number using the formal written method of short division and interpret remainders appropriately for the context</a:t>
                      </a: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smtClean="0"/>
                        <a:t>Small Step: Divide 4 digit by 1 digit with no remainders in any column e.g. 3669</a:t>
                      </a:r>
                      <a:r>
                        <a:rPr lang="en-GB" sz="1800" b="1" baseline="0" dirty="0" smtClean="0"/>
                        <a:t> ÷ 3</a:t>
                      </a:r>
                      <a:endParaRPr lang="en-GB" dirty="0" smtClean="0"/>
                    </a:p>
                  </a:txBody>
                  <a:tcPr/>
                </a:tc>
                <a:extLst>
                  <a:ext uri="{0D108BD9-81ED-4DB2-BD59-A6C34878D82A}">
                    <a16:rowId xmlns:a16="http://schemas.microsoft.com/office/drawing/2014/main" val="608378007"/>
                  </a:ext>
                </a:extLst>
              </a:tr>
              <a:tr h="273313">
                <a:tc gridSpan="4">
                  <a:txBody>
                    <a:bodyPr/>
                    <a:lstStyle/>
                    <a:p>
                      <a:r>
                        <a:rPr lang="en-GB" sz="1800" b="1" dirty="0" smtClean="0">
                          <a:effectLst/>
                        </a:rPr>
                        <a:t>Vocabulary:</a:t>
                      </a:r>
                      <a:endParaRPr lang="en-GB" sz="14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937704">
                <a:tc rowSpan="3">
                  <a:txBody>
                    <a:bodyPr/>
                    <a:lstStyle/>
                    <a:p>
                      <a:pPr>
                        <a:lnSpc>
                          <a:spcPct val="107000"/>
                        </a:lnSpc>
                        <a:spcAft>
                          <a:spcPts val="0"/>
                        </a:spcAft>
                      </a:pPr>
                      <a:r>
                        <a:rPr lang="en-GB" sz="1400" dirty="0" smtClean="0">
                          <a:effectLst/>
                        </a:rPr>
                        <a:t>Representations</a:t>
                      </a:r>
                      <a:endParaRPr lang="en-GB" sz="1200" b="1" kern="1200" dirty="0" smtClean="0">
                        <a:solidFill>
                          <a:schemeClr val="tx1"/>
                        </a:solidFill>
                        <a:effectLst/>
                        <a:latin typeface="+mn-lt"/>
                        <a:ea typeface="+mn-ea"/>
                        <a:cs typeface="+mn-cs"/>
                      </a:endParaRPr>
                    </a:p>
                    <a:p>
                      <a:endParaRPr lang="en-GB" sz="1200" b="1" kern="1200" dirty="0" smtClean="0">
                        <a:solidFill>
                          <a:schemeClr val="tx1"/>
                        </a:solidFill>
                        <a:effectLst/>
                        <a:latin typeface="+mn-lt"/>
                        <a:ea typeface="+mn-ea"/>
                        <a:cs typeface="+mn-cs"/>
                      </a:endParaRPr>
                    </a:p>
                    <a:p>
                      <a:pPr algn="ctr">
                        <a:lnSpc>
                          <a:spcPct val="107000"/>
                        </a:lnSpc>
                        <a:spcAft>
                          <a:spcPts val="0"/>
                        </a:spcAft>
                      </a:pPr>
                      <a:endParaRPr lang="en-GB" sz="1200" dirty="0" smtClean="0">
                        <a:effectLst/>
                      </a:endParaRPr>
                    </a:p>
                    <a:p>
                      <a:r>
                        <a:rPr lang="en-GB" dirty="0" smtClean="0"/>
                        <a:t>    x1000       x200       x20          x3</a:t>
                      </a:r>
                    </a:p>
                    <a:p>
                      <a:endParaRPr lang="en-GB" dirty="0" smtClean="0"/>
                    </a:p>
                    <a:p>
                      <a:endParaRPr lang="en-GB" dirty="0" smtClean="0"/>
                    </a:p>
                    <a:p>
                      <a:pPr>
                        <a:lnSpc>
                          <a:spcPct val="107000"/>
                        </a:lnSpc>
                        <a:spcAft>
                          <a:spcPts val="0"/>
                        </a:spcAft>
                      </a:pPr>
                      <a:r>
                        <a:rPr lang="en-GB" sz="1400" baseline="0" dirty="0" smtClean="0">
                          <a:effectLst/>
                          <a:latin typeface="Calibri" panose="020F0502020204030204" pitchFamily="34" charset="0"/>
                          <a:ea typeface="Calibri" panose="020F0502020204030204" pitchFamily="34" charset="0"/>
                          <a:cs typeface="Times New Roman" panose="02020603050405020304" pitchFamily="18" charset="0"/>
                        </a:rPr>
                        <a:t>  0             3000             3600            3660       3669</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3">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3200" dirty="0" smtClean="0">
                          <a:effectLst/>
                          <a:latin typeface="Calibri" panose="020F0502020204030204" pitchFamily="34" charset="0"/>
                          <a:ea typeface="Calibri" panose="020F0502020204030204" pitchFamily="34" charset="0"/>
                          <a:cs typeface="Times New Roman" panose="02020603050405020304" pitchFamily="18" charset="0"/>
                        </a:rPr>
                        <a:t>       1223</a:t>
                      </a: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gridSpan="2">
                  <a:txBody>
                    <a:bodyPr/>
                    <a:lstStyle/>
                    <a:p>
                      <a:pPr>
                        <a:lnSpc>
                          <a:spcPct val="107000"/>
                        </a:lnSpc>
                        <a:spcAft>
                          <a:spcPts val="0"/>
                        </a:spcAft>
                      </a:pPr>
                      <a:r>
                        <a:rPr lang="en-GB" sz="1800" b="1" u="sng" dirty="0" smtClean="0">
                          <a:effectLst/>
                        </a:rPr>
                        <a:t>Misconceptions</a:t>
                      </a: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206794">
                <a:tc v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en-GB"/>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endParaRPr lang="en-GB" sz="1400" kern="1200" dirty="0" smtClean="0">
                        <a:solidFill>
                          <a:schemeClr val="tx1"/>
                        </a:solidFill>
                        <a:effectLst/>
                        <a:latin typeface="+mn-lt"/>
                        <a:ea typeface="+mn-ea"/>
                        <a:cs typeface="+mn-cs"/>
                      </a:endParaRPr>
                    </a:p>
                  </a:txBody>
                  <a:tcPr marL="68580" marR="68580" marT="0" marB="0"/>
                </a:tc>
                <a:tc hMerge="1">
                  <a:txBody>
                    <a:bodyPr/>
                    <a:lstStyle/>
                    <a:p>
                      <a:endParaRPr lang="en-GB"/>
                    </a:p>
                  </a:txBody>
                  <a:tcPr/>
                </a:tc>
                <a:extLst>
                  <a:ext uri="{0D108BD9-81ED-4DB2-BD59-A6C34878D82A}">
                    <a16:rowId xmlns:a16="http://schemas.microsoft.com/office/drawing/2014/main" val="2687653128"/>
                  </a:ext>
                </a:extLst>
              </a:tr>
              <a:tr h="56152">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667277784"/>
                  </a:ext>
                </a:extLst>
              </a:tr>
              <a:tr h="2222139">
                <a:tc grid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Both physically manipulate and draw place value tables</a:t>
                      </a:r>
                    </a:p>
                    <a:p>
                      <a:pPr algn="ct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3795204422"/>
                  </a:ext>
                </a:extLst>
              </a:tr>
            </a:tbl>
          </a:graphicData>
        </a:graphic>
      </p:graphicFrame>
      <p:sp>
        <p:nvSpPr>
          <p:cNvPr id="6" name="Curved Down Arrow 5"/>
          <p:cNvSpPr/>
          <p:nvPr/>
        </p:nvSpPr>
        <p:spPr>
          <a:xfrm>
            <a:off x="279133" y="2454442"/>
            <a:ext cx="837398" cy="35613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 name="Curved Down Arrow 6"/>
          <p:cNvSpPr/>
          <p:nvPr/>
        </p:nvSpPr>
        <p:spPr>
          <a:xfrm>
            <a:off x="1116531" y="2454440"/>
            <a:ext cx="837398" cy="35613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Curved Down Arrow 7"/>
          <p:cNvSpPr/>
          <p:nvPr/>
        </p:nvSpPr>
        <p:spPr>
          <a:xfrm>
            <a:off x="1953929" y="2454438"/>
            <a:ext cx="837398" cy="35613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Curved Down Arrow 8"/>
          <p:cNvSpPr/>
          <p:nvPr/>
        </p:nvSpPr>
        <p:spPr>
          <a:xfrm>
            <a:off x="2791327" y="2454436"/>
            <a:ext cx="837398" cy="35613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11" name="Straight Connector 10"/>
          <p:cNvCxnSpPr/>
          <p:nvPr/>
        </p:nvCxnSpPr>
        <p:spPr>
          <a:xfrm>
            <a:off x="4321744" y="2449622"/>
            <a:ext cx="0" cy="437956"/>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a:off x="4295601" y="2449620"/>
            <a:ext cx="892416"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3920040" y="2376212"/>
            <a:ext cx="1405289" cy="584775"/>
          </a:xfrm>
          <a:prstGeom prst="rect">
            <a:avLst/>
          </a:prstGeom>
          <a:noFill/>
        </p:spPr>
        <p:txBody>
          <a:bodyPr wrap="square" rtlCol="0">
            <a:spAutoFit/>
          </a:bodyPr>
          <a:lstStyle/>
          <a:p>
            <a:r>
              <a:rPr lang="en-GB" sz="3200" dirty="0">
                <a:latin typeface="Calibri" panose="020F0502020204030204" pitchFamily="34" charset="0"/>
                <a:ea typeface="Calibri" panose="020F0502020204030204" pitchFamily="34" charset="0"/>
                <a:cs typeface="Times New Roman" panose="02020603050405020304" pitchFamily="18" charset="0"/>
              </a:rPr>
              <a:t>3 </a:t>
            </a:r>
            <a:r>
              <a:rPr lang="en-GB" sz="3200" dirty="0" smtClean="0">
                <a:latin typeface="Calibri" panose="020F0502020204030204" pitchFamily="34" charset="0"/>
                <a:ea typeface="Calibri" panose="020F0502020204030204" pitchFamily="34" charset="0"/>
                <a:cs typeface="Times New Roman" panose="02020603050405020304" pitchFamily="18" charset="0"/>
              </a:rPr>
              <a:t> 3669</a:t>
            </a:r>
            <a:endParaRPr lang="en-GB" sz="3200" dirty="0"/>
          </a:p>
        </p:txBody>
      </p:sp>
      <p:graphicFrame>
        <p:nvGraphicFramePr>
          <p:cNvPr id="17" name="Table 16"/>
          <p:cNvGraphicFramePr>
            <a:graphicFrameLocks noGrp="1"/>
          </p:cNvGraphicFramePr>
          <p:nvPr>
            <p:extLst>
              <p:ext uri="{D42A27DB-BD31-4B8C-83A1-F6EECF244321}">
                <p14:modId xmlns:p14="http://schemas.microsoft.com/office/powerpoint/2010/main" val="588931223"/>
              </p:ext>
            </p:extLst>
          </p:nvPr>
        </p:nvGraphicFramePr>
        <p:xfrm>
          <a:off x="697830" y="4009350"/>
          <a:ext cx="3960796" cy="1708056"/>
        </p:xfrm>
        <a:graphic>
          <a:graphicData uri="http://schemas.openxmlformats.org/drawingml/2006/table">
            <a:tbl>
              <a:tblPr firstRow="1" bandRow="1">
                <a:tableStyleId>{5940675A-B579-460E-94D1-54222C63F5DA}</a:tableStyleId>
              </a:tblPr>
              <a:tblGrid>
                <a:gridCol w="990199">
                  <a:extLst>
                    <a:ext uri="{9D8B030D-6E8A-4147-A177-3AD203B41FA5}">
                      <a16:colId xmlns:a16="http://schemas.microsoft.com/office/drawing/2014/main" val="3319034805"/>
                    </a:ext>
                  </a:extLst>
                </a:gridCol>
                <a:gridCol w="990199">
                  <a:extLst>
                    <a:ext uri="{9D8B030D-6E8A-4147-A177-3AD203B41FA5}">
                      <a16:colId xmlns:a16="http://schemas.microsoft.com/office/drawing/2014/main" val="2033974225"/>
                    </a:ext>
                  </a:extLst>
                </a:gridCol>
                <a:gridCol w="990199">
                  <a:extLst>
                    <a:ext uri="{9D8B030D-6E8A-4147-A177-3AD203B41FA5}">
                      <a16:colId xmlns:a16="http://schemas.microsoft.com/office/drawing/2014/main" val="1908405922"/>
                    </a:ext>
                  </a:extLst>
                </a:gridCol>
                <a:gridCol w="990199">
                  <a:extLst>
                    <a:ext uri="{9D8B030D-6E8A-4147-A177-3AD203B41FA5}">
                      <a16:colId xmlns:a16="http://schemas.microsoft.com/office/drawing/2014/main" val="276237218"/>
                    </a:ext>
                  </a:extLst>
                </a:gridCol>
              </a:tblGrid>
              <a:tr h="427014">
                <a:tc>
                  <a:txBody>
                    <a:bodyPr/>
                    <a:lstStyle/>
                    <a:p>
                      <a:pPr algn="ctr"/>
                      <a:r>
                        <a:rPr lang="en-GB" dirty="0" err="1" smtClean="0"/>
                        <a:t>Th</a:t>
                      </a:r>
                      <a:endParaRPr lang="en-GB" dirty="0"/>
                    </a:p>
                  </a:txBody>
                  <a:tcPr/>
                </a:tc>
                <a:tc>
                  <a:txBody>
                    <a:bodyPr/>
                    <a:lstStyle/>
                    <a:p>
                      <a:pPr algn="ctr"/>
                      <a:r>
                        <a:rPr lang="en-GB" dirty="0" smtClean="0"/>
                        <a:t>H</a:t>
                      </a:r>
                      <a:endParaRPr lang="en-GB" dirty="0"/>
                    </a:p>
                  </a:txBody>
                  <a:tcPr/>
                </a:tc>
                <a:tc>
                  <a:txBody>
                    <a:bodyPr/>
                    <a:lstStyle/>
                    <a:p>
                      <a:pPr algn="ctr"/>
                      <a:r>
                        <a:rPr lang="en-GB" dirty="0" smtClean="0"/>
                        <a:t>The</a:t>
                      </a:r>
                      <a:endParaRPr lang="en-GB" dirty="0"/>
                    </a:p>
                  </a:txBody>
                  <a:tcPr/>
                </a:tc>
                <a:tc>
                  <a:txBody>
                    <a:bodyPr/>
                    <a:lstStyle/>
                    <a:p>
                      <a:pPr algn="ctr"/>
                      <a:r>
                        <a:rPr lang="en-GB" dirty="0" smtClean="0"/>
                        <a:t>O</a:t>
                      </a:r>
                      <a:endParaRPr lang="en-GB" dirty="0"/>
                    </a:p>
                  </a:txBody>
                  <a:tcPr/>
                </a:tc>
                <a:extLst>
                  <a:ext uri="{0D108BD9-81ED-4DB2-BD59-A6C34878D82A}">
                    <a16:rowId xmlns:a16="http://schemas.microsoft.com/office/drawing/2014/main" val="2329661068"/>
                  </a:ext>
                </a:extLst>
              </a:tr>
              <a:tr h="427014">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896071766"/>
                  </a:ext>
                </a:extLst>
              </a:tr>
              <a:tr h="427014">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759335143"/>
                  </a:ext>
                </a:extLst>
              </a:tr>
              <a:tr h="427014">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4141139525"/>
                  </a:ext>
                </a:extLst>
              </a:tr>
            </a:tbl>
          </a:graphicData>
        </a:graphic>
      </p:graphicFrame>
      <p:grpSp>
        <p:nvGrpSpPr>
          <p:cNvPr id="12" name="Group 11"/>
          <p:cNvGrpSpPr/>
          <p:nvPr/>
        </p:nvGrpSpPr>
        <p:grpSpPr>
          <a:xfrm>
            <a:off x="1142196" y="5327345"/>
            <a:ext cx="3420177" cy="362356"/>
            <a:chOff x="1142196" y="5327345"/>
            <a:chExt cx="3420177" cy="362356"/>
          </a:xfrm>
        </p:grpSpPr>
        <p:sp>
          <p:nvSpPr>
            <p:cNvPr id="56" name="Oval 55"/>
            <p:cNvSpPr/>
            <p:nvPr/>
          </p:nvSpPr>
          <p:spPr>
            <a:xfrm>
              <a:off x="1142196" y="5369790"/>
              <a:ext cx="292685" cy="2363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p:cNvSpPr/>
            <p:nvPr/>
          </p:nvSpPr>
          <p:spPr>
            <a:xfrm>
              <a:off x="1892489" y="5356657"/>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p:cNvSpPr/>
            <p:nvPr/>
          </p:nvSpPr>
          <p:spPr>
            <a:xfrm>
              <a:off x="2206080" y="5369790"/>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p:cNvSpPr/>
            <p:nvPr/>
          </p:nvSpPr>
          <p:spPr>
            <a:xfrm>
              <a:off x="2725467" y="5356657"/>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0" name="Oval 59"/>
            <p:cNvSpPr/>
            <p:nvPr/>
          </p:nvSpPr>
          <p:spPr>
            <a:xfrm>
              <a:off x="3039057" y="5369790"/>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1" name="Oval 60"/>
            <p:cNvSpPr/>
            <p:nvPr/>
          </p:nvSpPr>
          <p:spPr>
            <a:xfrm>
              <a:off x="3712449" y="5332974"/>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p:cNvSpPr/>
            <p:nvPr/>
          </p:nvSpPr>
          <p:spPr>
            <a:xfrm>
              <a:off x="3984228" y="545331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p:cNvSpPr/>
            <p:nvPr/>
          </p:nvSpPr>
          <p:spPr>
            <a:xfrm>
              <a:off x="4269688" y="532734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4" name="Group 63"/>
          <p:cNvGrpSpPr/>
          <p:nvPr/>
        </p:nvGrpSpPr>
        <p:grpSpPr>
          <a:xfrm>
            <a:off x="1150219" y="4902227"/>
            <a:ext cx="3420177" cy="362356"/>
            <a:chOff x="1142196" y="5327345"/>
            <a:chExt cx="3420177" cy="362356"/>
          </a:xfrm>
        </p:grpSpPr>
        <p:sp>
          <p:nvSpPr>
            <p:cNvPr id="65" name="Oval 64"/>
            <p:cNvSpPr/>
            <p:nvPr/>
          </p:nvSpPr>
          <p:spPr>
            <a:xfrm>
              <a:off x="1142196" y="5369790"/>
              <a:ext cx="292685" cy="2363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p:cNvSpPr/>
            <p:nvPr/>
          </p:nvSpPr>
          <p:spPr>
            <a:xfrm>
              <a:off x="1892489" y="5356657"/>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p:cNvSpPr/>
            <p:nvPr/>
          </p:nvSpPr>
          <p:spPr>
            <a:xfrm>
              <a:off x="2206080" y="5369790"/>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a:off x="2725467" y="5356657"/>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9" name="Oval 68"/>
            <p:cNvSpPr/>
            <p:nvPr/>
          </p:nvSpPr>
          <p:spPr>
            <a:xfrm>
              <a:off x="3039057" y="5369790"/>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0" name="Oval 69"/>
            <p:cNvSpPr/>
            <p:nvPr/>
          </p:nvSpPr>
          <p:spPr>
            <a:xfrm>
              <a:off x="3712449" y="5332974"/>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a:off x="3984228" y="545331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p:cNvSpPr/>
            <p:nvPr/>
          </p:nvSpPr>
          <p:spPr>
            <a:xfrm>
              <a:off x="4269688" y="532734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3" name="Group 72"/>
          <p:cNvGrpSpPr/>
          <p:nvPr/>
        </p:nvGrpSpPr>
        <p:grpSpPr>
          <a:xfrm>
            <a:off x="1148617" y="4467484"/>
            <a:ext cx="3420177" cy="362356"/>
            <a:chOff x="1142196" y="5327345"/>
            <a:chExt cx="3420177" cy="362356"/>
          </a:xfrm>
        </p:grpSpPr>
        <p:sp>
          <p:nvSpPr>
            <p:cNvPr id="74" name="Oval 73"/>
            <p:cNvSpPr/>
            <p:nvPr/>
          </p:nvSpPr>
          <p:spPr>
            <a:xfrm>
              <a:off x="1142196" y="5369790"/>
              <a:ext cx="292685" cy="2363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p:cNvSpPr/>
            <p:nvPr/>
          </p:nvSpPr>
          <p:spPr>
            <a:xfrm>
              <a:off x="1892489" y="5356657"/>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p:cNvSpPr/>
            <p:nvPr/>
          </p:nvSpPr>
          <p:spPr>
            <a:xfrm>
              <a:off x="2206080" y="5369790"/>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a:off x="2725467" y="5356657"/>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8" name="Oval 77"/>
            <p:cNvSpPr/>
            <p:nvPr/>
          </p:nvSpPr>
          <p:spPr>
            <a:xfrm>
              <a:off x="3039057" y="5369790"/>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9" name="Oval 78"/>
            <p:cNvSpPr/>
            <p:nvPr/>
          </p:nvSpPr>
          <p:spPr>
            <a:xfrm>
              <a:off x="3712449" y="5332974"/>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p:cNvSpPr/>
            <p:nvPr/>
          </p:nvSpPr>
          <p:spPr>
            <a:xfrm>
              <a:off x="3984228" y="545331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Oval 80"/>
            <p:cNvSpPr/>
            <p:nvPr/>
          </p:nvSpPr>
          <p:spPr>
            <a:xfrm>
              <a:off x="4269688" y="532734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389093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070219397"/>
              </p:ext>
            </p:extLst>
          </p:nvPr>
        </p:nvGraphicFramePr>
        <p:xfrm>
          <a:off x="122571" y="408257"/>
          <a:ext cx="11617696" cy="5830527"/>
        </p:xfrm>
        <a:graphic>
          <a:graphicData uri="http://schemas.openxmlformats.org/drawingml/2006/table">
            <a:tbl>
              <a:tblPr firstRow="1" bandRow="1">
                <a:tableStyleId>{5940675A-B579-460E-94D1-54222C63F5DA}</a:tableStyleId>
              </a:tblPr>
              <a:tblGrid>
                <a:gridCol w="3554280">
                  <a:extLst>
                    <a:ext uri="{9D8B030D-6E8A-4147-A177-3AD203B41FA5}">
                      <a16:colId xmlns:a16="http://schemas.microsoft.com/office/drawing/2014/main" val="3199054702"/>
                    </a:ext>
                  </a:extLst>
                </a:gridCol>
                <a:gridCol w="1672240">
                  <a:extLst>
                    <a:ext uri="{9D8B030D-6E8A-4147-A177-3AD203B41FA5}">
                      <a16:colId xmlns:a16="http://schemas.microsoft.com/office/drawing/2014/main" val="1853878702"/>
                    </a:ext>
                  </a:extLst>
                </a:gridCol>
                <a:gridCol w="1482290">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693327">
                <a:tc gridSpan="3">
                  <a:txBody>
                    <a:bodyPr/>
                    <a:lstStyle/>
                    <a:p>
                      <a:pPr marL="0" marR="0" lvl="0" indent="0" algn="l" defTabSz="914400" rtl="0" eaLnBrk="0" fontAlgn="base" latinLnBrk="0" hangingPunct="0">
                        <a:lnSpc>
                          <a:spcPct val="100000"/>
                        </a:lnSpc>
                        <a:spcBef>
                          <a:spcPct val="0"/>
                        </a:spcBef>
                        <a:spcAft>
                          <a:spcPct val="0"/>
                        </a:spcAft>
                        <a:buClrTx/>
                        <a:buSzTx/>
                        <a:buFontTx/>
                        <a:buNone/>
                        <a:tabLst>
                          <a:tab pos="227013" algn="l"/>
                        </a:tabLst>
                        <a:defRPr/>
                      </a:pPr>
                      <a:r>
                        <a:rPr lang="en-GB" sz="1600" b="1" dirty="0">
                          <a:effectLst/>
                        </a:rPr>
                        <a:t>NC </a:t>
                      </a:r>
                      <a:r>
                        <a:rPr lang="en-GB" sz="1600" b="1" dirty="0" smtClean="0">
                          <a:effectLst/>
                        </a:rPr>
                        <a:t>Objective</a:t>
                      </a:r>
                      <a:r>
                        <a:rPr lang="en-GB" sz="1600" dirty="0" smtClean="0">
                          <a:effectLst/>
                        </a:rPr>
                        <a:t>: </a:t>
                      </a:r>
                      <a:r>
                        <a:rPr lang="en-GB" sz="1800" kern="1200" dirty="0" smtClean="0">
                          <a:solidFill>
                            <a:schemeClr val="tx1"/>
                          </a:solidFill>
                          <a:effectLst/>
                          <a:latin typeface="+mn-lt"/>
                          <a:ea typeface="+mn-ea"/>
                          <a:cs typeface="+mn-cs"/>
                        </a:rPr>
                        <a:t>divide numbers up to 4 digits by a one-digit number using the formal written method of short division and interpret remainders appropriately for the context</a:t>
                      </a: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smtClean="0"/>
                        <a:t>Small Step: Divide 4 digit by 1 digit with remainders in one column e.g. 4269</a:t>
                      </a:r>
                      <a:r>
                        <a:rPr lang="en-GB" sz="1800" b="1" baseline="0" dirty="0" smtClean="0"/>
                        <a:t> ÷ 3</a:t>
                      </a:r>
                      <a:endParaRPr lang="en-GB" dirty="0" smtClean="0"/>
                    </a:p>
                  </a:txBody>
                  <a:tcPr/>
                </a:tc>
                <a:extLst>
                  <a:ext uri="{0D108BD9-81ED-4DB2-BD59-A6C34878D82A}">
                    <a16:rowId xmlns:a16="http://schemas.microsoft.com/office/drawing/2014/main" val="608378007"/>
                  </a:ext>
                </a:extLst>
              </a:tr>
              <a:tr h="273313">
                <a:tc gridSpan="4">
                  <a:txBody>
                    <a:bodyPr/>
                    <a:lstStyle/>
                    <a:p>
                      <a:r>
                        <a:rPr lang="en-GB" sz="1800" b="1" dirty="0" smtClean="0">
                          <a:effectLst/>
                        </a:rPr>
                        <a:t>Vocabulary:</a:t>
                      </a:r>
                      <a:endParaRPr lang="en-GB" sz="14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937704">
                <a:tc rowSpan="3">
                  <a:txBody>
                    <a:bodyPr/>
                    <a:lstStyle/>
                    <a:p>
                      <a:pPr>
                        <a:lnSpc>
                          <a:spcPct val="107000"/>
                        </a:lnSpc>
                        <a:spcAft>
                          <a:spcPts val="0"/>
                        </a:spcAft>
                      </a:pPr>
                      <a:r>
                        <a:rPr lang="en-GB" sz="1400" dirty="0" smtClean="0">
                          <a:effectLst/>
                        </a:rPr>
                        <a:t>Representations</a:t>
                      </a:r>
                      <a:endParaRPr lang="en-GB" sz="1200" b="1" kern="1200" dirty="0" smtClean="0">
                        <a:solidFill>
                          <a:schemeClr val="tx1"/>
                        </a:solidFill>
                        <a:effectLst/>
                        <a:latin typeface="+mn-lt"/>
                        <a:ea typeface="+mn-ea"/>
                        <a:cs typeface="+mn-cs"/>
                      </a:endParaRPr>
                    </a:p>
                    <a:p>
                      <a:endParaRPr lang="en-GB" sz="1200" b="1" kern="1200" dirty="0" smtClean="0">
                        <a:solidFill>
                          <a:schemeClr val="tx1"/>
                        </a:solidFill>
                        <a:effectLst/>
                        <a:latin typeface="+mn-lt"/>
                        <a:ea typeface="+mn-ea"/>
                        <a:cs typeface="+mn-cs"/>
                      </a:endParaRPr>
                    </a:p>
                    <a:p>
                      <a:pPr algn="ctr">
                        <a:lnSpc>
                          <a:spcPct val="107000"/>
                        </a:lnSpc>
                        <a:spcAft>
                          <a:spcPts val="0"/>
                        </a:spcAft>
                      </a:pPr>
                      <a:endParaRPr lang="en-GB" sz="1200" dirty="0" smtClean="0">
                        <a:effectLst/>
                      </a:endParaRPr>
                    </a:p>
                    <a:p>
                      <a:r>
                        <a:rPr lang="en-GB" dirty="0" smtClean="0"/>
                        <a:t>    x1000       x400         x20          x3</a:t>
                      </a:r>
                    </a:p>
                    <a:p>
                      <a:endParaRPr lang="en-GB" dirty="0" smtClean="0"/>
                    </a:p>
                    <a:p>
                      <a:endParaRPr lang="en-GB" dirty="0" smtClean="0"/>
                    </a:p>
                    <a:p>
                      <a:pPr>
                        <a:lnSpc>
                          <a:spcPct val="107000"/>
                        </a:lnSpc>
                        <a:spcAft>
                          <a:spcPts val="0"/>
                        </a:spcAft>
                      </a:pPr>
                      <a:r>
                        <a:rPr lang="en-GB" sz="1400" baseline="0" dirty="0" smtClean="0">
                          <a:effectLst/>
                          <a:latin typeface="Calibri" panose="020F0502020204030204" pitchFamily="34" charset="0"/>
                          <a:ea typeface="Calibri" panose="020F0502020204030204" pitchFamily="34" charset="0"/>
                          <a:cs typeface="Times New Roman" panose="02020603050405020304" pitchFamily="18" charset="0"/>
                        </a:rPr>
                        <a:t>  0             3000            4200           4260         4269</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3">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3200" dirty="0" smtClean="0">
                          <a:effectLst/>
                          <a:latin typeface="Calibri" panose="020F0502020204030204" pitchFamily="34" charset="0"/>
                          <a:ea typeface="Calibri" panose="020F0502020204030204" pitchFamily="34" charset="0"/>
                          <a:cs typeface="Times New Roman" panose="02020603050405020304" pitchFamily="18" charset="0"/>
                        </a:rPr>
                        <a:t>       1423</a:t>
                      </a: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gridSpan="2">
                  <a:txBody>
                    <a:bodyPr/>
                    <a:lstStyle/>
                    <a:p>
                      <a:pPr>
                        <a:lnSpc>
                          <a:spcPct val="107000"/>
                        </a:lnSpc>
                        <a:spcAft>
                          <a:spcPts val="0"/>
                        </a:spcAft>
                      </a:pPr>
                      <a:r>
                        <a:rPr lang="en-GB" sz="1800" b="1" u="sng" dirty="0" smtClean="0">
                          <a:effectLst/>
                        </a:rPr>
                        <a:t>Misconceptions</a:t>
                      </a: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206794">
                <a:tc v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en-GB"/>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endParaRPr lang="en-GB" sz="1400" kern="1200" dirty="0" smtClean="0">
                        <a:solidFill>
                          <a:schemeClr val="tx1"/>
                        </a:solidFill>
                        <a:effectLst/>
                        <a:latin typeface="+mn-lt"/>
                        <a:ea typeface="+mn-ea"/>
                        <a:cs typeface="+mn-cs"/>
                      </a:endParaRPr>
                    </a:p>
                  </a:txBody>
                  <a:tcPr marL="68580" marR="68580" marT="0" marB="0"/>
                </a:tc>
                <a:tc hMerge="1">
                  <a:txBody>
                    <a:bodyPr/>
                    <a:lstStyle/>
                    <a:p>
                      <a:endParaRPr lang="en-GB"/>
                    </a:p>
                  </a:txBody>
                  <a:tcPr/>
                </a:tc>
                <a:extLst>
                  <a:ext uri="{0D108BD9-81ED-4DB2-BD59-A6C34878D82A}">
                    <a16:rowId xmlns:a16="http://schemas.microsoft.com/office/drawing/2014/main" val="2687653128"/>
                  </a:ext>
                </a:extLst>
              </a:tr>
              <a:tr h="56152">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667277784"/>
                  </a:ext>
                </a:extLst>
              </a:tr>
              <a:tr h="2222139">
                <a:tc grid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Both physically manipulate and draw place value tables</a:t>
                      </a:r>
                    </a:p>
                    <a:p>
                      <a:pPr algn="ct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3795204422"/>
                  </a:ext>
                </a:extLst>
              </a:tr>
            </a:tbl>
          </a:graphicData>
        </a:graphic>
      </p:graphicFrame>
      <p:sp>
        <p:nvSpPr>
          <p:cNvPr id="6" name="Curved Down Arrow 5"/>
          <p:cNvSpPr/>
          <p:nvPr/>
        </p:nvSpPr>
        <p:spPr>
          <a:xfrm>
            <a:off x="279133" y="2454442"/>
            <a:ext cx="837398" cy="35613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 name="Curved Down Arrow 6"/>
          <p:cNvSpPr/>
          <p:nvPr/>
        </p:nvSpPr>
        <p:spPr>
          <a:xfrm>
            <a:off x="1116531" y="2454440"/>
            <a:ext cx="837398" cy="35613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Curved Down Arrow 7"/>
          <p:cNvSpPr/>
          <p:nvPr/>
        </p:nvSpPr>
        <p:spPr>
          <a:xfrm>
            <a:off x="1953929" y="2454438"/>
            <a:ext cx="837398" cy="35613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Curved Down Arrow 8"/>
          <p:cNvSpPr/>
          <p:nvPr/>
        </p:nvSpPr>
        <p:spPr>
          <a:xfrm>
            <a:off x="2791327" y="2454436"/>
            <a:ext cx="837398" cy="35613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11" name="Straight Connector 10"/>
          <p:cNvCxnSpPr/>
          <p:nvPr/>
        </p:nvCxnSpPr>
        <p:spPr>
          <a:xfrm>
            <a:off x="4321744" y="2449622"/>
            <a:ext cx="0" cy="437956"/>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a:off x="4295601" y="2449620"/>
            <a:ext cx="892416"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3920040" y="2376212"/>
            <a:ext cx="1614486" cy="584775"/>
          </a:xfrm>
          <a:prstGeom prst="rect">
            <a:avLst/>
          </a:prstGeom>
          <a:noFill/>
        </p:spPr>
        <p:txBody>
          <a:bodyPr wrap="square" rtlCol="0">
            <a:spAutoFit/>
          </a:bodyPr>
          <a:lstStyle/>
          <a:p>
            <a:r>
              <a:rPr lang="en-GB" sz="3200" dirty="0">
                <a:latin typeface="Calibri" panose="020F0502020204030204" pitchFamily="34" charset="0"/>
                <a:ea typeface="Calibri" panose="020F0502020204030204" pitchFamily="34" charset="0"/>
                <a:cs typeface="Times New Roman" panose="02020603050405020304" pitchFamily="18" charset="0"/>
              </a:rPr>
              <a:t>3 </a:t>
            </a:r>
            <a:r>
              <a:rPr lang="en-GB" sz="3200" dirty="0" smtClean="0">
                <a:latin typeface="Calibri" panose="020F0502020204030204" pitchFamily="34" charset="0"/>
                <a:ea typeface="Calibri" panose="020F0502020204030204" pitchFamily="34" charset="0"/>
                <a:cs typeface="Times New Roman" panose="02020603050405020304" pitchFamily="18" charset="0"/>
              </a:rPr>
              <a:t> </a:t>
            </a:r>
            <a:r>
              <a:rPr lang="en-GB" sz="2800" dirty="0" smtClean="0">
                <a:latin typeface="Calibri" panose="020F0502020204030204" pitchFamily="34" charset="0"/>
                <a:ea typeface="Calibri" panose="020F0502020204030204" pitchFamily="34" charset="0"/>
                <a:cs typeface="Times New Roman" panose="02020603050405020304" pitchFamily="18" charset="0"/>
              </a:rPr>
              <a:t>4</a:t>
            </a:r>
            <a:r>
              <a:rPr lang="en-GB" sz="2800" baseline="30000" dirty="0" smtClean="0">
                <a:latin typeface="Calibri" panose="020F0502020204030204" pitchFamily="34" charset="0"/>
                <a:ea typeface="Calibri" panose="020F0502020204030204" pitchFamily="34" charset="0"/>
                <a:cs typeface="Times New Roman" panose="02020603050405020304" pitchFamily="18" charset="0"/>
              </a:rPr>
              <a:t>1</a:t>
            </a:r>
            <a:r>
              <a:rPr lang="en-GB" sz="2800" dirty="0" smtClean="0">
                <a:latin typeface="Calibri" panose="020F0502020204030204" pitchFamily="34" charset="0"/>
                <a:ea typeface="Calibri" panose="020F0502020204030204" pitchFamily="34" charset="0"/>
                <a:cs typeface="Times New Roman" panose="02020603050405020304" pitchFamily="18" charset="0"/>
              </a:rPr>
              <a:t>269</a:t>
            </a:r>
            <a:endParaRPr lang="en-GB" sz="2800" dirty="0"/>
          </a:p>
        </p:txBody>
      </p:sp>
      <p:graphicFrame>
        <p:nvGraphicFramePr>
          <p:cNvPr id="17" name="Table 16"/>
          <p:cNvGraphicFramePr>
            <a:graphicFrameLocks noGrp="1"/>
          </p:cNvGraphicFramePr>
          <p:nvPr>
            <p:extLst>
              <p:ext uri="{D42A27DB-BD31-4B8C-83A1-F6EECF244321}">
                <p14:modId xmlns:p14="http://schemas.microsoft.com/office/powerpoint/2010/main" val="588931223"/>
              </p:ext>
            </p:extLst>
          </p:nvPr>
        </p:nvGraphicFramePr>
        <p:xfrm>
          <a:off x="697830" y="4009350"/>
          <a:ext cx="3960796" cy="1708056"/>
        </p:xfrm>
        <a:graphic>
          <a:graphicData uri="http://schemas.openxmlformats.org/drawingml/2006/table">
            <a:tbl>
              <a:tblPr firstRow="1" bandRow="1">
                <a:tableStyleId>{5940675A-B579-460E-94D1-54222C63F5DA}</a:tableStyleId>
              </a:tblPr>
              <a:tblGrid>
                <a:gridCol w="990199">
                  <a:extLst>
                    <a:ext uri="{9D8B030D-6E8A-4147-A177-3AD203B41FA5}">
                      <a16:colId xmlns:a16="http://schemas.microsoft.com/office/drawing/2014/main" val="3319034805"/>
                    </a:ext>
                  </a:extLst>
                </a:gridCol>
                <a:gridCol w="990199">
                  <a:extLst>
                    <a:ext uri="{9D8B030D-6E8A-4147-A177-3AD203B41FA5}">
                      <a16:colId xmlns:a16="http://schemas.microsoft.com/office/drawing/2014/main" val="2033974225"/>
                    </a:ext>
                  </a:extLst>
                </a:gridCol>
                <a:gridCol w="990199">
                  <a:extLst>
                    <a:ext uri="{9D8B030D-6E8A-4147-A177-3AD203B41FA5}">
                      <a16:colId xmlns:a16="http://schemas.microsoft.com/office/drawing/2014/main" val="1908405922"/>
                    </a:ext>
                  </a:extLst>
                </a:gridCol>
                <a:gridCol w="990199">
                  <a:extLst>
                    <a:ext uri="{9D8B030D-6E8A-4147-A177-3AD203B41FA5}">
                      <a16:colId xmlns:a16="http://schemas.microsoft.com/office/drawing/2014/main" val="276237218"/>
                    </a:ext>
                  </a:extLst>
                </a:gridCol>
              </a:tblGrid>
              <a:tr h="427014">
                <a:tc>
                  <a:txBody>
                    <a:bodyPr/>
                    <a:lstStyle/>
                    <a:p>
                      <a:pPr algn="ctr"/>
                      <a:r>
                        <a:rPr lang="en-GB" dirty="0" err="1" smtClean="0"/>
                        <a:t>Th</a:t>
                      </a:r>
                      <a:endParaRPr lang="en-GB" dirty="0"/>
                    </a:p>
                  </a:txBody>
                  <a:tcPr/>
                </a:tc>
                <a:tc>
                  <a:txBody>
                    <a:bodyPr/>
                    <a:lstStyle/>
                    <a:p>
                      <a:pPr algn="ctr"/>
                      <a:r>
                        <a:rPr lang="en-GB" dirty="0" smtClean="0"/>
                        <a:t>H</a:t>
                      </a:r>
                      <a:endParaRPr lang="en-GB" dirty="0"/>
                    </a:p>
                  </a:txBody>
                  <a:tcPr/>
                </a:tc>
                <a:tc>
                  <a:txBody>
                    <a:bodyPr/>
                    <a:lstStyle/>
                    <a:p>
                      <a:pPr algn="ctr"/>
                      <a:r>
                        <a:rPr lang="en-GB" dirty="0" smtClean="0"/>
                        <a:t>The</a:t>
                      </a:r>
                      <a:endParaRPr lang="en-GB" dirty="0"/>
                    </a:p>
                  </a:txBody>
                  <a:tcPr/>
                </a:tc>
                <a:tc>
                  <a:txBody>
                    <a:bodyPr/>
                    <a:lstStyle/>
                    <a:p>
                      <a:pPr algn="ctr"/>
                      <a:r>
                        <a:rPr lang="en-GB" dirty="0" smtClean="0"/>
                        <a:t>O</a:t>
                      </a:r>
                      <a:endParaRPr lang="en-GB" dirty="0"/>
                    </a:p>
                  </a:txBody>
                  <a:tcPr/>
                </a:tc>
                <a:extLst>
                  <a:ext uri="{0D108BD9-81ED-4DB2-BD59-A6C34878D82A}">
                    <a16:rowId xmlns:a16="http://schemas.microsoft.com/office/drawing/2014/main" val="2329661068"/>
                  </a:ext>
                </a:extLst>
              </a:tr>
              <a:tr h="427014">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896071766"/>
                  </a:ext>
                </a:extLst>
              </a:tr>
              <a:tr h="427014">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759335143"/>
                  </a:ext>
                </a:extLst>
              </a:tr>
              <a:tr h="427014">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4141139525"/>
                  </a:ext>
                </a:extLst>
              </a:tr>
            </a:tbl>
          </a:graphicData>
        </a:graphic>
      </p:graphicFrame>
      <p:sp>
        <p:nvSpPr>
          <p:cNvPr id="56" name="Oval 55"/>
          <p:cNvSpPr/>
          <p:nvPr/>
        </p:nvSpPr>
        <p:spPr>
          <a:xfrm>
            <a:off x="1142196" y="5369790"/>
            <a:ext cx="292685" cy="2363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p:cNvSpPr/>
          <p:nvPr/>
        </p:nvSpPr>
        <p:spPr>
          <a:xfrm>
            <a:off x="1892489" y="5356657"/>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p:cNvSpPr/>
          <p:nvPr/>
        </p:nvSpPr>
        <p:spPr>
          <a:xfrm>
            <a:off x="2206080" y="5369790"/>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p:cNvSpPr/>
          <p:nvPr/>
        </p:nvSpPr>
        <p:spPr>
          <a:xfrm>
            <a:off x="2725467" y="5356657"/>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0" name="Oval 59"/>
          <p:cNvSpPr/>
          <p:nvPr/>
        </p:nvSpPr>
        <p:spPr>
          <a:xfrm>
            <a:off x="3039057" y="5369790"/>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1" name="Oval 60"/>
          <p:cNvSpPr/>
          <p:nvPr/>
        </p:nvSpPr>
        <p:spPr>
          <a:xfrm>
            <a:off x="3712449" y="5332974"/>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p:cNvSpPr/>
          <p:nvPr/>
        </p:nvSpPr>
        <p:spPr>
          <a:xfrm>
            <a:off x="3984228" y="545331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p:cNvSpPr/>
          <p:nvPr/>
        </p:nvSpPr>
        <p:spPr>
          <a:xfrm>
            <a:off x="4269688" y="532734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4" name="Group 63"/>
          <p:cNvGrpSpPr/>
          <p:nvPr/>
        </p:nvGrpSpPr>
        <p:grpSpPr>
          <a:xfrm>
            <a:off x="1150219" y="4902227"/>
            <a:ext cx="3420177" cy="362356"/>
            <a:chOff x="1142196" y="5327345"/>
            <a:chExt cx="3420177" cy="362356"/>
          </a:xfrm>
        </p:grpSpPr>
        <p:sp>
          <p:nvSpPr>
            <p:cNvPr id="65" name="Oval 64"/>
            <p:cNvSpPr/>
            <p:nvPr/>
          </p:nvSpPr>
          <p:spPr>
            <a:xfrm>
              <a:off x="1142196" y="5369790"/>
              <a:ext cx="292685" cy="2363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p:cNvSpPr/>
            <p:nvPr/>
          </p:nvSpPr>
          <p:spPr>
            <a:xfrm>
              <a:off x="1892489" y="5356657"/>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p:cNvSpPr/>
            <p:nvPr/>
          </p:nvSpPr>
          <p:spPr>
            <a:xfrm>
              <a:off x="2206080" y="5369790"/>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a:off x="2725467" y="5356657"/>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9" name="Oval 68"/>
            <p:cNvSpPr/>
            <p:nvPr/>
          </p:nvSpPr>
          <p:spPr>
            <a:xfrm>
              <a:off x="3039057" y="5369790"/>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0" name="Oval 69"/>
            <p:cNvSpPr/>
            <p:nvPr/>
          </p:nvSpPr>
          <p:spPr>
            <a:xfrm>
              <a:off x="3712449" y="5332974"/>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a:off x="3984228" y="545331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p:cNvSpPr/>
            <p:nvPr/>
          </p:nvSpPr>
          <p:spPr>
            <a:xfrm>
              <a:off x="4269688" y="532734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3" name="Group 72"/>
          <p:cNvGrpSpPr/>
          <p:nvPr/>
        </p:nvGrpSpPr>
        <p:grpSpPr>
          <a:xfrm>
            <a:off x="1148617" y="4467484"/>
            <a:ext cx="3420177" cy="362356"/>
            <a:chOff x="1142196" y="5327345"/>
            <a:chExt cx="3420177" cy="362356"/>
          </a:xfrm>
        </p:grpSpPr>
        <p:sp>
          <p:nvSpPr>
            <p:cNvPr id="74" name="Oval 73"/>
            <p:cNvSpPr/>
            <p:nvPr/>
          </p:nvSpPr>
          <p:spPr>
            <a:xfrm>
              <a:off x="1142196" y="5369790"/>
              <a:ext cx="292685" cy="2363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p:cNvSpPr/>
            <p:nvPr/>
          </p:nvSpPr>
          <p:spPr>
            <a:xfrm>
              <a:off x="1892489" y="5356657"/>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p:cNvSpPr/>
            <p:nvPr/>
          </p:nvSpPr>
          <p:spPr>
            <a:xfrm>
              <a:off x="2206080" y="5369790"/>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a:off x="2725467" y="5356657"/>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8" name="Oval 77"/>
            <p:cNvSpPr/>
            <p:nvPr/>
          </p:nvSpPr>
          <p:spPr>
            <a:xfrm>
              <a:off x="3039057" y="5369790"/>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9" name="Oval 78"/>
            <p:cNvSpPr/>
            <p:nvPr/>
          </p:nvSpPr>
          <p:spPr>
            <a:xfrm>
              <a:off x="3712449" y="5332974"/>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p:cNvSpPr/>
            <p:nvPr/>
          </p:nvSpPr>
          <p:spPr>
            <a:xfrm>
              <a:off x="3984228" y="545331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Oval 80"/>
            <p:cNvSpPr/>
            <p:nvPr/>
          </p:nvSpPr>
          <p:spPr>
            <a:xfrm>
              <a:off x="4269688" y="532734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3" name="Oval 42"/>
          <p:cNvSpPr/>
          <p:nvPr/>
        </p:nvSpPr>
        <p:spPr>
          <a:xfrm>
            <a:off x="2044889" y="5509057"/>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p:cNvSpPr/>
          <p:nvPr/>
        </p:nvSpPr>
        <p:spPr>
          <a:xfrm>
            <a:off x="2358480" y="5522190"/>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p:cNvSpPr/>
          <p:nvPr/>
        </p:nvSpPr>
        <p:spPr>
          <a:xfrm>
            <a:off x="2032789" y="5036868"/>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p:cNvSpPr/>
          <p:nvPr/>
        </p:nvSpPr>
        <p:spPr>
          <a:xfrm>
            <a:off x="2346380" y="5050001"/>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p:cNvSpPr/>
          <p:nvPr/>
        </p:nvSpPr>
        <p:spPr>
          <a:xfrm>
            <a:off x="2020689" y="4564679"/>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p:cNvSpPr/>
          <p:nvPr/>
        </p:nvSpPr>
        <p:spPr>
          <a:xfrm>
            <a:off x="2334280" y="4577812"/>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020547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3336667856"/>
              </p:ext>
            </p:extLst>
          </p:nvPr>
        </p:nvGraphicFramePr>
        <p:xfrm>
          <a:off x="122571" y="408257"/>
          <a:ext cx="11617696" cy="6058809"/>
        </p:xfrm>
        <a:graphic>
          <a:graphicData uri="http://schemas.openxmlformats.org/drawingml/2006/table">
            <a:tbl>
              <a:tblPr firstRow="1" bandRow="1">
                <a:tableStyleId>{5940675A-B579-460E-94D1-54222C63F5DA}</a:tableStyleId>
              </a:tblPr>
              <a:tblGrid>
                <a:gridCol w="3554280">
                  <a:extLst>
                    <a:ext uri="{9D8B030D-6E8A-4147-A177-3AD203B41FA5}">
                      <a16:colId xmlns:a16="http://schemas.microsoft.com/office/drawing/2014/main" val="3199054702"/>
                    </a:ext>
                  </a:extLst>
                </a:gridCol>
                <a:gridCol w="1672240">
                  <a:extLst>
                    <a:ext uri="{9D8B030D-6E8A-4147-A177-3AD203B41FA5}">
                      <a16:colId xmlns:a16="http://schemas.microsoft.com/office/drawing/2014/main" val="1853878702"/>
                    </a:ext>
                  </a:extLst>
                </a:gridCol>
                <a:gridCol w="1482290">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693327">
                <a:tc gridSpan="3">
                  <a:txBody>
                    <a:bodyPr/>
                    <a:lstStyle/>
                    <a:p>
                      <a:pPr marL="0" marR="0" lvl="0" indent="0" algn="l" defTabSz="914400" rtl="0" eaLnBrk="0" fontAlgn="base" latinLnBrk="0" hangingPunct="0">
                        <a:lnSpc>
                          <a:spcPct val="100000"/>
                        </a:lnSpc>
                        <a:spcBef>
                          <a:spcPct val="0"/>
                        </a:spcBef>
                        <a:spcAft>
                          <a:spcPct val="0"/>
                        </a:spcAft>
                        <a:buClrTx/>
                        <a:buSzTx/>
                        <a:buFontTx/>
                        <a:buNone/>
                        <a:tabLst>
                          <a:tab pos="227013" algn="l"/>
                        </a:tabLst>
                        <a:defRPr/>
                      </a:pPr>
                      <a:r>
                        <a:rPr lang="en-GB" sz="1600" b="1" dirty="0">
                          <a:effectLst/>
                        </a:rPr>
                        <a:t>NC </a:t>
                      </a:r>
                      <a:r>
                        <a:rPr lang="en-GB" sz="1600" b="1" dirty="0" smtClean="0">
                          <a:effectLst/>
                        </a:rPr>
                        <a:t>Objective</a:t>
                      </a:r>
                      <a:r>
                        <a:rPr lang="en-GB" sz="1600" dirty="0" smtClean="0">
                          <a:effectLst/>
                        </a:rPr>
                        <a:t>: </a:t>
                      </a:r>
                      <a:r>
                        <a:rPr lang="en-GB" sz="1800" kern="1200" dirty="0" smtClean="0">
                          <a:solidFill>
                            <a:schemeClr val="tx1"/>
                          </a:solidFill>
                          <a:effectLst/>
                          <a:latin typeface="+mn-lt"/>
                          <a:ea typeface="+mn-ea"/>
                          <a:cs typeface="+mn-cs"/>
                        </a:rPr>
                        <a:t>divide numbers up to 4 digits by a one-digit number using the formal written method of short division and interpret remainders appropriately for the context</a:t>
                      </a: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smtClean="0"/>
                        <a:t>Small Step: Divide 4 digit by 1 digit with remainders in two columns e.g. 4269</a:t>
                      </a:r>
                      <a:r>
                        <a:rPr lang="en-GB" sz="1800" b="1" baseline="0" dirty="0" smtClean="0"/>
                        <a:t> ÷ 3</a:t>
                      </a:r>
                      <a:endParaRPr lang="en-GB" dirty="0" smtClean="0"/>
                    </a:p>
                  </a:txBody>
                  <a:tcPr/>
                </a:tc>
                <a:extLst>
                  <a:ext uri="{0D108BD9-81ED-4DB2-BD59-A6C34878D82A}">
                    <a16:rowId xmlns:a16="http://schemas.microsoft.com/office/drawing/2014/main" val="608378007"/>
                  </a:ext>
                </a:extLst>
              </a:tr>
              <a:tr h="273313">
                <a:tc gridSpan="4">
                  <a:txBody>
                    <a:bodyPr/>
                    <a:lstStyle/>
                    <a:p>
                      <a:r>
                        <a:rPr lang="en-GB" sz="1800" b="1" dirty="0" smtClean="0">
                          <a:effectLst/>
                        </a:rPr>
                        <a:t>Vocabulary:</a:t>
                      </a:r>
                      <a:endParaRPr lang="en-GB" sz="14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937704">
                <a:tc rowSpan="3">
                  <a:txBody>
                    <a:bodyPr/>
                    <a:lstStyle/>
                    <a:p>
                      <a:pPr>
                        <a:lnSpc>
                          <a:spcPct val="107000"/>
                        </a:lnSpc>
                        <a:spcAft>
                          <a:spcPts val="0"/>
                        </a:spcAft>
                      </a:pPr>
                      <a:r>
                        <a:rPr lang="en-GB" sz="1400" dirty="0" smtClean="0">
                          <a:effectLst/>
                        </a:rPr>
                        <a:t>Representations</a:t>
                      </a:r>
                      <a:endParaRPr lang="en-GB" sz="1200" b="1" kern="1200" dirty="0" smtClean="0">
                        <a:solidFill>
                          <a:schemeClr val="tx1"/>
                        </a:solidFill>
                        <a:effectLst/>
                        <a:latin typeface="+mn-lt"/>
                        <a:ea typeface="+mn-ea"/>
                        <a:cs typeface="+mn-cs"/>
                      </a:endParaRPr>
                    </a:p>
                    <a:p>
                      <a:endParaRPr lang="en-GB" sz="1200" b="1" kern="1200" dirty="0" smtClean="0">
                        <a:solidFill>
                          <a:schemeClr val="tx1"/>
                        </a:solidFill>
                        <a:effectLst/>
                        <a:latin typeface="+mn-lt"/>
                        <a:ea typeface="+mn-ea"/>
                        <a:cs typeface="+mn-cs"/>
                      </a:endParaRPr>
                    </a:p>
                    <a:p>
                      <a:pPr algn="ctr">
                        <a:lnSpc>
                          <a:spcPct val="107000"/>
                        </a:lnSpc>
                        <a:spcAft>
                          <a:spcPts val="0"/>
                        </a:spcAft>
                      </a:pPr>
                      <a:endParaRPr lang="en-GB" sz="1200" dirty="0" smtClean="0">
                        <a:effectLst/>
                      </a:endParaRPr>
                    </a:p>
                    <a:p>
                      <a:r>
                        <a:rPr lang="en-GB" dirty="0" smtClean="0"/>
                        <a:t>    x1000       x400         x20          x6</a:t>
                      </a:r>
                    </a:p>
                    <a:p>
                      <a:endParaRPr lang="en-GB" dirty="0" smtClean="0"/>
                    </a:p>
                    <a:p>
                      <a:endParaRPr lang="en-GB" dirty="0" smtClean="0"/>
                    </a:p>
                    <a:p>
                      <a:pPr>
                        <a:lnSpc>
                          <a:spcPct val="107000"/>
                        </a:lnSpc>
                        <a:spcAft>
                          <a:spcPts val="0"/>
                        </a:spcAft>
                      </a:pPr>
                      <a:r>
                        <a:rPr lang="en-GB" sz="1400" baseline="0" dirty="0" smtClean="0">
                          <a:effectLst/>
                          <a:latin typeface="Calibri" panose="020F0502020204030204" pitchFamily="34" charset="0"/>
                          <a:ea typeface="Calibri" panose="020F0502020204030204" pitchFamily="34" charset="0"/>
                          <a:cs typeface="Times New Roman" panose="02020603050405020304" pitchFamily="18" charset="0"/>
                        </a:rPr>
                        <a:t>  0             3000            4200           4260         4278</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3">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3200" dirty="0" smtClean="0">
                          <a:effectLst/>
                          <a:latin typeface="Calibri" panose="020F0502020204030204" pitchFamily="34" charset="0"/>
                          <a:ea typeface="Calibri" panose="020F0502020204030204" pitchFamily="34" charset="0"/>
                          <a:cs typeface="Times New Roman" panose="02020603050405020304" pitchFamily="18" charset="0"/>
                        </a:rPr>
                        <a:t>       1426</a:t>
                      </a: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gridSpan="2">
                  <a:txBody>
                    <a:bodyPr/>
                    <a:lstStyle/>
                    <a:p>
                      <a:pPr>
                        <a:lnSpc>
                          <a:spcPct val="107000"/>
                        </a:lnSpc>
                        <a:spcAft>
                          <a:spcPts val="0"/>
                        </a:spcAft>
                      </a:pPr>
                      <a:r>
                        <a:rPr lang="en-GB" sz="1800" b="1" u="sng" dirty="0" smtClean="0">
                          <a:effectLst/>
                        </a:rPr>
                        <a:t>Misconceptions</a:t>
                      </a: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206794">
                <a:tc v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en-GB"/>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endParaRPr lang="en-GB" sz="1400" kern="1200" dirty="0" smtClean="0">
                        <a:solidFill>
                          <a:schemeClr val="tx1"/>
                        </a:solidFill>
                        <a:effectLst/>
                        <a:latin typeface="+mn-lt"/>
                        <a:ea typeface="+mn-ea"/>
                        <a:cs typeface="+mn-cs"/>
                      </a:endParaRPr>
                    </a:p>
                  </a:txBody>
                  <a:tcPr marL="68580" marR="68580" marT="0" marB="0"/>
                </a:tc>
                <a:tc hMerge="1">
                  <a:txBody>
                    <a:bodyPr/>
                    <a:lstStyle/>
                    <a:p>
                      <a:endParaRPr lang="en-GB"/>
                    </a:p>
                  </a:txBody>
                  <a:tcPr/>
                </a:tc>
                <a:extLst>
                  <a:ext uri="{0D108BD9-81ED-4DB2-BD59-A6C34878D82A}">
                    <a16:rowId xmlns:a16="http://schemas.microsoft.com/office/drawing/2014/main" val="2687653128"/>
                  </a:ext>
                </a:extLst>
              </a:tr>
              <a:tr h="56152">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667277784"/>
                  </a:ext>
                </a:extLst>
              </a:tr>
              <a:tr h="2222139">
                <a:tc grid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Both physically manipulate and draw place value tables </a:t>
                      </a:r>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3795204422"/>
                  </a:ext>
                </a:extLst>
              </a:tr>
            </a:tbl>
          </a:graphicData>
        </a:graphic>
      </p:graphicFrame>
      <p:sp>
        <p:nvSpPr>
          <p:cNvPr id="6" name="Curved Down Arrow 5"/>
          <p:cNvSpPr/>
          <p:nvPr/>
        </p:nvSpPr>
        <p:spPr>
          <a:xfrm>
            <a:off x="279133" y="2454442"/>
            <a:ext cx="837398" cy="35613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 name="Curved Down Arrow 6"/>
          <p:cNvSpPr/>
          <p:nvPr/>
        </p:nvSpPr>
        <p:spPr>
          <a:xfrm>
            <a:off x="1116531" y="2454440"/>
            <a:ext cx="837398" cy="35613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Curved Down Arrow 7"/>
          <p:cNvSpPr/>
          <p:nvPr/>
        </p:nvSpPr>
        <p:spPr>
          <a:xfrm>
            <a:off x="1953929" y="2454438"/>
            <a:ext cx="837398" cy="35613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Curved Down Arrow 8"/>
          <p:cNvSpPr/>
          <p:nvPr/>
        </p:nvSpPr>
        <p:spPr>
          <a:xfrm>
            <a:off x="2791327" y="2454436"/>
            <a:ext cx="837398" cy="35613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11" name="Straight Connector 10"/>
          <p:cNvCxnSpPr/>
          <p:nvPr/>
        </p:nvCxnSpPr>
        <p:spPr>
          <a:xfrm>
            <a:off x="4321744" y="2449622"/>
            <a:ext cx="0" cy="437956"/>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a:off x="4295601" y="2449620"/>
            <a:ext cx="892416"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3920039" y="2376212"/>
            <a:ext cx="1922495" cy="584775"/>
          </a:xfrm>
          <a:prstGeom prst="rect">
            <a:avLst/>
          </a:prstGeom>
          <a:noFill/>
        </p:spPr>
        <p:txBody>
          <a:bodyPr wrap="square" rtlCol="0">
            <a:spAutoFit/>
          </a:bodyPr>
          <a:lstStyle/>
          <a:p>
            <a:r>
              <a:rPr lang="en-GB" sz="3200" dirty="0">
                <a:latin typeface="Calibri" panose="020F0502020204030204" pitchFamily="34" charset="0"/>
                <a:ea typeface="Calibri" panose="020F0502020204030204" pitchFamily="34" charset="0"/>
                <a:cs typeface="Times New Roman" panose="02020603050405020304" pitchFamily="18" charset="0"/>
              </a:rPr>
              <a:t>3 </a:t>
            </a:r>
            <a:r>
              <a:rPr lang="en-GB" sz="3200" dirty="0" smtClean="0">
                <a:latin typeface="Calibri" panose="020F0502020204030204" pitchFamily="34" charset="0"/>
                <a:ea typeface="Calibri" panose="020F0502020204030204" pitchFamily="34" charset="0"/>
                <a:cs typeface="Times New Roman" panose="02020603050405020304" pitchFamily="18" charset="0"/>
              </a:rPr>
              <a:t> </a:t>
            </a:r>
            <a:r>
              <a:rPr lang="en-GB" sz="2800" dirty="0" smtClean="0">
                <a:latin typeface="Calibri" panose="020F0502020204030204" pitchFamily="34" charset="0"/>
                <a:ea typeface="Calibri" panose="020F0502020204030204" pitchFamily="34" charset="0"/>
                <a:cs typeface="Times New Roman" panose="02020603050405020304" pitchFamily="18" charset="0"/>
              </a:rPr>
              <a:t>4</a:t>
            </a:r>
            <a:r>
              <a:rPr lang="en-GB" sz="2000" baseline="48000" dirty="0" smtClean="0">
                <a:latin typeface="Calibri" panose="020F0502020204030204" pitchFamily="34" charset="0"/>
                <a:ea typeface="Calibri" panose="020F0502020204030204" pitchFamily="34" charset="0"/>
                <a:cs typeface="Times New Roman" panose="02020603050405020304" pitchFamily="18" charset="0"/>
              </a:rPr>
              <a:t>1</a:t>
            </a:r>
            <a:r>
              <a:rPr lang="en-GB" sz="2800" dirty="0" smtClean="0">
                <a:latin typeface="Calibri" panose="020F0502020204030204" pitchFamily="34" charset="0"/>
                <a:ea typeface="Calibri" panose="020F0502020204030204" pitchFamily="34" charset="0"/>
                <a:cs typeface="Times New Roman" panose="02020603050405020304" pitchFamily="18" charset="0"/>
              </a:rPr>
              <a:t>27</a:t>
            </a:r>
            <a:r>
              <a:rPr lang="en-GB" sz="2000" baseline="48000" dirty="0">
                <a:solidFill>
                  <a:prstClr val="black"/>
                </a:solidFill>
                <a:latin typeface="Calibri" panose="020F0502020204030204" pitchFamily="34" charset="0"/>
                <a:ea typeface="Calibri" panose="020F0502020204030204" pitchFamily="34" charset="0"/>
                <a:cs typeface="Times New Roman" panose="02020603050405020304" pitchFamily="18" charset="0"/>
              </a:rPr>
              <a:t>1</a:t>
            </a:r>
            <a:r>
              <a:rPr lang="en-GB" sz="2800" dirty="0" smtClean="0">
                <a:latin typeface="Calibri" panose="020F0502020204030204" pitchFamily="34" charset="0"/>
                <a:ea typeface="Calibri" panose="020F0502020204030204" pitchFamily="34" charset="0"/>
                <a:cs typeface="Times New Roman" panose="02020603050405020304" pitchFamily="18" charset="0"/>
              </a:rPr>
              <a:t>8</a:t>
            </a:r>
            <a:endParaRPr lang="en-GB" sz="2800" dirty="0"/>
          </a:p>
        </p:txBody>
      </p:sp>
      <p:graphicFrame>
        <p:nvGraphicFramePr>
          <p:cNvPr id="17" name="Table 16"/>
          <p:cNvGraphicFramePr>
            <a:graphicFrameLocks noGrp="1"/>
          </p:cNvGraphicFramePr>
          <p:nvPr>
            <p:extLst>
              <p:ext uri="{D42A27DB-BD31-4B8C-83A1-F6EECF244321}">
                <p14:modId xmlns:p14="http://schemas.microsoft.com/office/powerpoint/2010/main" val="1698640082"/>
              </p:ext>
            </p:extLst>
          </p:nvPr>
        </p:nvGraphicFramePr>
        <p:xfrm>
          <a:off x="710063" y="3797661"/>
          <a:ext cx="3960796" cy="2347254"/>
        </p:xfrm>
        <a:graphic>
          <a:graphicData uri="http://schemas.openxmlformats.org/drawingml/2006/table">
            <a:tbl>
              <a:tblPr firstRow="1" bandRow="1">
                <a:tableStyleId>{5940675A-B579-460E-94D1-54222C63F5DA}</a:tableStyleId>
              </a:tblPr>
              <a:tblGrid>
                <a:gridCol w="990199">
                  <a:extLst>
                    <a:ext uri="{9D8B030D-6E8A-4147-A177-3AD203B41FA5}">
                      <a16:colId xmlns:a16="http://schemas.microsoft.com/office/drawing/2014/main" val="3319034805"/>
                    </a:ext>
                  </a:extLst>
                </a:gridCol>
                <a:gridCol w="990199">
                  <a:extLst>
                    <a:ext uri="{9D8B030D-6E8A-4147-A177-3AD203B41FA5}">
                      <a16:colId xmlns:a16="http://schemas.microsoft.com/office/drawing/2014/main" val="2033974225"/>
                    </a:ext>
                  </a:extLst>
                </a:gridCol>
                <a:gridCol w="990199">
                  <a:extLst>
                    <a:ext uri="{9D8B030D-6E8A-4147-A177-3AD203B41FA5}">
                      <a16:colId xmlns:a16="http://schemas.microsoft.com/office/drawing/2014/main" val="1908405922"/>
                    </a:ext>
                  </a:extLst>
                </a:gridCol>
                <a:gridCol w="990199">
                  <a:extLst>
                    <a:ext uri="{9D8B030D-6E8A-4147-A177-3AD203B41FA5}">
                      <a16:colId xmlns:a16="http://schemas.microsoft.com/office/drawing/2014/main" val="276237218"/>
                    </a:ext>
                  </a:extLst>
                </a:gridCol>
              </a:tblGrid>
              <a:tr h="427014">
                <a:tc>
                  <a:txBody>
                    <a:bodyPr/>
                    <a:lstStyle/>
                    <a:p>
                      <a:pPr algn="ctr"/>
                      <a:r>
                        <a:rPr lang="en-GB" dirty="0" err="1" smtClean="0"/>
                        <a:t>Th</a:t>
                      </a:r>
                      <a:endParaRPr lang="en-GB" dirty="0"/>
                    </a:p>
                  </a:txBody>
                  <a:tcPr/>
                </a:tc>
                <a:tc>
                  <a:txBody>
                    <a:bodyPr/>
                    <a:lstStyle/>
                    <a:p>
                      <a:pPr algn="ctr"/>
                      <a:r>
                        <a:rPr lang="en-GB" dirty="0" smtClean="0"/>
                        <a:t>H</a:t>
                      </a:r>
                      <a:endParaRPr lang="en-GB" dirty="0"/>
                    </a:p>
                  </a:txBody>
                  <a:tcPr/>
                </a:tc>
                <a:tc>
                  <a:txBody>
                    <a:bodyPr/>
                    <a:lstStyle/>
                    <a:p>
                      <a:pPr algn="ctr"/>
                      <a:r>
                        <a:rPr lang="en-GB" dirty="0" smtClean="0"/>
                        <a:t>The</a:t>
                      </a:r>
                      <a:endParaRPr lang="en-GB" dirty="0"/>
                    </a:p>
                  </a:txBody>
                  <a:tcPr/>
                </a:tc>
                <a:tc>
                  <a:txBody>
                    <a:bodyPr/>
                    <a:lstStyle/>
                    <a:p>
                      <a:pPr algn="ctr"/>
                      <a:r>
                        <a:rPr lang="en-GB" dirty="0" smtClean="0"/>
                        <a:t>O</a:t>
                      </a:r>
                      <a:endParaRPr lang="en-GB" dirty="0"/>
                    </a:p>
                  </a:txBody>
                  <a:tcPr/>
                </a:tc>
                <a:extLst>
                  <a:ext uri="{0D108BD9-81ED-4DB2-BD59-A6C34878D82A}">
                    <a16:rowId xmlns:a16="http://schemas.microsoft.com/office/drawing/2014/main" val="2329661068"/>
                  </a:ext>
                </a:extLst>
              </a:tr>
              <a:tr h="427014">
                <a:tc>
                  <a:txBody>
                    <a:bodyPr/>
                    <a:lstStyle/>
                    <a:p>
                      <a:endParaRPr lang="en-GB" dirty="0"/>
                    </a:p>
                  </a:txBody>
                  <a:tcPr/>
                </a:tc>
                <a:tc>
                  <a:txBody>
                    <a:bodyPr/>
                    <a:lstStyle/>
                    <a:p>
                      <a:endParaRPr lang="en-GB" dirty="0"/>
                    </a:p>
                  </a:txBody>
                  <a:tcPr/>
                </a:tc>
                <a:tc>
                  <a:txBody>
                    <a:bodyPr/>
                    <a:lstStyle/>
                    <a:p>
                      <a:endParaRPr lang="en-GB" dirty="0" smtClean="0"/>
                    </a:p>
                    <a:p>
                      <a:endParaRPr lang="en-GB" dirty="0"/>
                    </a:p>
                  </a:txBody>
                  <a:tcPr/>
                </a:tc>
                <a:tc>
                  <a:txBody>
                    <a:bodyPr/>
                    <a:lstStyle/>
                    <a:p>
                      <a:endParaRPr lang="en-GB" dirty="0"/>
                    </a:p>
                  </a:txBody>
                  <a:tcPr/>
                </a:tc>
                <a:extLst>
                  <a:ext uri="{0D108BD9-81ED-4DB2-BD59-A6C34878D82A}">
                    <a16:rowId xmlns:a16="http://schemas.microsoft.com/office/drawing/2014/main" val="896071766"/>
                  </a:ext>
                </a:extLst>
              </a:tr>
              <a:tr h="427014">
                <a:tc>
                  <a:txBody>
                    <a:bodyPr/>
                    <a:lstStyle/>
                    <a:p>
                      <a:endParaRPr lang="en-GB" dirty="0"/>
                    </a:p>
                  </a:txBody>
                  <a:tcPr/>
                </a:tc>
                <a:tc>
                  <a:txBody>
                    <a:bodyPr/>
                    <a:lstStyle/>
                    <a:p>
                      <a:endParaRPr lang="en-GB" dirty="0"/>
                    </a:p>
                  </a:txBody>
                  <a:tcPr/>
                </a:tc>
                <a:tc>
                  <a:txBody>
                    <a:bodyPr/>
                    <a:lstStyle/>
                    <a:p>
                      <a:endParaRPr lang="en-GB" dirty="0" smtClean="0"/>
                    </a:p>
                    <a:p>
                      <a:endParaRPr lang="en-GB" dirty="0"/>
                    </a:p>
                  </a:txBody>
                  <a:tcPr/>
                </a:tc>
                <a:tc>
                  <a:txBody>
                    <a:bodyPr/>
                    <a:lstStyle/>
                    <a:p>
                      <a:endParaRPr lang="en-GB" dirty="0"/>
                    </a:p>
                  </a:txBody>
                  <a:tcPr/>
                </a:tc>
                <a:extLst>
                  <a:ext uri="{0D108BD9-81ED-4DB2-BD59-A6C34878D82A}">
                    <a16:rowId xmlns:a16="http://schemas.microsoft.com/office/drawing/2014/main" val="1759335143"/>
                  </a:ext>
                </a:extLst>
              </a:tr>
              <a:tr h="427014">
                <a:tc>
                  <a:txBody>
                    <a:bodyPr/>
                    <a:lstStyle/>
                    <a:p>
                      <a:endParaRPr lang="en-GB" dirty="0"/>
                    </a:p>
                  </a:txBody>
                  <a:tcPr/>
                </a:tc>
                <a:tc>
                  <a:txBody>
                    <a:bodyPr/>
                    <a:lstStyle/>
                    <a:p>
                      <a:endParaRPr lang="en-GB" dirty="0"/>
                    </a:p>
                  </a:txBody>
                  <a:tcPr/>
                </a:tc>
                <a:tc>
                  <a:txBody>
                    <a:bodyPr/>
                    <a:lstStyle/>
                    <a:p>
                      <a:endParaRPr lang="en-GB" dirty="0" smtClean="0"/>
                    </a:p>
                    <a:p>
                      <a:endParaRPr lang="en-GB" dirty="0"/>
                    </a:p>
                  </a:txBody>
                  <a:tcPr/>
                </a:tc>
                <a:tc>
                  <a:txBody>
                    <a:bodyPr/>
                    <a:lstStyle/>
                    <a:p>
                      <a:endParaRPr lang="en-GB" dirty="0"/>
                    </a:p>
                  </a:txBody>
                  <a:tcPr/>
                </a:tc>
                <a:extLst>
                  <a:ext uri="{0D108BD9-81ED-4DB2-BD59-A6C34878D82A}">
                    <a16:rowId xmlns:a16="http://schemas.microsoft.com/office/drawing/2014/main" val="4141139525"/>
                  </a:ext>
                </a:extLst>
              </a:tr>
            </a:tbl>
          </a:graphicData>
        </a:graphic>
      </p:graphicFrame>
      <p:sp>
        <p:nvSpPr>
          <p:cNvPr id="56" name="Oval 55"/>
          <p:cNvSpPr/>
          <p:nvPr/>
        </p:nvSpPr>
        <p:spPr>
          <a:xfrm>
            <a:off x="1061214" y="5679620"/>
            <a:ext cx="292685" cy="2363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p:cNvSpPr/>
          <p:nvPr/>
        </p:nvSpPr>
        <p:spPr>
          <a:xfrm>
            <a:off x="1844364" y="5606913"/>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p:cNvSpPr/>
          <p:nvPr/>
        </p:nvSpPr>
        <p:spPr>
          <a:xfrm>
            <a:off x="2157955" y="5620046"/>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p:cNvSpPr/>
          <p:nvPr/>
        </p:nvSpPr>
        <p:spPr>
          <a:xfrm>
            <a:off x="2850593" y="5693541"/>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0" name="Oval 59"/>
          <p:cNvSpPr/>
          <p:nvPr/>
        </p:nvSpPr>
        <p:spPr>
          <a:xfrm>
            <a:off x="3164183" y="5706674"/>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1" name="Oval 60"/>
          <p:cNvSpPr/>
          <p:nvPr/>
        </p:nvSpPr>
        <p:spPr>
          <a:xfrm>
            <a:off x="3712449" y="5525478"/>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p:cNvSpPr/>
          <p:nvPr/>
        </p:nvSpPr>
        <p:spPr>
          <a:xfrm>
            <a:off x="3984228" y="5588069"/>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p:cNvSpPr/>
          <p:nvPr/>
        </p:nvSpPr>
        <p:spPr>
          <a:xfrm>
            <a:off x="4298563" y="5539099"/>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4" name="Group 63"/>
          <p:cNvGrpSpPr/>
          <p:nvPr/>
        </p:nvGrpSpPr>
        <p:grpSpPr>
          <a:xfrm>
            <a:off x="1148616" y="4891411"/>
            <a:ext cx="3420177" cy="278831"/>
            <a:chOff x="1142196" y="5327345"/>
            <a:chExt cx="3420177" cy="278831"/>
          </a:xfrm>
        </p:grpSpPr>
        <p:sp>
          <p:nvSpPr>
            <p:cNvPr id="65" name="Oval 64"/>
            <p:cNvSpPr/>
            <p:nvPr/>
          </p:nvSpPr>
          <p:spPr>
            <a:xfrm>
              <a:off x="1142196" y="5369790"/>
              <a:ext cx="292685" cy="2363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p:cNvSpPr/>
            <p:nvPr/>
          </p:nvSpPr>
          <p:spPr>
            <a:xfrm>
              <a:off x="1892489" y="5356657"/>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p:cNvSpPr/>
            <p:nvPr/>
          </p:nvSpPr>
          <p:spPr>
            <a:xfrm>
              <a:off x="2206080" y="5369790"/>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a:off x="2725467" y="5356657"/>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9" name="Oval 68"/>
            <p:cNvSpPr/>
            <p:nvPr/>
          </p:nvSpPr>
          <p:spPr>
            <a:xfrm>
              <a:off x="3039057" y="5369790"/>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0" name="Oval 69"/>
            <p:cNvSpPr/>
            <p:nvPr/>
          </p:nvSpPr>
          <p:spPr>
            <a:xfrm>
              <a:off x="3712449" y="5332974"/>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a:off x="3993853" y="533781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p:cNvSpPr/>
            <p:nvPr/>
          </p:nvSpPr>
          <p:spPr>
            <a:xfrm>
              <a:off x="4269688" y="532734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3" name="Group 72"/>
          <p:cNvGrpSpPr/>
          <p:nvPr/>
        </p:nvGrpSpPr>
        <p:grpSpPr>
          <a:xfrm>
            <a:off x="1225119" y="4256751"/>
            <a:ext cx="3420177" cy="362356"/>
            <a:chOff x="1142196" y="5327345"/>
            <a:chExt cx="3420177" cy="362356"/>
          </a:xfrm>
        </p:grpSpPr>
        <p:sp>
          <p:nvSpPr>
            <p:cNvPr id="74" name="Oval 73"/>
            <p:cNvSpPr/>
            <p:nvPr/>
          </p:nvSpPr>
          <p:spPr>
            <a:xfrm>
              <a:off x="1142196" y="5369790"/>
              <a:ext cx="292685" cy="2363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p:cNvSpPr/>
            <p:nvPr/>
          </p:nvSpPr>
          <p:spPr>
            <a:xfrm>
              <a:off x="1892489" y="5356657"/>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p:cNvSpPr/>
            <p:nvPr/>
          </p:nvSpPr>
          <p:spPr>
            <a:xfrm>
              <a:off x="2206080" y="5369790"/>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a:off x="2725467" y="5356657"/>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8" name="Oval 77"/>
            <p:cNvSpPr/>
            <p:nvPr/>
          </p:nvSpPr>
          <p:spPr>
            <a:xfrm>
              <a:off x="3039057" y="5369790"/>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9" name="Oval 78"/>
            <p:cNvSpPr/>
            <p:nvPr/>
          </p:nvSpPr>
          <p:spPr>
            <a:xfrm>
              <a:off x="3712449" y="5332974"/>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p:cNvSpPr/>
            <p:nvPr/>
          </p:nvSpPr>
          <p:spPr>
            <a:xfrm>
              <a:off x="3984228" y="545331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Oval 80"/>
            <p:cNvSpPr/>
            <p:nvPr/>
          </p:nvSpPr>
          <p:spPr>
            <a:xfrm>
              <a:off x="4269688" y="532734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3" name="Oval 42"/>
          <p:cNvSpPr/>
          <p:nvPr/>
        </p:nvSpPr>
        <p:spPr>
          <a:xfrm>
            <a:off x="1832959" y="5834685"/>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p:cNvSpPr/>
          <p:nvPr/>
        </p:nvSpPr>
        <p:spPr>
          <a:xfrm>
            <a:off x="2310671" y="5908529"/>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p:cNvSpPr/>
          <p:nvPr/>
        </p:nvSpPr>
        <p:spPr>
          <a:xfrm>
            <a:off x="1953929" y="5182701"/>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p:cNvSpPr/>
          <p:nvPr/>
        </p:nvSpPr>
        <p:spPr>
          <a:xfrm>
            <a:off x="2346219" y="5252564"/>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p:cNvSpPr/>
          <p:nvPr/>
        </p:nvSpPr>
        <p:spPr>
          <a:xfrm>
            <a:off x="2020689" y="4564679"/>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p:cNvSpPr/>
          <p:nvPr/>
        </p:nvSpPr>
        <p:spPr>
          <a:xfrm>
            <a:off x="2334280" y="4577812"/>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p:cNvSpPr/>
          <p:nvPr/>
        </p:nvSpPr>
        <p:spPr>
          <a:xfrm>
            <a:off x="3749465" y="5178464"/>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4059587" y="5180927"/>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385218" y="5210119"/>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p:cNvSpPr/>
          <p:nvPr/>
        </p:nvSpPr>
        <p:spPr>
          <a:xfrm>
            <a:off x="3718869" y="457404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p:cNvSpPr/>
          <p:nvPr/>
        </p:nvSpPr>
        <p:spPr>
          <a:xfrm>
            <a:off x="4146674" y="4609300"/>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p:cNvSpPr/>
          <p:nvPr/>
        </p:nvSpPr>
        <p:spPr>
          <a:xfrm>
            <a:off x="4389579" y="4501746"/>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p:cNvSpPr/>
          <p:nvPr/>
        </p:nvSpPr>
        <p:spPr>
          <a:xfrm>
            <a:off x="3747652" y="5820299"/>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p:cNvSpPr/>
          <p:nvPr/>
        </p:nvSpPr>
        <p:spPr>
          <a:xfrm>
            <a:off x="4038681" y="587326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Oval 82"/>
          <p:cNvSpPr/>
          <p:nvPr/>
        </p:nvSpPr>
        <p:spPr>
          <a:xfrm>
            <a:off x="4324141" y="5833920"/>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592837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426120705"/>
              </p:ext>
            </p:extLst>
          </p:nvPr>
        </p:nvGraphicFramePr>
        <p:xfrm>
          <a:off x="122571" y="408257"/>
          <a:ext cx="11617696" cy="6058809"/>
        </p:xfrm>
        <a:graphic>
          <a:graphicData uri="http://schemas.openxmlformats.org/drawingml/2006/table">
            <a:tbl>
              <a:tblPr firstRow="1" bandRow="1">
                <a:tableStyleId>{5940675A-B579-460E-94D1-54222C63F5DA}</a:tableStyleId>
              </a:tblPr>
              <a:tblGrid>
                <a:gridCol w="3554280">
                  <a:extLst>
                    <a:ext uri="{9D8B030D-6E8A-4147-A177-3AD203B41FA5}">
                      <a16:colId xmlns:a16="http://schemas.microsoft.com/office/drawing/2014/main" val="3199054702"/>
                    </a:ext>
                  </a:extLst>
                </a:gridCol>
                <a:gridCol w="2079056">
                  <a:extLst>
                    <a:ext uri="{9D8B030D-6E8A-4147-A177-3AD203B41FA5}">
                      <a16:colId xmlns:a16="http://schemas.microsoft.com/office/drawing/2014/main" val="1853878702"/>
                    </a:ext>
                  </a:extLst>
                </a:gridCol>
                <a:gridCol w="1075474">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693327">
                <a:tc gridSpan="3">
                  <a:txBody>
                    <a:bodyPr/>
                    <a:lstStyle/>
                    <a:p>
                      <a:pPr marL="0" marR="0" lvl="0" indent="0" algn="l" defTabSz="914400" rtl="0" eaLnBrk="0" fontAlgn="base" latinLnBrk="0" hangingPunct="0">
                        <a:lnSpc>
                          <a:spcPct val="100000"/>
                        </a:lnSpc>
                        <a:spcBef>
                          <a:spcPct val="0"/>
                        </a:spcBef>
                        <a:spcAft>
                          <a:spcPct val="0"/>
                        </a:spcAft>
                        <a:buClrTx/>
                        <a:buSzTx/>
                        <a:buFontTx/>
                        <a:buNone/>
                        <a:tabLst>
                          <a:tab pos="227013" algn="l"/>
                        </a:tabLst>
                        <a:defRPr/>
                      </a:pPr>
                      <a:r>
                        <a:rPr lang="en-GB" sz="1600" b="1" dirty="0">
                          <a:effectLst/>
                        </a:rPr>
                        <a:t>NC </a:t>
                      </a:r>
                      <a:r>
                        <a:rPr lang="en-GB" sz="1600" b="1" dirty="0" smtClean="0">
                          <a:effectLst/>
                        </a:rPr>
                        <a:t>Objective</a:t>
                      </a:r>
                      <a:r>
                        <a:rPr lang="en-GB" sz="1600" dirty="0" smtClean="0">
                          <a:effectLst/>
                        </a:rPr>
                        <a:t>: </a:t>
                      </a:r>
                      <a:r>
                        <a:rPr lang="en-GB" sz="1800" kern="1200" dirty="0" smtClean="0">
                          <a:solidFill>
                            <a:schemeClr val="tx1"/>
                          </a:solidFill>
                          <a:effectLst/>
                          <a:latin typeface="+mn-lt"/>
                          <a:ea typeface="+mn-ea"/>
                          <a:cs typeface="+mn-cs"/>
                        </a:rPr>
                        <a:t>divide numbers up to 4 digits by a one-digit number using the formal written method of short division and interpret remainders appropriately for the context</a:t>
                      </a: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smtClean="0"/>
                        <a:t>Small Step: </a:t>
                      </a:r>
                      <a:r>
                        <a:rPr lang="en-GB" sz="1600" b="1" dirty="0" smtClean="0"/>
                        <a:t>Divide 4 digit by 1 digit with remainders in final column</a:t>
                      </a:r>
                      <a:r>
                        <a:rPr lang="en-GB" sz="1600" b="1" baseline="0" dirty="0" smtClean="0"/>
                        <a:t> and interpret remainder</a:t>
                      </a:r>
                      <a:endParaRPr lang="en-GB" sz="1600" dirty="0" smtClean="0"/>
                    </a:p>
                  </a:txBody>
                  <a:tcPr/>
                </a:tc>
                <a:extLst>
                  <a:ext uri="{0D108BD9-81ED-4DB2-BD59-A6C34878D82A}">
                    <a16:rowId xmlns:a16="http://schemas.microsoft.com/office/drawing/2014/main" val="608378007"/>
                  </a:ext>
                </a:extLst>
              </a:tr>
              <a:tr h="273313">
                <a:tc gridSpan="4">
                  <a:txBody>
                    <a:bodyPr/>
                    <a:lstStyle/>
                    <a:p>
                      <a:r>
                        <a:rPr lang="en-GB" sz="1800" b="1" dirty="0" smtClean="0">
                          <a:effectLst/>
                        </a:rPr>
                        <a:t>Vocabulary:</a:t>
                      </a:r>
                      <a:endParaRPr lang="en-GB" sz="14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937704">
                <a:tc rowSpan="3">
                  <a:txBody>
                    <a:bodyPr/>
                    <a:lstStyle/>
                    <a:p>
                      <a:pPr>
                        <a:lnSpc>
                          <a:spcPct val="107000"/>
                        </a:lnSpc>
                        <a:spcAft>
                          <a:spcPts val="0"/>
                        </a:spcAft>
                      </a:pPr>
                      <a:r>
                        <a:rPr lang="en-GB" sz="1400" dirty="0" smtClean="0">
                          <a:effectLst/>
                        </a:rPr>
                        <a:t>Representations</a:t>
                      </a:r>
                      <a:endParaRPr lang="en-GB" sz="1200" b="1" kern="1200" dirty="0" smtClean="0">
                        <a:solidFill>
                          <a:schemeClr val="tx1"/>
                        </a:solidFill>
                        <a:effectLst/>
                        <a:latin typeface="+mn-lt"/>
                        <a:ea typeface="+mn-ea"/>
                        <a:cs typeface="+mn-cs"/>
                      </a:endParaRPr>
                    </a:p>
                    <a:p>
                      <a:endParaRPr lang="en-GB" sz="1200" b="1" kern="1200" dirty="0" smtClean="0">
                        <a:solidFill>
                          <a:schemeClr val="tx1"/>
                        </a:solidFill>
                        <a:effectLst/>
                        <a:latin typeface="+mn-lt"/>
                        <a:ea typeface="+mn-ea"/>
                        <a:cs typeface="+mn-cs"/>
                      </a:endParaRPr>
                    </a:p>
                    <a:p>
                      <a:pPr algn="ctr">
                        <a:lnSpc>
                          <a:spcPct val="107000"/>
                        </a:lnSpc>
                        <a:spcAft>
                          <a:spcPts val="0"/>
                        </a:spcAft>
                      </a:pPr>
                      <a:endParaRPr lang="en-GB" sz="1200" dirty="0" smtClean="0">
                        <a:effectLst/>
                      </a:endParaRPr>
                    </a:p>
                    <a:p>
                      <a:r>
                        <a:rPr lang="en-GB" dirty="0" smtClean="0"/>
                        <a:t>    x1000       x300         x20          x2</a:t>
                      </a:r>
                    </a:p>
                    <a:p>
                      <a:endParaRPr lang="en-GB" dirty="0" smtClean="0"/>
                    </a:p>
                    <a:p>
                      <a:endParaRPr lang="en-GB" dirty="0" smtClean="0"/>
                    </a:p>
                    <a:p>
                      <a:pPr>
                        <a:lnSpc>
                          <a:spcPct val="107000"/>
                        </a:lnSpc>
                        <a:spcAft>
                          <a:spcPts val="0"/>
                        </a:spcAft>
                      </a:pPr>
                      <a:r>
                        <a:rPr lang="en-GB" sz="1400" baseline="0" dirty="0" smtClean="0">
                          <a:effectLst/>
                          <a:latin typeface="Calibri" panose="020F0502020204030204" pitchFamily="34" charset="0"/>
                          <a:ea typeface="Calibri" panose="020F0502020204030204" pitchFamily="34" charset="0"/>
                          <a:cs typeface="Times New Roman" panose="02020603050405020304" pitchFamily="18" charset="0"/>
                        </a:rPr>
                        <a:t>  0             3000            3900           3960         3966</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3">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800" dirty="0" smtClean="0">
                          <a:effectLst/>
                          <a:latin typeface="Calibri" panose="020F0502020204030204" pitchFamily="34" charset="0"/>
                          <a:ea typeface="Calibri" panose="020F0502020204030204" pitchFamily="34" charset="0"/>
                          <a:cs typeface="Times New Roman" panose="02020603050405020304" pitchFamily="18" charset="0"/>
                        </a:rPr>
                        <a:t>        1322r2</a:t>
                      </a: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gridSpan="2">
                  <a:txBody>
                    <a:bodyPr/>
                    <a:lstStyle/>
                    <a:p>
                      <a:pPr>
                        <a:lnSpc>
                          <a:spcPct val="107000"/>
                        </a:lnSpc>
                        <a:spcAft>
                          <a:spcPts val="0"/>
                        </a:spcAft>
                      </a:pPr>
                      <a:r>
                        <a:rPr lang="en-GB" sz="1800" b="1" u="sng" dirty="0" smtClean="0">
                          <a:effectLst/>
                        </a:rPr>
                        <a:t>Misconceptions</a:t>
                      </a: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206794">
                <a:tc v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en-GB"/>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endParaRPr lang="en-GB" sz="1400" kern="1200" dirty="0" smtClean="0">
                        <a:solidFill>
                          <a:schemeClr val="tx1"/>
                        </a:solidFill>
                        <a:effectLst/>
                        <a:latin typeface="+mn-lt"/>
                        <a:ea typeface="+mn-ea"/>
                        <a:cs typeface="+mn-cs"/>
                      </a:endParaRPr>
                    </a:p>
                  </a:txBody>
                  <a:tcPr marL="68580" marR="68580" marT="0" marB="0"/>
                </a:tc>
                <a:tc hMerge="1">
                  <a:txBody>
                    <a:bodyPr/>
                    <a:lstStyle/>
                    <a:p>
                      <a:endParaRPr lang="en-GB"/>
                    </a:p>
                  </a:txBody>
                  <a:tcPr/>
                </a:tc>
                <a:extLst>
                  <a:ext uri="{0D108BD9-81ED-4DB2-BD59-A6C34878D82A}">
                    <a16:rowId xmlns:a16="http://schemas.microsoft.com/office/drawing/2014/main" val="2687653128"/>
                  </a:ext>
                </a:extLst>
              </a:tr>
              <a:tr h="56152">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667277784"/>
                  </a:ext>
                </a:extLst>
              </a:tr>
              <a:tr h="2222139">
                <a:tc grid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Both physically manipulate and draw place value tables </a:t>
                      </a:r>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3795204422"/>
                  </a:ext>
                </a:extLst>
              </a:tr>
            </a:tbl>
          </a:graphicData>
        </a:graphic>
      </p:graphicFrame>
      <p:sp>
        <p:nvSpPr>
          <p:cNvPr id="6" name="Curved Down Arrow 5"/>
          <p:cNvSpPr/>
          <p:nvPr/>
        </p:nvSpPr>
        <p:spPr>
          <a:xfrm>
            <a:off x="279133" y="2454442"/>
            <a:ext cx="837398" cy="35613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 name="Curved Down Arrow 6"/>
          <p:cNvSpPr/>
          <p:nvPr/>
        </p:nvSpPr>
        <p:spPr>
          <a:xfrm>
            <a:off x="1116531" y="2454440"/>
            <a:ext cx="837398" cy="35613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Curved Down Arrow 7"/>
          <p:cNvSpPr/>
          <p:nvPr/>
        </p:nvSpPr>
        <p:spPr>
          <a:xfrm>
            <a:off x="1953929" y="2454438"/>
            <a:ext cx="837398" cy="35613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Curved Down Arrow 8"/>
          <p:cNvSpPr/>
          <p:nvPr/>
        </p:nvSpPr>
        <p:spPr>
          <a:xfrm>
            <a:off x="2791327" y="2454436"/>
            <a:ext cx="837398" cy="35613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11" name="Straight Connector 10"/>
          <p:cNvCxnSpPr/>
          <p:nvPr/>
        </p:nvCxnSpPr>
        <p:spPr>
          <a:xfrm>
            <a:off x="4321744" y="2449622"/>
            <a:ext cx="0" cy="437956"/>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a:off x="4295601" y="2449620"/>
            <a:ext cx="892416"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3920039" y="2376212"/>
            <a:ext cx="1922495" cy="584775"/>
          </a:xfrm>
          <a:prstGeom prst="rect">
            <a:avLst/>
          </a:prstGeom>
          <a:noFill/>
        </p:spPr>
        <p:txBody>
          <a:bodyPr wrap="square" rtlCol="0">
            <a:spAutoFit/>
          </a:bodyPr>
          <a:lstStyle/>
          <a:p>
            <a:r>
              <a:rPr lang="en-GB" sz="3200" dirty="0">
                <a:latin typeface="Calibri" panose="020F0502020204030204" pitchFamily="34" charset="0"/>
                <a:ea typeface="Calibri" panose="020F0502020204030204" pitchFamily="34" charset="0"/>
                <a:cs typeface="Times New Roman" panose="02020603050405020304" pitchFamily="18" charset="0"/>
              </a:rPr>
              <a:t>3 </a:t>
            </a:r>
            <a:r>
              <a:rPr lang="en-GB" sz="3200" dirty="0" smtClean="0">
                <a:latin typeface="Calibri" panose="020F0502020204030204" pitchFamily="34" charset="0"/>
                <a:ea typeface="Calibri" panose="020F0502020204030204" pitchFamily="34" charset="0"/>
                <a:cs typeface="Times New Roman" panose="02020603050405020304" pitchFamily="18" charset="0"/>
              </a:rPr>
              <a:t> </a:t>
            </a:r>
            <a:r>
              <a:rPr lang="en-GB" sz="2800" dirty="0" smtClean="0">
                <a:latin typeface="Calibri" panose="020F0502020204030204" pitchFamily="34" charset="0"/>
                <a:ea typeface="Calibri" panose="020F0502020204030204" pitchFamily="34" charset="0"/>
                <a:cs typeface="Times New Roman" panose="02020603050405020304" pitchFamily="18" charset="0"/>
              </a:rPr>
              <a:t>3968</a:t>
            </a:r>
            <a:endParaRPr lang="en-GB" sz="2800" dirty="0"/>
          </a:p>
        </p:txBody>
      </p:sp>
      <p:graphicFrame>
        <p:nvGraphicFramePr>
          <p:cNvPr id="17" name="Table 16"/>
          <p:cNvGraphicFramePr>
            <a:graphicFrameLocks noGrp="1"/>
          </p:cNvGraphicFramePr>
          <p:nvPr>
            <p:extLst>
              <p:ext uri="{D42A27DB-BD31-4B8C-83A1-F6EECF244321}">
                <p14:modId xmlns:p14="http://schemas.microsoft.com/office/powerpoint/2010/main" val="1698640082"/>
              </p:ext>
            </p:extLst>
          </p:nvPr>
        </p:nvGraphicFramePr>
        <p:xfrm>
          <a:off x="710063" y="3797661"/>
          <a:ext cx="3960796" cy="2347254"/>
        </p:xfrm>
        <a:graphic>
          <a:graphicData uri="http://schemas.openxmlformats.org/drawingml/2006/table">
            <a:tbl>
              <a:tblPr firstRow="1" bandRow="1">
                <a:tableStyleId>{5940675A-B579-460E-94D1-54222C63F5DA}</a:tableStyleId>
              </a:tblPr>
              <a:tblGrid>
                <a:gridCol w="990199">
                  <a:extLst>
                    <a:ext uri="{9D8B030D-6E8A-4147-A177-3AD203B41FA5}">
                      <a16:colId xmlns:a16="http://schemas.microsoft.com/office/drawing/2014/main" val="3319034805"/>
                    </a:ext>
                  </a:extLst>
                </a:gridCol>
                <a:gridCol w="990199">
                  <a:extLst>
                    <a:ext uri="{9D8B030D-6E8A-4147-A177-3AD203B41FA5}">
                      <a16:colId xmlns:a16="http://schemas.microsoft.com/office/drawing/2014/main" val="2033974225"/>
                    </a:ext>
                  </a:extLst>
                </a:gridCol>
                <a:gridCol w="990199">
                  <a:extLst>
                    <a:ext uri="{9D8B030D-6E8A-4147-A177-3AD203B41FA5}">
                      <a16:colId xmlns:a16="http://schemas.microsoft.com/office/drawing/2014/main" val="1908405922"/>
                    </a:ext>
                  </a:extLst>
                </a:gridCol>
                <a:gridCol w="990199">
                  <a:extLst>
                    <a:ext uri="{9D8B030D-6E8A-4147-A177-3AD203B41FA5}">
                      <a16:colId xmlns:a16="http://schemas.microsoft.com/office/drawing/2014/main" val="276237218"/>
                    </a:ext>
                  </a:extLst>
                </a:gridCol>
              </a:tblGrid>
              <a:tr h="427014">
                <a:tc>
                  <a:txBody>
                    <a:bodyPr/>
                    <a:lstStyle/>
                    <a:p>
                      <a:pPr algn="ctr"/>
                      <a:r>
                        <a:rPr lang="en-GB" dirty="0" err="1" smtClean="0"/>
                        <a:t>Th</a:t>
                      </a:r>
                      <a:endParaRPr lang="en-GB" dirty="0"/>
                    </a:p>
                  </a:txBody>
                  <a:tcPr/>
                </a:tc>
                <a:tc>
                  <a:txBody>
                    <a:bodyPr/>
                    <a:lstStyle/>
                    <a:p>
                      <a:pPr algn="ctr"/>
                      <a:r>
                        <a:rPr lang="en-GB" dirty="0" smtClean="0"/>
                        <a:t>H</a:t>
                      </a:r>
                      <a:endParaRPr lang="en-GB" dirty="0"/>
                    </a:p>
                  </a:txBody>
                  <a:tcPr/>
                </a:tc>
                <a:tc>
                  <a:txBody>
                    <a:bodyPr/>
                    <a:lstStyle/>
                    <a:p>
                      <a:pPr algn="ctr"/>
                      <a:r>
                        <a:rPr lang="en-GB" dirty="0" smtClean="0"/>
                        <a:t>The</a:t>
                      </a:r>
                      <a:endParaRPr lang="en-GB" dirty="0"/>
                    </a:p>
                  </a:txBody>
                  <a:tcPr/>
                </a:tc>
                <a:tc>
                  <a:txBody>
                    <a:bodyPr/>
                    <a:lstStyle/>
                    <a:p>
                      <a:pPr algn="ctr"/>
                      <a:r>
                        <a:rPr lang="en-GB" dirty="0" smtClean="0"/>
                        <a:t>O</a:t>
                      </a:r>
                      <a:endParaRPr lang="en-GB" dirty="0"/>
                    </a:p>
                  </a:txBody>
                  <a:tcPr/>
                </a:tc>
                <a:extLst>
                  <a:ext uri="{0D108BD9-81ED-4DB2-BD59-A6C34878D82A}">
                    <a16:rowId xmlns:a16="http://schemas.microsoft.com/office/drawing/2014/main" val="2329661068"/>
                  </a:ext>
                </a:extLst>
              </a:tr>
              <a:tr h="427014">
                <a:tc>
                  <a:txBody>
                    <a:bodyPr/>
                    <a:lstStyle/>
                    <a:p>
                      <a:endParaRPr lang="en-GB" dirty="0"/>
                    </a:p>
                  </a:txBody>
                  <a:tcPr/>
                </a:tc>
                <a:tc>
                  <a:txBody>
                    <a:bodyPr/>
                    <a:lstStyle/>
                    <a:p>
                      <a:endParaRPr lang="en-GB" dirty="0"/>
                    </a:p>
                  </a:txBody>
                  <a:tcPr/>
                </a:tc>
                <a:tc>
                  <a:txBody>
                    <a:bodyPr/>
                    <a:lstStyle/>
                    <a:p>
                      <a:endParaRPr lang="en-GB" dirty="0" smtClean="0"/>
                    </a:p>
                    <a:p>
                      <a:endParaRPr lang="en-GB" dirty="0"/>
                    </a:p>
                  </a:txBody>
                  <a:tcPr/>
                </a:tc>
                <a:tc>
                  <a:txBody>
                    <a:bodyPr/>
                    <a:lstStyle/>
                    <a:p>
                      <a:endParaRPr lang="en-GB" dirty="0"/>
                    </a:p>
                  </a:txBody>
                  <a:tcPr/>
                </a:tc>
                <a:extLst>
                  <a:ext uri="{0D108BD9-81ED-4DB2-BD59-A6C34878D82A}">
                    <a16:rowId xmlns:a16="http://schemas.microsoft.com/office/drawing/2014/main" val="896071766"/>
                  </a:ext>
                </a:extLst>
              </a:tr>
              <a:tr h="427014">
                <a:tc>
                  <a:txBody>
                    <a:bodyPr/>
                    <a:lstStyle/>
                    <a:p>
                      <a:endParaRPr lang="en-GB" dirty="0"/>
                    </a:p>
                  </a:txBody>
                  <a:tcPr/>
                </a:tc>
                <a:tc>
                  <a:txBody>
                    <a:bodyPr/>
                    <a:lstStyle/>
                    <a:p>
                      <a:endParaRPr lang="en-GB" dirty="0"/>
                    </a:p>
                  </a:txBody>
                  <a:tcPr/>
                </a:tc>
                <a:tc>
                  <a:txBody>
                    <a:bodyPr/>
                    <a:lstStyle/>
                    <a:p>
                      <a:endParaRPr lang="en-GB" dirty="0" smtClean="0"/>
                    </a:p>
                    <a:p>
                      <a:endParaRPr lang="en-GB" dirty="0"/>
                    </a:p>
                  </a:txBody>
                  <a:tcPr/>
                </a:tc>
                <a:tc>
                  <a:txBody>
                    <a:bodyPr/>
                    <a:lstStyle/>
                    <a:p>
                      <a:endParaRPr lang="en-GB" dirty="0"/>
                    </a:p>
                  </a:txBody>
                  <a:tcPr/>
                </a:tc>
                <a:extLst>
                  <a:ext uri="{0D108BD9-81ED-4DB2-BD59-A6C34878D82A}">
                    <a16:rowId xmlns:a16="http://schemas.microsoft.com/office/drawing/2014/main" val="1759335143"/>
                  </a:ext>
                </a:extLst>
              </a:tr>
              <a:tr h="427014">
                <a:tc>
                  <a:txBody>
                    <a:bodyPr/>
                    <a:lstStyle/>
                    <a:p>
                      <a:endParaRPr lang="en-GB" dirty="0"/>
                    </a:p>
                  </a:txBody>
                  <a:tcPr/>
                </a:tc>
                <a:tc>
                  <a:txBody>
                    <a:bodyPr/>
                    <a:lstStyle/>
                    <a:p>
                      <a:endParaRPr lang="en-GB" dirty="0"/>
                    </a:p>
                  </a:txBody>
                  <a:tcPr/>
                </a:tc>
                <a:tc>
                  <a:txBody>
                    <a:bodyPr/>
                    <a:lstStyle/>
                    <a:p>
                      <a:endParaRPr lang="en-GB" dirty="0" smtClean="0"/>
                    </a:p>
                    <a:p>
                      <a:endParaRPr lang="en-GB" dirty="0"/>
                    </a:p>
                  </a:txBody>
                  <a:tcPr/>
                </a:tc>
                <a:tc>
                  <a:txBody>
                    <a:bodyPr/>
                    <a:lstStyle/>
                    <a:p>
                      <a:endParaRPr lang="en-GB" dirty="0"/>
                    </a:p>
                  </a:txBody>
                  <a:tcPr/>
                </a:tc>
                <a:extLst>
                  <a:ext uri="{0D108BD9-81ED-4DB2-BD59-A6C34878D82A}">
                    <a16:rowId xmlns:a16="http://schemas.microsoft.com/office/drawing/2014/main" val="4141139525"/>
                  </a:ext>
                </a:extLst>
              </a:tr>
            </a:tbl>
          </a:graphicData>
        </a:graphic>
      </p:graphicFrame>
      <p:sp>
        <p:nvSpPr>
          <p:cNvPr id="74" name="Oval 73"/>
          <p:cNvSpPr/>
          <p:nvPr/>
        </p:nvSpPr>
        <p:spPr>
          <a:xfrm>
            <a:off x="1225119" y="4299196"/>
            <a:ext cx="292685" cy="2363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p:cNvSpPr/>
          <p:nvPr/>
        </p:nvSpPr>
        <p:spPr>
          <a:xfrm>
            <a:off x="1975412" y="4286063"/>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p:cNvSpPr/>
          <p:nvPr/>
        </p:nvSpPr>
        <p:spPr>
          <a:xfrm>
            <a:off x="2289003" y="4299196"/>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a:off x="2808390" y="4286063"/>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8" name="Oval 77"/>
          <p:cNvSpPr/>
          <p:nvPr/>
        </p:nvSpPr>
        <p:spPr>
          <a:xfrm>
            <a:off x="3188978" y="4451997"/>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9" name="Oval 78"/>
          <p:cNvSpPr/>
          <p:nvPr/>
        </p:nvSpPr>
        <p:spPr>
          <a:xfrm>
            <a:off x="3795372" y="4262380"/>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Oval 80"/>
          <p:cNvSpPr/>
          <p:nvPr/>
        </p:nvSpPr>
        <p:spPr>
          <a:xfrm>
            <a:off x="4233115" y="4451997"/>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p:cNvSpPr/>
          <p:nvPr/>
        </p:nvSpPr>
        <p:spPr>
          <a:xfrm>
            <a:off x="2020689" y="4564679"/>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Oval 83"/>
          <p:cNvSpPr/>
          <p:nvPr/>
        </p:nvSpPr>
        <p:spPr>
          <a:xfrm>
            <a:off x="1198170" y="4920500"/>
            <a:ext cx="292685" cy="2363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Oval 84"/>
          <p:cNvSpPr/>
          <p:nvPr/>
        </p:nvSpPr>
        <p:spPr>
          <a:xfrm>
            <a:off x="1948463" y="4907367"/>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Oval 85"/>
          <p:cNvSpPr/>
          <p:nvPr/>
        </p:nvSpPr>
        <p:spPr>
          <a:xfrm>
            <a:off x="2262054" y="4920500"/>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Oval 86"/>
          <p:cNvSpPr/>
          <p:nvPr/>
        </p:nvSpPr>
        <p:spPr>
          <a:xfrm>
            <a:off x="2781441" y="4907367"/>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8" name="Oval 87"/>
          <p:cNvSpPr/>
          <p:nvPr/>
        </p:nvSpPr>
        <p:spPr>
          <a:xfrm>
            <a:off x="3162029" y="5073301"/>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9" name="Oval 88"/>
          <p:cNvSpPr/>
          <p:nvPr/>
        </p:nvSpPr>
        <p:spPr>
          <a:xfrm>
            <a:off x="3768423" y="4883684"/>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Oval 89"/>
          <p:cNvSpPr/>
          <p:nvPr/>
        </p:nvSpPr>
        <p:spPr>
          <a:xfrm>
            <a:off x="4206166" y="5073301"/>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Oval 90"/>
          <p:cNvSpPr/>
          <p:nvPr/>
        </p:nvSpPr>
        <p:spPr>
          <a:xfrm>
            <a:off x="1993740" y="5185983"/>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Oval 91"/>
          <p:cNvSpPr/>
          <p:nvPr/>
        </p:nvSpPr>
        <p:spPr>
          <a:xfrm>
            <a:off x="1167405" y="5616094"/>
            <a:ext cx="292685" cy="2363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p:cNvSpPr/>
          <p:nvPr/>
        </p:nvSpPr>
        <p:spPr>
          <a:xfrm>
            <a:off x="1917698" y="5602961"/>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p:cNvSpPr/>
          <p:nvPr/>
        </p:nvSpPr>
        <p:spPr>
          <a:xfrm>
            <a:off x="2231289" y="5616094"/>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p:cNvSpPr/>
          <p:nvPr/>
        </p:nvSpPr>
        <p:spPr>
          <a:xfrm>
            <a:off x="2750676" y="5602961"/>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6" name="Oval 95"/>
          <p:cNvSpPr/>
          <p:nvPr/>
        </p:nvSpPr>
        <p:spPr>
          <a:xfrm>
            <a:off x="3131264" y="5768895"/>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7" name="Oval 96"/>
          <p:cNvSpPr/>
          <p:nvPr/>
        </p:nvSpPr>
        <p:spPr>
          <a:xfrm>
            <a:off x="3737658" y="5579278"/>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p:cNvSpPr/>
          <p:nvPr/>
        </p:nvSpPr>
        <p:spPr>
          <a:xfrm>
            <a:off x="4175401" y="576889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p:cNvSpPr/>
          <p:nvPr/>
        </p:nvSpPr>
        <p:spPr>
          <a:xfrm>
            <a:off x="1962975" y="5881577"/>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p:cNvSpPr/>
          <p:nvPr/>
        </p:nvSpPr>
        <p:spPr>
          <a:xfrm>
            <a:off x="4840406" y="5024151"/>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p:cNvSpPr/>
          <p:nvPr/>
        </p:nvSpPr>
        <p:spPr>
          <a:xfrm>
            <a:off x="5278149" y="5213768"/>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3905271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
        <p:nvSpPr>
          <p:cNvPr id="6" name="TextBox 5"/>
          <p:cNvSpPr txBox="1"/>
          <p:nvPr/>
        </p:nvSpPr>
        <p:spPr>
          <a:xfrm>
            <a:off x="4572000" y="1241659"/>
            <a:ext cx="3320715" cy="1200329"/>
          </a:xfrm>
          <a:prstGeom prst="rect">
            <a:avLst/>
          </a:prstGeom>
          <a:noFill/>
        </p:spPr>
        <p:txBody>
          <a:bodyPr wrap="square" rtlCol="0">
            <a:spAutoFit/>
          </a:bodyPr>
          <a:lstStyle/>
          <a:p>
            <a:pPr algn="ctr"/>
            <a:r>
              <a:rPr lang="en-GB" sz="7200" dirty="0" smtClean="0"/>
              <a:t>Y6</a:t>
            </a:r>
            <a:endParaRPr lang="en-GB" sz="7200" dirty="0"/>
          </a:p>
        </p:txBody>
      </p:sp>
    </p:spTree>
    <p:extLst>
      <p:ext uri="{BB962C8B-B14F-4D97-AF65-F5344CB8AC3E}">
        <p14:creationId xmlns:p14="http://schemas.microsoft.com/office/powerpoint/2010/main" val="7256794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7" name="Picture 6">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6" name="Table 5"/>
          <p:cNvGraphicFramePr>
            <a:graphicFrameLocks noGrp="1"/>
          </p:cNvGraphicFramePr>
          <p:nvPr>
            <p:extLst/>
          </p:nvPr>
        </p:nvGraphicFramePr>
        <p:xfrm>
          <a:off x="356136" y="559862"/>
          <a:ext cx="11656191" cy="5777325"/>
        </p:xfrm>
        <a:graphic>
          <a:graphicData uri="http://schemas.openxmlformats.org/drawingml/2006/table">
            <a:tbl>
              <a:tblPr firstRow="1" bandRow="1">
                <a:tableStyleId>{17292A2E-F333-43FB-9621-5CBBE7FDCDCB}</a:tableStyleId>
              </a:tblPr>
              <a:tblGrid>
                <a:gridCol w="3885397">
                  <a:extLst>
                    <a:ext uri="{9D8B030D-6E8A-4147-A177-3AD203B41FA5}">
                      <a16:colId xmlns:a16="http://schemas.microsoft.com/office/drawing/2014/main" val="520867064"/>
                    </a:ext>
                  </a:extLst>
                </a:gridCol>
                <a:gridCol w="7770794">
                  <a:extLst>
                    <a:ext uri="{9D8B030D-6E8A-4147-A177-3AD203B41FA5}">
                      <a16:colId xmlns:a16="http://schemas.microsoft.com/office/drawing/2014/main" val="892932090"/>
                    </a:ext>
                  </a:extLst>
                </a:gridCol>
              </a:tblGrid>
              <a:tr h="60706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ysClr val="windowText" lastClr="000000"/>
                          </a:solidFill>
                        </a:rPr>
                        <a:t>Revisit</a:t>
                      </a:r>
                    </a:p>
                    <a:p>
                      <a:endParaRPr lang="en-GB" dirty="0" smtClean="0">
                        <a:solidFill>
                          <a:sysClr val="windowText" lastClr="00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u="none" strike="noStrike" cap="none" normalizeH="0" baseline="0" dirty="0" smtClean="0">
                          <a:ln>
                            <a:noFill/>
                          </a:ln>
                          <a:solidFill>
                            <a:sysClr val="windowText" lastClr="000000"/>
                          </a:solidFill>
                          <a:effectLst/>
                        </a:rPr>
                        <a:t>NC objectives</a:t>
                      </a:r>
                    </a:p>
                    <a:p>
                      <a:endParaRPr lang="en-GB" dirty="0">
                        <a:solidFill>
                          <a:sysClr val="windowText" lastClr="000000"/>
                        </a:solidFill>
                      </a:endParaRPr>
                    </a:p>
                  </a:txBody>
                  <a:tcPr/>
                </a:tc>
                <a:extLst>
                  <a:ext uri="{0D108BD9-81ED-4DB2-BD59-A6C34878D82A}">
                    <a16:rowId xmlns:a16="http://schemas.microsoft.com/office/drawing/2014/main" val="3770678768"/>
                  </a:ext>
                </a:extLst>
              </a:tr>
              <a:tr h="2851245">
                <a:tc>
                  <a:txBody>
                    <a:bodyPr/>
                    <a:lstStyle/>
                    <a:p>
                      <a:endParaRPr lang="en-GB" dirty="0" smtClean="0">
                        <a:solidFill>
                          <a:sysClr val="windowText" lastClr="000000"/>
                        </a:solidFill>
                      </a:endParaRPr>
                    </a:p>
                  </a:txBody>
                  <a:tcPr/>
                </a:tc>
                <a:tc>
                  <a:txBody>
                    <a:bodyPr/>
                    <a:lstStyle/>
                    <a:p>
                      <a:pPr lvl="0"/>
                      <a:r>
                        <a:rPr lang="en-GB" sz="1800" kern="1200" dirty="0" smtClean="0">
                          <a:solidFill>
                            <a:schemeClr val="tx1"/>
                          </a:solidFill>
                          <a:effectLst/>
                          <a:latin typeface="+mn-lt"/>
                          <a:ea typeface="+mn-ea"/>
                          <a:cs typeface="+mn-cs"/>
                        </a:rPr>
                        <a:t>recall and use multiplication and division facts for the 3, 4 and 8 multiplication tables</a:t>
                      </a:r>
                    </a:p>
                    <a:p>
                      <a:pPr lvl="0"/>
                      <a:r>
                        <a:rPr lang="en-GB" sz="1800" kern="1200" dirty="0" smtClean="0">
                          <a:solidFill>
                            <a:schemeClr val="tx1"/>
                          </a:solidFill>
                          <a:effectLst/>
                          <a:latin typeface="+mn-lt"/>
                          <a:ea typeface="+mn-ea"/>
                          <a:cs typeface="+mn-cs"/>
                        </a:rPr>
                        <a:t>write and calculate mathematical statements for division using the multiplication tables that they know, including for two-digit numbers divided</a:t>
                      </a:r>
                      <a:r>
                        <a:rPr lang="en-GB" sz="1800" kern="1200" baseline="0" dirty="0" smtClean="0">
                          <a:solidFill>
                            <a:schemeClr val="tx1"/>
                          </a:solidFill>
                          <a:effectLst/>
                          <a:latin typeface="+mn-lt"/>
                          <a:ea typeface="+mn-ea"/>
                          <a:cs typeface="+mn-cs"/>
                        </a:rPr>
                        <a:t> by</a:t>
                      </a:r>
                      <a:r>
                        <a:rPr lang="en-GB" sz="1800" kern="1200" dirty="0" smtClean="0">
                          <a:solidFill>
                            <a:schemeClr val="tx1"/>
                          </a:solidFill>
                          <a:effectLst/>
                          <a:latin typeface="+mn-lt"/>
                          <a:ea typeface="+mn-ea"/>
                          <a:cs typeface="+mn-cs"/>
                        </a:rPr>
                        <a:t> one-digit numbers, using mental and progressing to formal written methods</a:t>
                      </a:r>
                    </a:p>
                    <a:p>
                      <a:pPr lvl="0"/>
                      <a:endParaRPr lang="en-GB" sz="1800" kern="1200" dirty="0" smtClean="0">
                        <a:solidFill>
                          <a:schemeClr val="tx1"/>
                        </a:solidFill>
                        <a:effectLst/>
                        <a:latin typeface="+mn-lt"/>
                        <a:ea typeface="+mn-ea"/>
                        <a:cs typeface="+mn-cs"/>
                      </a:endParaRPr>
                    </a:p>
                    <a:p>
                      <a:r>
                        <a:rPr lang="en-GB" sz="1800" kern="1200" dirty="0" smtClean="0">
                          <a:solidFill>
                            <a:schemeClr val="tx1"/>
                          </a:solidFill>
                          <a:effectLst/>
                          <a:latin typeface="+mn-lt"/>
                          <a:ea typeface="+mn-ea"/>
                          <a:cs typeface="+mn-cs"/>
                        </a:rPr>
                        <a:t>solve problems, including missing number problems, involving multiplication and division, including positive integer scaling problems and correspondence problems in which n objects are connected to m objects.</a:t>
                      </a:r>
                      <a:endParaRPr lang="en-GB" sz="1800" kern="1200" dirty="0">
                        <a:solidFill>
                          <a:schemeClr val="tx1"/>
                        </a:solidFill>
                        <a:effectLst/>
                        <a:latin typeface="+mn-lt"/>
                        <a:ea typeface="+mn-ea"/>
                        <a:cs typeface="+mn-cs"/>
                      </a:endParaRPr>
                    </a:p>
                  </a:txBody>
                  <a:tcPr/>
                </a:tc>
                <a:extLst>
                  <a:ext uri="{0D108BD9-81ED-4DB2-BD59-A6C34878D82A}">
                    <a16:rowId xmlns:a16="http://schemas.microsoft.com/office/drawing/2014/main" val="1881078693"/>
                  </a:ext>
                </a:extLst>
              </a:tr>
              <a:tr h="2199746">
                <a:tc gridSpan="2">
                  <a:txBody>
                    <a:bodyPr/>
                    <a:lstStyle/>
                    <a:p>
                      <a:r>
                        <a:rPr lang="en-GB" dirty="0" smtClean="0"/>
                        <a:t>Resources</a:t>
                      </a: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tc>
                <a:tc hMerge="1">
                  <a:txBody>
                    <a:bodyPr/>
                    <a:lstStyle/>
                    <a:p>
                      <a:endParaRPr lang="en-GB" dirty="0"/>
                    </a:p>
                  </a:txBody>
                  <a:tcPr/>
                </a:tc>
                <a:extLst>
                  <a:ext uri="{0D108BD9-81ED-4DB2-BD59-A6C34878D82A}">
                    <a16:rowId xmlns:a16="http://schemas.microsoft.com/office/drawing/2014/main" val="1672232767"/>
                  </a:ext>
                </a:extLst>
              </a:tr>
            </a:tbl>
          </a:graphicData>
        </a:graphic>
      </p:graphicFrame>
      <p:pic>
        <p:nvPicPr>
          <p:cNvPr id="9" name="Picture 2" descr="Image result for numic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686" y="4626982"/>
            <a:ext cx="1894898" cy="141998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Image result for count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28134" y="4438954"/>
            <a:ext cx="1922583" cy="154348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Image result for tens frame tts"/>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l="28702" t="15363" r="957" b="34322"/>
          <a:stretch/>
        </p:blipFill>
        <p:spPr bwMode="auto">
          <a:xfrm>
            <a:off x="9157557" y="4282434"/>
            <a:ext cx="2123054" cy="109728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a:blip r:embed="rId7"/>
          <a:stretch>
            <a:fillRect/>
          </a:stretch>
        </p:blipFill>
        <p:spPr>
          <a:xfrm>
            <a:off x="4742154" y="4986632"/>
            <a:ext cx="4834729" cy="700685"/>
          </a:xfrm>
          <a:prstGeom prst="rect">
            <a:avLst/>
          </a:prstGeom>
        </p:spPr>
      </p:pic>
    </p:spTree>
    <p:extLst>
      <p:ext uri="{BB962C8B-B14F-4D97-AF65-F5344CB8AC3E}">
        <p14:creationId xmlns:p14="http://schemas.microsoft.com/office/powerpoint/2010/main" val="129505891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02789798"/>
              </p:ext>
            </p:extLst>
          </p:nvPr>
        </p:nvGraphicFramePr>
        <p:xfrm>
          <a:off x="2032000" y="719666"/>
          <a:ext cx="8128000" cy="2113280"/>
        </p:xfrm>
        <a:graphic>
          <a:graphicData uri="http://schemas.openxmlformats.org/drawingml/2006/table">
            <a:tbl>
              <a:tblPr firstRow="1" bandRow="1">
                <a:tableStyleId>{912C8C85-51F0-491E-9774-3900AFEF0FD7}</a:tableStyleId>
              </a:tblPr>
              <a:tblGrid>
                <a:gridCol w="8128000">
                  <a:extLst>
                    <a:ext uri="{9D8B030D-6E8A-4147-A177-3AD203B41FA5}">
                      <a16:colId xmlns:a16="http://schemas.microsoft.com/office/drawing/2014/main" val="1994348585"/>
                    </a:ext>
                  </a:extLst>
                </a:gridCol>
              </a:tblGrid>
              <a:tr h="370840">
                <a:tc>
                  <a:txBody>
                    <a:bodyPr/>
                    <a:lstStyle/>
                    <a:p>
                      <a:r>
                        <a:rPr lang="en-GB" dirty="0" smtClean="0"/>
                        <a:t>Proposed teaching sequence</a:t>
                      </a:r>
                      <a:endParaRPr lang="en-GB" dirty="0"/>
                    </a:p>
                  </a:txBody>
                  <a:tcPr/>
                </a:tc>
                <a:extLst>
                  <a:ext uri="{0D108BD9-81ED-4DB2-BD59-A6C34878D82A}">
                    <a16:rowId xmlns:a16="http://schemas.microsoft.com/office/drawing/2014/main" val="1791402378"/>
                  </a:ext>
                </a:extLst>
              </a:tr>
              <a:tr h="370840">
                <a:tc>
                  <a:txBody>
                    <a:bodyPr/>
                    <a:lstStyle/>
                    <a:p>
                      <a:r>
                        <a:rPr lang="en-GB" dirty="0" smtClean="0"/>
                        <a:t>Dividing a 4-digit number by a 2-digit</a:t>
                      </a:r>
                      <a:r>
                        <a:rPr lang="en-GB" baseline="0" dirty="0" smtClean="0"/>
                        <a:t> no remainder</a:t>
                      </a:r>
                      <a:endParaRPr lang="en-GB" dirty="0"/>
                    </a:p>
                  </a:txBody>
                  <a:tcPr/>
                </a:tc>
                <a:extLst>
                  <a:ext uri="{0D108BD9-81ED-4DB2-BD59-A6C34878D82A}">
                    <a16:rowId xmlns:a16="http://schemas.microsoft.com/office/drawing/2014/main" val="4279424725"/>
                  </a:ext>
                </a:extLst>
              </a:tr>
              <a:tr h="0">
                <a:tc>
                  <a:txBody>
                    <a:bodyPr/>
                    <a:lstStyle/>
                    <a:p>
                      <a:r>
                        <a:rPr lang="en-GB" dirty="0" smtClean="0"/>
                        <a:t>Dividing a 4-digit number by a 2-digit</a:t>
                      </a:r>
                      <a:r>
                        <a:rPr lang="en-GB" baseline="0" dirty="0" smtClean="0"/>
                        <a:t> remainder in one column</a:t>
                      </a:r>
                      <a:endParaRPr lang="en-GB" dirty="0"/>
                    </a:p>
                  </a:txBody>
                  <a:tcPr/>
                </a:tc>
                <a:extLst>
                  <a:ext uri="{0D108BD9-81ED-4DB2-BD59-A6C34878D82A}">
                    <a16:rowId xmlns:a16="http://schemas.microsoft.com/office/drawing/2014/main" val="166725168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Dividing a 4-digit number by a 2-digit</a:t>
                      </a:r>
                      <a:r>
                        <a:rPr lang="en-GB" baseline="0" dirty="0" smtClean="0"/>
                        <a:t> remainder in two columns</a:t>
                      </a:r>
                      <a:endParaRPr lang="en-GB" dirty="0" smtClean="0"/>
                    </a:p>
                  </a:txBody>
                  <a:tcPr/>
                </a:tc>
                <a:extLst>
                  <a:ext uri="{0D108BD9-81ED-4DB2-BD59-A6C34878D82A}">
                    <a16:rowId xmlns:a16="http://schemas.microsoft.com/office/drawing/2014/main" val="78848044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Dividing a 4-digit number by a 2-digit</a:t>
                      </a:r>
                      <a:r>
                        <a:rPr lang="en-GB" baseline="0" dirty="0" smtClean="0"/>
                        <a:t> remainder in final column in order to interpret in context</a:t>
                      </a:r>
                      <a:endParaRPr lang="en-GB" dirty="0" smtClean="0"/>
                    </a:p>
                  </a:txBody>
                  <a:tcPr/>
                </a:tc>
                <a:extLst>
                  <a:ext uri="{0D108BD9-81ED-4DB2-BD59-A6C34878D82A}">
                    <a16:rowId xmlns:a16="http://schemas.microsoft.com/office/drawing/2014/main" val="919251368"/>
                  </a:ext>
                </a:extLst>
              </a:tr>
            </a:tbl>
          </a:graphicData>
        </a:graphic>
      </p:graphicFrame>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Tree>
    <p:extLst>
      <p:ext uri="{BB962C8B-B14F-4D97-AF65-F5344CB8AC3E}">
        <p14:creationId xmlns:p14="http://schemas.microsoft.com/office/powerpoint/2010/main" val="347533150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nvPr>
        </p:nvGraphicFramePr>
        <p:xfrm>
          <a:off x="122571" y="408257"/>
          <a:ext cx="11617696" cy="5830527"/>
        </p:xfrm>
        <a:graphic>
          <a:graphicData uri="http://schemas.openxmlformats.org/drawingml/2006/table">
            <a:tbl>
              <a:tblPr firstRow="1" bandRow="1">
                <a:tableStyleId>{5940675A-B579-460E-94D1-54222C63F5DA}</a:tableStyleId>
              </a:tblPr>
              <a:tblGrid>
                <a:gridCol w="3554280">
                  <a:extLst>
                    <a:ext uri="{9D8B030D-6E8A-4147-A177-3AD203B41FA5}">
                      <a16:colId xmlns:a16="http://schemas.microsoft.com/office/drawing/2014/main" val="3199054702"/>
                    </a:ext>
                  </a:extLst>
                </a:gridCol>
                <a:gridCol w="1672240">
                  <a:extLst>
                    <a:ext uri="{9D8B030D-6E8A-4147-A177-3AD203B41FA5}">
                      <a16:colId xmlns:a16="http://schemas.microsoft.com/office/drawing/2014/main" val="1853878702"/>
                    </a:ext>
                  </a:extLst>
                </a:gridCol>
                <a:gridCol w="1482290">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693327">
                <a:tc gridSpan="3">
                  <a:txBody>
                    <a:bodyPr/>
                    <a:lstStyle/>
                    <a:p>
                      <a:pPr marL="0" marR="0" lvl="0" indent="0" algn="l" defTabSz="914400" rtl="0" eaLnBrk="0" fontAlgn="base" latinLnBrk="0" hangingPunct="0">
                        <a:lnSpc>
                          <a:spcPct val="100000"/>
                        </a:lnSpc>
                        <a:spcBef>
                          <a:spcPct val="0"/>
                        </a:spcBef>
                        <a:spcAft>
                          <a:spcPct val="0"/>
                        </a:spcAft>
                        <a:buClrTx/>
                        <a:buSzTx/>
                        <a:buFontTx/>
                        <a:buNone/>
                        <a:tabLst>
                          <a:tab pos="227013" algn="l"/>
                        </a:tabLst>
                        <a:defRPr/>
                      </a:pPr>
                      <a:r>
                        <a:rPr lang="en-GB" sz="1600" b="1" dirty="0">
                          <a:effectLst/>
                        </a:rPr>
                        <a:t>NC </a:t>
                      </a:r>
                      <a:r>
                        <a:rPr lang="en-GB" sz="1600" b="1" dirty="0" smtClean="0">
                          <a:effectLst/>
                        </a:rPr>
                        <a:t>Objective</a:t>
                      </a:r>
                      <a:r>
                        <a:rPr lang="en-GB" sz="1600" dirty="0" smtClean="0">
                          <a:effectLst/>
                        </a:rPr>
                        <a:t>: </a:t>
                      </a:r>
                      <a:r>
                        <a:rPr lang="en-GB" sz="1800" kern="1200" dirty="0" smtClean="0">
                          <a:solidFill>
                            <a:schemeClr val="tx1"/>
                          </a:solidFill>
                          <a:effectLst/>
                          <a:latin typeface="+mn-lt"/>
                          <a:ea typeface="+mn-ea"/>
                          <a:cs typeface="+mn-cs"/>
                        </a:rPr>
                        <a:t>divide numbers up to 4 digits by a one-digit number using the formal written method of short division and interpret remainders appropriately for the context</a:t>
                      </a: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smtClean="0"/>
                        <a:t>Small Step: Divide 4 digit by 1 digit with no remainders in any column e.g. 3669</a:t>
                      </a:r>
                      <a:r>
                        <a:rPr lang="en-GB" sz="1800" b="1" baseline="0" dirty="0" smtClean="0"/>
                        <a:t> ÷ 3</a:t>
                      </a:r>
                      <a:endParaRPr lang="en-GB" dirty="0" smtClean="0"/>
                    </a:p>
                  </a:txBody>
                  <a:tcPr/>
                </a:tc>
                <a:extLst>
                  <a:ext uri="{0D108BD9-81ED-4DB2-BD59-A6C34878D82A}">
                    <a16:rowId xmlns:a16="http://schemas.microsoft.com/office/drawing/2014/main" val="608378007"/>
                  </a:ext>
                </a:extLst>
              </a:tr>
              <a:tr h="273313">
                <a:tc gridSpan="4">
                  <a:txBody>
                    <a:bodyPr/>
                    <a:lstStyle/>
                    <a:p>
                      <a:r>
                        <a:rPr lang="en-GB" sz="1800" b="1" dirty="0" smtClean="0">
                          <a:effectLst/>
                        </a:rPr>
                        <a:t>Vocabulary:</a:t>
                      </a:r>
                      <a:endParaRPr lang="en-GB" sz="14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937704">
                <a:tc rowSpan="3">
                  <a:txBody>
                    <a:bodyPr/>
                    <a:lstStyle/>
                    <a:p>
                      <a:pPr>
                        <a:lnSpc>
                          <a:spcPct val="107000"/>
                        </a:lnSpc>
                        <a:spcAft>
                          <a:spcPts val="0"/>
                        </a:spcAft>
                      </a:pPr>
                      <a:r>
                        <a:rPr lang="en-GB" sz="1400" dirty="0" smtClean="0">
                          <a:effectLst/>
                        </a:rPr>
                        <a:t>Representations</a:t>
                      </a:r>
                      <a:endParaRPr lang="en-GB" sz="1200" b="1" kern="1200" dirty="0" smtClean="0">
                        <a:solidFill>
                          <a:schemeClr val="tx1"/>
                        </a:solidFill>
                        <a:effectLst/>
                        <a:latin typeface="+mn-lt"/>
                        <a:ea typeface="+mn-ea"/>
                        <a:cs typeface="+mn-cs"/>
                      </a:endParaRPr>
                    </a:p>
                    <a:p>
                      <a:endParaRPr lang="en-GB" sz="1200" b="1" kern="1200" dirty="0" smtClean="0">
                        <a:solidFill>
                          <a:schemeClr val="tx1"/>
                        </a:solidFill>
                        <a:effectLst/>
                        <a:latin typeface="+mn-lt"/>
                        <a:ea typeface="+mn-ea"/>
                        <a:cs typeface="+mn-cs"/>
                      </a:endParaRPr>
                    </a:p>
                    <a:p>
                      <a:pPr algn="ctr">
                        <a:lnSpc>
                          <a:spcPct val="107000"/>
                        </a:lnSpc>
                        <a:spcAft>
                          <a:spcPts val="0"/>
                        </a:spcAft>
                      </a:pPr>
                      <a:endParaRPr lang="en-GB" sz="1200" dirty="0" smtClean="0">
                        <a:effectLst/>
                      </a:endParaRPr>
                    </a:p>
                    <a:p>
                      <a:r>
                        <a:rPr lang="en-GB" dirty="0" smtClean="0"/>
                        <a:t>    x1000       x200       x20          x3</a:t>
                      </a:r>
                    </a:p>
                    <a:p>
                      <a:endParaRPr lang="en-GB" dirty="0" smtClean="0"/>
                    </a:p>
                    <a:p>
                      <a:endParaRPr lang="en-GB" dirty="0" smtClean="0"/>
                    </a:p>
                    <a:p>
                      <a:pPr>
                        <a:lnSpc>
                          <a:spcPct val="107000"/>
                        </a:lnSpc>
                        <a:spcAft>
                          <a:spcPts val="0"/>
                        </a:spcAft>
                      </a:pPr>
                      <a:r>
                        <a:rPr lang="en-GB" sz="1400" baseline="0" dirty="0" smtClean="0">
                          <a:effectLst/>
                          <a:latin typeface="Calibri" panose="020F0502020204030204" pitchFamily="34" charset="0"/>
                          <a:ea typeface="Calibri" panose="020F0502020204030204" pitchFamily="34" charset="0"/>
                          <a:cs typeface="Times New Roman" panose="02020603050405020304" pitchFamily="18" charset="0"/>
                        </a:rPr>
                        <a:t>  0             3000             3600            3660       3669</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3">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3200" dirty="0" smtClean="0">
                          <a:effectLst/>
                          <a:latin typeface="Calibri" panose="020F0502020204030204" pitchFamily="34" charset="0"/>
                          <a:ea typeface="Calibri" panose="020F0502020204030204" pitchFamily="34" charset="0"/>
                          <a:cs typeface="Times New Roman" panose="02020603050405020304" pitchFamily="18" charset="0"/>
                        </a:rPr>
                        <a:t>       1223</a:t>
                      </a: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gridSpan="2">
                  <a:txBody>
                    <a:bodyPr/>
                    <a:lstStyle/>
                    <a:p>
                      <a:pPr>
                        <a:lnSpc>
                          <a:spcPct val="107000"/>
                        </a:lnSpc>
                        <a:spcAft>
                          <a:spcPts val="0"/>
                        </a:spcAft>
                      </a:pPr>
                      <a:r>
                        <a:rPr lang="en-GB" sz="1800" b="1" u="sng" dirty="0" smtClean="0">
                          <a:effectLst/>
                        </a:rPr>
                        <a:t>Misconceptions</a:t>
                      </a: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206794">
                <a:tc v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en-GB"/>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endParaRPr lang="en-GB" sz="1400" kern="1200" dirty="0" smtClean="0">
                        <a:solidFill>
                          <a:schemeClr val="tx1"/>
                        </a:solidFill>
                        <a:effectLst/>
                        <a:latin typeface="+mn-lt"/>
                        <a:ea typeface="+mn-ea"/>
                        <a:cs typeface="+mn-cs"/>
                      </a:endParaRPr>
                    </a:p>
                  </a:txBody>
                  <a:tcPr marL="68580" marR="68580" marT="0" marB="0"/>
                </a:tc>
                <a:tc hMerge="1">
                  <a:txBody>
                    <a:bodyPr/>
                    <a:lstStyle/>
                    <a:p>
                      <a:endParaRPr lang="en-GB"/>
                    </a:p>
                  </a:txBody>
                  <a:tcPr/>
                </a:tc>
                <a:extLst>
                  <a:ext uri="{0D108BD9-81ED-4DB2-BD59-A6C34878D82A}">
                    <a16:rowId xmlns:a16="http://schemas.microsoft.com/office/drawing/2014/main" val="2687653128"/>
                  </a:ext>
                </a:extLst>
              </a:tr>
              <a:tr h="56152">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667277784"/>
                  </a:ext>
                </a:extLst>
              </a:tr>
              <a:tr h="2222139">
                <a:tc grid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Both physically manipulate and draw place value tables</a:t>
                      </a:r>
                    </a:p>
                    <a:p>
                      <a:pPr algn="ct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3795204422"/>
                  </a:ext>
                </a:extLst>
              </a:tr>
            </a:tbl>
          </a:graphicData>
        </a:graphic>
      </p:graphicFrame>
      <p:sp>
        <p:nvSpPr>
          <p:cNvPr id="6" name="Curved Down Arrow 5"/>
          <p:cNvSpPr/>
          <p:nvPr/>
        </p:nvSpPr>
        <p:spPr>
          <a:xfrm>
            <a:off x="279133" y="2454442"/>
            <a:ext cx="837398" cy="35613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 name="Curved Down Arrow 6"/>
          <p:cNvSpPr/>
          <p:nvPr/>
        </p:nvSpPr>
        <p:spPr>
          <a:xfrm>
            <a:off x="1116531" y="2454440"/>
            <a:ext cx="837398" cy="35613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Curved Down Arrow 7"/>
          <p:cNvSpPr/>
          <p:nvPr/>
        </p:nvSpPr>
        <p:spPr>
          <a:xfrm>
            <a:off x="1953929" y="2454438"/>
            <a:ext cx="837398" cy="35613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Curved Down Arrow 8"/>
          <p:cNvSpPr/>
          <p:nvPr/>
        </p:nvSpPr>
        <p:spPr>
          <a:xfrm>
            <a:off x="2791327" y="2454436"/>
            <a:ext cx="837398" cy="35613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11" name="Straight Connector 10"/>
          <p:cNvCxnSpPr/>
          <p:nvPr/>
        </p:nvCxnSpPr>
        <p:spPr>
          <a:xfrm>
            <a:off x="4321744" y="2449622"/>
            <a:ext cx="0" cy="437956"/>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a:off x="4295601" y="2449620"/>
            <a:ext cx="892416"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3920040" y="2376212"/>
            <a:ext cx="1405289" cy="584775"/>
          </a:xfrm>
          <a:prstGeom prst="rect">
            <a:avLst/>
          </a:prstGeom>
          <a:noFill/>
        </p:spPr>
        <p:txBody>
          <a:bodyPr wrap="square" rtlCol="0">
            <a:spAutoFit/>
          </a:bodyPr>
          <a:lstStyle/>
          <a:p>
            <a:r>
              <a:rPr lang="en-GB" sz="3200" dirty="0">
                <a:latin typeface="Calibri" panose="020F0502020204030204" pitchFamily="34" charset="0"/>
                <a:ea typeface="Calibri" panose="020F0502020204030204" pitchFamily="34" charset="0"/>
                <a:cs typeface="Times New Roman" panose="02020603050405020304" pitchFamily="18" charset="0"/>
              </a:rPr>
              <a:t>3 </a:t>
            </a:r>
            <a:r>
              <a:rPr lang="en-GB" sz="3200" dirty="0" smtClean="0">
                <a:latin typeface="Calibri" panose="020F0502020204030204" pitchFamily="34" charset="0"/>
                <a:ea typeface="Calibri" panose="020F0502020204030204" pitchFamily="34" charset="0"/>
                <a:cs typeface="Times New Roman" panose="02020603050405020304" pitchFamily="18" charset="0"/>
              </a:rPr>
              <a:t> 3669</a:t>
            </a:r>
            <a:endParaRPr lang="en-GB" sz="3200" dirty="0"/>
          </a:p>
        </p:txBody>
      </p:sp>
      <p:graphicFrame>
        <p:nvGraphicFramePr>
          <p:cNvPr id="17" name="Table 16"/>
          <p:cNvGraphicFramePr>
            <a:graphicFrameLocks noGrp="1"/>
          </p:cNvGraphicFramePr>
          <p:nvPr>
            <p:extLst/>
          </p:nvPr>
        </p:nvGraphicFramePr>
        <p:xfrm>
          <a:off x="697830" y="4009350"/>
          <a:ext cx="3960796" cy="1708056"/>
        </p:xfrm>
        <a:graphic>
          <a:graphicData uri="http://schemas.openxmlformats.org/drawingml/2006/table">
            <a:tbl>
              <a:tblPr firstRow="1" bandRow="1">
                <a:tableStyleId>{5940675A-B579-460E-94D1-54222C63F5DA}</a:tableStyleId>
              </a:tblPr>
              <a:tblGrid>
                <a:gridCol w="990199">
                  <a:extLst>
                    <a:ext uri="{9D8B030D-6E8A-4147-A177-3AD203B41FA5}">
                      <a16:colId xmlns:a16="http://schemas.microsoft.com/office/drawing/2014/main" val="3319034805"/>
                    </a:ext>
                  </a:extLst>
                </a:gridCol>
                <a:gridCol w="990199">
                  <a:extLst>
                    <a:ext uri="{9D8B030D-6E8A-4147-A177-3AD203B41FA5}">
                      <a16:colId xmlns:a16="http://schemas.microsoft.com/office/drawing/2014/main" val="2033974225"/>
                    </a:ext>
                  </a:extLst>
                </a:gridCol>
                <a:gridCol w="990199">
                  <a:extLst>
                    <a:ext uri="{9D8B030D-6E8A-4147-A177-3AD203B41FA5}">
                      <a16:colId xmlns:a16="http://schemas.microsoft.com/office/drawing/2014/main" val="1908405922"/>
                    </a:ext>
                  </a:extLst>
                </a:gridCol>
                <a:gridCol w="990199">
                  <a:extLst>
                    <a:ext uri="{9D8B030D-6E8A-4147-A177-3AD203B41FA5}">
                      <a16:colId xmlns:a16="http://schemas.microsoft.com/office/drawing/2014/main" val="276237218"/>
                    </a:ext>
                  </a:extLst>
                </a:gridCol>
              </a:tblGrid>
              <a:tr h="427014">
                <a:tc>
                  <a:txBody>
                    <a:bodyPr/>
                    <a:lstStyle/>
                    <a:p>
                      <a:pPr algn="ctr"/>
                      <a:r>
                        <a:rPr lang="en-GB" dirty="0" err="1" smtClean="0"/>
                        <a:t>Th</a:t>
                      </a:r>
                      <a:endParaRPr lang="en-GB" dirty="0"/>
                    </a:p>
                  </a:txBody>
                  <a:tcPr/>
                </a:tc>
                <a:tc>
                  <a:txBody>
                    <a:bodyPr/>
                    <a:lstStyle/>
                    <a:p>
                      <a:pPr algn="ctr"/>
                      <a:r>
                        <a:rPr lang="en-GB" dirty="0" smtClean="0"/>
                        <a:t>H</a:t>
                      </a:r>
                      <a:endParaRPr lang="en-GB" dirty="0"/>
                    </a:p>
                  </a:txBody>
                  <a:tcPr/>
                </a:tc>
                <a:tc>
                  <a:txBody>
                    <a:bodyPr/>
                    <a:lstStyle/>
                    <a:p>
                      <a:pPr algn="ctr"/>
                      <a:r>
                        <a:rPr lang="en-GB" dirty="0" smtClean="0"/>
                        <a:t>The</a:t>
                      </a:r>
                      <a:endParaRPr lang="en-GB" dirty="0"/>
                    </a:p>
                  </a:txBody>
                  <a:tcPr/>
                </a:tc>
                <a:tc>
                  <a:txBody>
                    <a:bodyPr/>
                    <a:lstStyle/>
                    <a:p>
                      <a:pPr algn="ctr"/>
                      <a:r>
                        <a:rPr lang="en-GB" dirty="0" smtClean="0"/>
                        <a:t>O</a:t>
                      </a:r>
                      <a:endParaRPr lang="en-GB" dirty="0"/>
                    </a:p>
                  </a:txBody>
                  <a:tcPr/>
                </a:tc>
                <a:extLst>
                  <a:ext uri="{0D108BD9-81ED-4DB2-BD59-A6C34878D82A}">
                    <a16:rowId xmlns:a16="http://schemas.microsoft.com/office/drawing/2014/main" val="2329661068"/>
                  </a:ext>
                </a:extLst>
              </a:tr>
              <a:tr h="427014">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896071766"/>
                  </a:ext>
                </a:extLst>
              </a:tr>
              <a:tr h="427014">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759335143"/>
                  </a:ext>
                </a:extLst>
              </a:tr>
              <a:tr h="427014">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4141139525"/>
                  </a:ext>
                </a:extLst>
              </a:tr>
            </a:tbl>
          </a:graphicData>
        </a:graphic>
      </p:graphicFrame>
      <p:grpSp>
        <p:nvGrpSpPr>
          <p:cNvPr id="12" name="Group 11"/>
          <p:cNvGrpSpPr/>
          <p:nvPr/>
        </p:nvGrpSpPr>
        <p:grpSpPr>
          <a:xfrm>
            <a:off x="1142196" y="5327345"/>
            <a:ext cx="3420177" cy="362356"/>
            <a:chOff x="1142196" y="5327345"/>
            <a:chExt cx="3420177" cy="362356"/>
          </a:xfrm>
        </p:grpSpPr>
        <p:sp>
          <p:nvSpPr>
            <p:cNvPr id="56" name="Oval 55"/>
            <p:cNvSpPr/>
            <p:nvPr/>
          </p:nvSpPr>
          <p:spPr>
            <a:xfrm>
              <a:off x="1142196" y="5369790"/>
              <a:ext cx="292685" cy="2363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p:cNvSpPr/>
            <p:nvPr/>
          </p:nvSpPr>
          <p:spPr>
            <a:xfrm>
              <a:off x="1892489" y="5356657"/>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p:cNvSpPr/>
            <p:nvPr/>
          </p:nvSpPr>
          <p:spPr>
            <a:xfrm>
              <a:off x="2206080" y="5369790"/>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p:cNvSpPr/>
            <p:nvPr/>
          </p:nvSpPr>
          <p:spPr>
            <a:xfrm>
              <a:off x="2725467" y="5356657"/>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0" name="Oval 59"/>
            <p:cNvSpPr/>
            <p:nvPr/>
          </p:nvSpPr>
          <p:spPr>
            <a:xfrm>
              <a:off x="3039057" y="5369790"/>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1" name="Oval 60"/>
            <p:cNvSpPr/>
            <p:nvPr/>
          </p:nvSpPr>
          <p:spPr>
            <a:xfrm>
              <a:off x="3712449" y="5332974"/>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p:cNvSpPr/>
            <p:nvPr/>
          </p:nvSpPr>
          <p:spPr>
            <a:xfrm>
              <a:off x="3984228" y="545331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p:cNvSpPr/>
            <p:nvPr/>
          </p:nvSpPr>
          <p:spPr>
            <a:xfrm>
              <a:off x="4269688" y="532734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4" name="Group 63"/>
          <p:cNvGrpSpPr/>
          <p:nvPr/>
        </p:nvGrpSpPr>
        <p:grpSpPr>
          <a:xfrm>
            <a:off x="1150219" y="4902227"/>
            <a:ext cx="3420177" cy="362356"/>
            <a:chOff x="1142196" y="5327345"/>
            <a:chExt cx="3420177" cy="362356"/>
          </a:xfrm>
        </p:grpSpPr>
        <p:sp>
          <p:nvSpPr>
            <p:cNvPr id="65" name="Oval 64"/>
            <p:cNvSpPr/>
            <p:nvPr/>
          </p:nvSpPr>
          <p:spPr>
            <a:xfrm>
              <a:off x="1142196" y="5369790"/>
              <a:ext cx="292685" cy="2363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p:cNvSpPr/>
            <p:nvPr/>
          </p:nvSpPr>
          <p:spPr>
            <a:xfrm>
              <a:off x="1892489" y="5356657"/>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p:cNvSpPr/>
            <p:nvPr/>
          </p:nvSpPr>
          <p:spPr>
            <a:xfrm>
              <a:off x="2206080" y="5369790"/>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a:off x="2725467" y="5356657"/>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9" name="Oval 68"/>
            <p:cNvSpPr/>
            <p:nvPr/>
          </p:nvSpPr>
          <p:spPr>
            <a:xfrm>
              <a:off x="3039057" y="5369790"/>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0" name="Oval 69"/>
            <p:cNvSpPr/>
            <p:nvPr/>
          </p:nvSpPr>
          <p:spPr>
            <a:xfrm>
              <a:off x="3712449" y="5332974"/>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a:off x="3984228" y="545331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p:cNvSpPr/>
            <p:nvPr/>
          </p:nvSpPr>
          <p:spPr>
            <a:xfrm>
              <a:off x="4269688" y="532734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3" name="Group 72"/>
          <p:cNvGrpSpPr/>
          <p:nvPr/>
        </p:nvGrpSpPr>
        <p:grpSpPr>
          <a:xfrm>
            <a:off x="1148617" y="4467484"/>
            <a:ext cx="3420177" cy="362356"/>
            <a:chOff x="1142196" y="5327345"/>
            <a:chExt cx="3420177" cy="362356"/>
          </a:xfrm>
        </p:grpSpPr>
        <p:sp>
          <p:nvSpPr>
            <p:cNvPr id="74" name="Oval 73"/>
            <p:cNvSpPr/>
            <p:nvPr/>
          </p:nvSpPr>
          <p:spPr>
            <a:xfrm>
              <a:off x="1142196" y="5369790"/>
              <a:ext cx="292685" cy="2363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p:cNvSpPr/>
            <p:nvPr/>
          </p:nvSpPr>
          <p:spPr>
            <a:xfrm>
              <a:off x="1892489" y="5356657"/>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p:cNvSpPr/>
            <p:nvPr/>
          </p:nvSpPr>
          <p:spPr>
            <a:xfrm>
              <a:off x="2206080" y="5369790"/>
              <a:ext cx="292685" cy="23638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a:off x="2725467" y="5356657"/>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8" name="Oval 77"/>
            <p:cNvSpPr/>
            <p:nvPr/>
          </p:nvSpPr>
          <p:spPr>
            <a:xfrm>
              <a:off x="3039057" y="5369790"/>
              <a:ext cx="292685" cy="2363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9" name="Oval 78"/>
            <p:cNvSpPr/>
            <p:nvPr/>
          </p:nvSpPr>
          <p:spPr>
            <a:xfrm>
              <a:off x="3712449" y="5332974"/>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p:cNvSpPr/>
            <p:nvPr/>
          </p:nvSpPr>
          <p:spPr>
            <a:xfrm>
              <a:off x="3984228" y="545331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Oval 80"/>
            <p:cNvSpPr/>
            <p:nvPr/>
          </p:nvSpPr>
          <p:spPr>
            <a:xfrm>
              <a:off x="4269688" y="5327345"/>
              <a:ext cx="292685" cy="23638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79273725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2427</TotalTime>
  <Words>1395</Words>
  <Application>Microsoft Office PowerPoint</Application>
  <PresentationFormat>Widescreen</PresentationFormat>
  <Paragraphs>392</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Phil Herd</dc:creator>
  <cp:lastModifiedBy>Ben Precious</cp:lastModifiedBy>
  <cp:revision>163</cp:revision>
  <dcterms:created xsi:type="dcterms:W3CDTF">2019-02-15T13:50:44Z</dcterms:created>
  <dcterms:modified xsi:type="dcterms:W3CDTF">2019-07-03T10:23:45Z</dcterms:modified>
</cp:coreProperties>
</file>