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303" r:id="rId3"/>
    <p:sldId id="284" r:id="rId4"/>
    <p:sldId id="275" r:id="rId5"/>
    <p:sldId id="258" r:id="rId6"/>
    <p:sldId id="279" r:id="rId7"/>
    <p:sldId id="305" r:id="rId8"/>
    <p:sldId id="311" r:id="rId9"/>
    <p:sldId id="306" r:id="rId10"/>
    <p:sldId id="259" r:id="rId11"/>
    <p:sldId id="260" r:id="rId12"/>
    <p:sldId id="280" r:id="rId13"/>
    <p:sldId id="263" r:id="rId14"/>
    <p:sldId id="281" r:id="rId15"/>
    <p:sldId id="307" r:id="rId16"/>
    <p:sldId id="290" r:id="rId17"/>
    <p:sldId id="292" r:id="rId18"/>
    <p:sldId id="293" r:id="rId19"/>
    <p:sldId id="298" r:id="rId20"/>
    <p:sldId id="300" r:id="rId21"/>
    <p:sldId id="282" r:id="rId22"/>
    <p:sldId id="302" r:id="rId23"/>
    <p:sldId id="309" r:id="rId24"/>
    <p:sldId id="304" r:id="rId25"/>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A3A7FB"/>
    <a:srgbClr val="F8A6F4"/>
    <a:srgbClr val="A9F9A5"/>
    <a:srgbClr val="FFCC00"/>
    <a:srgbClr val="EAB4E7"/>
    <a:srgbClr val="FF00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4343" autoAdjust="0"/>
  </p:normalViewPr>
  <p:slideViewPr>
    <p:cSldViewPr>
      <p:cViewPr varScale="1">
        <p:scale>
          <a:sx n="72" d="100"/>
          <a:sy n="72" d="100"/>
        </p:scale>
        <p:origin x="1524"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AF698E2-7B31-4B52-A876-93D4EAA9306A}"/>
              </a:ext>
            </a:extLst>
          </p:cNvPr>
          <p:cNvSpPr>
            <a:spLocks noGrp="1"/>
          </p:cNvSpPr>
          <p:nvPr>
            <p:ph type="hdr" sz="quarter"/>
          </p:nvPr>
        </p:nvSpPr>
        <p:spPr>
          <a:xfrm>
            <a:off x="0" y="1"/>
            <a:ext cx="2946400" cy="496889"/>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AB6F1B3C-323F-4F6B-AEFF-391E130270A2}"/>
              </a:ext>
            </a:extLst>
          </p:cNvPr>
          <p:cNvSpPr>
            <a:spLocks noGrp="1"/>
          </p:cNvSpPr>
          <p:nvPr>
            <p:ph type="dt" sz="quarter" idx="1"/>
          </p:nvPr>
        </p:nvSpPr>
        <p:spPr>
          <a:xfrm>
            <a:off x="3849689" y="1"/>
            <a:ext cx="2946400" cy="496889"/>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81A1754E-4ABC-4073-9965-0E14DC893A8E}" type="datetimeFigureOut">
              <a:rPr lang="en-US"/>
              <a:pPr>
                <a:defRPr/>
              </a:pPr>
              <a:t>7/2/2025</a:t>
            </a:fld>
            <a:endParaRPr lang="en-GB"/>
          </a:p>
        </p:txBody>
      </p:sp>
      <p:sp>
        <p:nvSpPr>
          <p:cNvPr id="4" name="Footer Placeholder 3">
            <a:extLst>
              <a:ext uri="{FF2B5EF4-FFF2-40B4-BE49-F238E27FC236}">
                <a16:creationId xmlns:a16="http://schemas.microsoft.com/office/drawing/2014/main" id="{2341339D-8DF8-4425-8B7C-857878700A57}"/>
              </a:ext>
            </a:extLst>
          </p:cNvPr>
          <p:cNvSpPr>
            <a:spLocks noGrp="1"/>
          </p:cNvSpPr>
          <p:nvPr>
            <p:ph type="ftr" sz="quarter" idx="2"/>
          </p:nvPr>
        </p:nvSpPr>
        <p:spPr>
          <a:xfrm>
            <a:off x="0" y="9428164"/>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A7DE1218-7731-40EC-9029-88690BF721C5}"/>
              </a:ext>
            </a:extLst>
          </p:cNvPr>
          <p:cNvSpPr>
            <a:spLocks noGrp="1"/>
          </p:cNvSpPr>
          <p:nvPr>
            <p:ph type="sldNum" sz="quarter" idx="3"/>
          </p:nvPr>
        </p:nvSpPr>
        <p:spPr>
          <a:xfrm>
            <a:off x="3849689" y="9428164"/>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EF2D21B-2068-4807-9BE3-03104525AE64}"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C771110-1BCD-4674-BC94-E7D4E8A6A1C2}"/>
              </a:ext>
            </a:extLst>
          </p:cNvPr>
          <p:cNvSpPr>
            <a:spLocks noGrp="1"/>
          </p:cNvSpPr>
          <p:nvPr>
            <p:ph type="hdr" sz="quarter"/>
          </p:nvPr>
        </p:nvSpPr>
        <p:spPr>
          <a:xfrm>
            <a:off x="0" y="1"/>
            <a:ext cx="2946400" cy="496889"/>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D7F0A516-8174-4549-BF48-77DA65AA2890}"/>
              </a:ext>
            </a:extLst>
          </p:cNvPr>
          <p:cNvSpPr>
            <a:spLocks noGrp="1"/>
          </p:cNvSpPr>
          <p:nvPr>
            <p:ph type="dt" idx="1"/>
          </p:nvPr>
        </p:nvSpPr>
        <p:spPr>
          <a:xfrm>
            <a:off x="3849689" y="1"/>
            <a:ext cx="2946400" cy="496889"/>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B740B6C3-032D-445F-87FF-84D20F14FE63}" type="datetimeFigureOut">
              <a:rPr lang="en-US"/>
              <a:pPr>
                <a:defRPr/>
              </a:pPr>
              <a:t>7/2/2025</a:t>
            </a:fld>
            <a:endParaRPr lang="en-GB"/>
          </a:p>
        </p:txBody>
      </p:sp>
      <p:sp>
        <p:nvSpPr>
          <p:cNvPr id="4" name="Slide Image Placeholder 3">
            <a:extLst>
              <a:ext uri="{FF2B5EF4-FFF2-40B4-BE49-F238E27FC236}">
                <a16:creationId xmlns:a16="http://schemas.microsoft.com/office/drawing/2014/main" id="{0B794E1B-DA8B-4D97-A736-84997F5A4390}"/>
              </a:ext>
            </a:extLst>
          </p:cNvPr>
          <p:cNvSpPr>
            <a:spLocks noGrp="1" noRot="1" noChangeAspect="1"/>
          </p:cNvSpPr>
          <p:nvPr>
            <p:ph type="sldImg" idx="2"/>
          </p:nvPr>
        </p:nvSpPr>
        <p:spPr>
          <a:xfrm>
            <a:off x="919163"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8FE96F1-3E9C-4F89-83BA-869EC228AE44}"/>
              </a:ext>
            </a:extLst>
          </p:cNvPr>
          <p:cNvSpPr>
            <a:spLocks noGrp="1"/>
          </p:cNvSpPr>
          <p:nvPr>
            <p:ph type="body" sz="quarter" idx="3"/>
          </p:nvPr>
        </p:nvSpPr>
        <p:spPr>
          <a:xfrm>
            <a:off x="681038" y="4714876"/>
            <a:ext cx="5435600"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A59AC35-9516-4E87-854E-F034749630F7}"/>
              </a:ext>
            </a:extLst>
          </p:cNvPr>
          <p:cNvSpPr>
            <a:spLocks noGrp="1"/>
          </p:cNvSpPr>
          <p:nvPr>
            <p:ph type="ftr" sz="quarter" idx="4"/>
          </p:nvPr>
        </p:nvSpPr>
        <p:spPr>
          <a:xfrm>
            <a:off x="0" y="9428164"/>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0BABCB3D-26E1-42F3-B723-BC54334CA7D9}"/>
              </a:ext>
            </a:extLst>
          </p:cNvPr>
          <p:cNvSpPr>
            <a:spLocks noGrp="1"/>
          </p:cNvSpPr>
          <p:nvPr>
            <p:ph type="sldNum" sz="quarter" idx="5"/>
          </p:nvPr>
        </p:nvSpPr>
        <p:spPr>
          <a:xfrm>
            <a:off x="3849689" y="9428164"/>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7D5565F-F4D1-455F-A348-95AF4EFD570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0321934-BCBE-4B58-B090-51A6FC3B7886}" type="slidenum">
              <a:rPr lang="en-GB" altLang="en-US" smtClean="0">
                <a:latin typeface="Arial" panose="020B0604020202020204" pitchFamily="34" charset="0"/>
              </a:rPr>
              <a:pPr>
                <a:spcBef>
                  <a:spcPct val="0"/>
                </a:spcBef>
              </a:pPr>
              <a:t>1</a:t>
            </a:fld>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85000" lnSpcReduction="10000"/>
          </a:bodyPr>
          <a:lstStyle/>
          <a:p>
            <a:pPr algn="just" eaLnBrk="1" hangingPunct="1">
              <a:lnSpc>
                <a:spcPct val="150000"/>
              </a:lnSpc>
              <a:spcBef>
                <a:spcPct val="0"/>
              </a:spcBef>
              <a:buFont typeface="Arial" panose="020B0604020202020204" pitchFamily="34" charset="0"/>
              <a:buNone/>
              <a:defRPr/>
            </a:pPr>
            <a:r>
              <a:rPr lang="en-GB" altLang="en-US" sz="1400" dirty="0">
                <a:cs typeface="Calibri" panose="020F0502020204030204" pitchFamily="34" charset="0"/>
              </a:rPr>
              <a:t>Creative Area: </a:t>
            </a:r>
            <a:r>
              <a:rPr lang="en-GB" altLang="en-US" dirty="0">
                <a:cs typeface="Calibri" panose="020F0502020204030204" pitchFamily="34" charset="0"/>
              </a:rPr>
              <a:t>art, craft, models, painting, cutting, joining, gluing, collaging.</a:t>
            </a:r>
          </a:p>
          <a:p>
            <a:pPr algn="just" eaLnBrk="1" hangingPunct="1">
              <a:lnSpc>
                <a:spcPct val="150000"/>
              </a:lnSpc>
              <a:spcBef>
                <a:spcPct val="0"/>
              </a:spcBef>
              <a:buFont typeface="Arial" panose="020B0604020202020204" pitchFamily="34" charset="0"/>
              <a:buNone/>
              <a:defRPr/>
            </a:pPr>
            <a:r>
              <a:rPr lang="en-GB" altLang="en-US" sz="1400" dirty="0">
                <a:cs typeface="Calibri" panose="020F0502020204030204" pitchFamily="34" charset="0"/>
              </a:rPr>
              <a:t>Role play: </a:t>
            </a:r>
            <a:r>
              <a:rPr lang="en-GB" altLang="en-US" dirty="0">
                <a:cs typeface="Calibri" panose="020F0502020204030204" pitchFamily="34" charset="0"/>
              </a:rPr>
              <a:t>acting, dressing up, props story telling, </a:t>
            </a:r>
            <a:r>
              <a:rPr lang="en-GB" altLang="en-US" dirty="0" err="1">
                <a:cs typeface="Calibri" panose="020F0502020204030204" pitchFamily="34" charset="0"/>
              </a:rPr>
              <a:t>imaginination</a:t>
            </a:r>
            <a:r>
              <a:rPr lang="en-GB" altLang="en-US" dirty="0">
                <a:cs typeface="Calibri" panose="020F0502020204030204" pitchFamily="34" charset="0"/>
              </a:rPr>
              <a:t>, social skills, vocabulary.</a:t>
            </a:r>
          </a:p>
          <a:p>
            <a:pPr algn="just" eaLnBrk="1" hangingPunct="1">
              <a:lnSpc>
                <a:spcPct val="150000"/>
              </a:lnSpc>
              <a:spcBef>
                <a:spcPct val="0"/>
              </a:spcBef>
              <a:buFont typeface="Arial" panose="020B0604020202020204" pitchFamily="34" charset="0"/>
              <a:buNone/>
              <a:defRPr/>
            </a:pPr>
            <a:r>
              <a:rPr lang="en-GB" altLang="en-US" sz="1400" dirty="0">
                <a:cs typeface="Calibri" panose="020F0502020204030204" pitchFamily="34" charset="0"/>
              </a:rPr>
              <a:t>Funky Fingers: </a:t>
            </a:r>
            <a:r>
              <a:rPr lang="en-GB" altLang="en-US" dirty="0">
                <a:cs typeface="Calibri" panose="020F0502020204030204" pitchFamily="34" charset="0"/>
              </a:rPr>
              <a:t>finger muscle tone, scissor skills, twisting, threading, pincer grip.</a:t>
            </a:r>
          </a:p>
          <a:p>
            <a:pPr algn="just" eaLnBrk="1" hangingPunct="1">
              <a:lnSpc>
                <a:spcPct val="150000"/>
              </a:lnSpc>
              <a:spcBef>
                <a:spcPct val="0"/>
              </a:spcBef>
              <a:buFont typeface="Arial" panose="020B0604020202020204" pitchFamily="34" charset="0"/>
              <a:buNone/>
              <a:defRPr/>
            </a:pPr>
            <a:r>
              <a:rPr lang="en-GB" altLang="en-US" sz="1400" dirty="0">
                <a:cs typeface="Calibri" panose="020F0502020204030204" pitchFamily="34" charset="0"/>
              </a:rPr>
              <a:t>ICT: </a:t>
            </a:r>
            <a:r>
              <a:rPr lang="en-GB" altLang="en-US" dirty="0">
                <a:cs typeface="Calibri" panose="020F0502020204030204" pitchFamily="34" charset="0"/>
              </a:rPr>
              <a:t>iPads, computer, CD player, cameras, </a:t>
            </a:r>
            <a:r>
              <a:rPr lang="en-GB" altLang="en-US" dirty="0" err="1">
                <a:cs typeface="Calibri" panose="020F0502020204030204" pitchFamily="34" charset="0"/>
              </a:rPr>
              <a:t>Beebots</a:t>
            </a:r>
            <a:r>
              <a:rPr lang="en-GB" altLang="en-US" dirty="0">
                <a:cs typeface="Calibri" panose="020F0502020204030204" pitchFamily="34" charset="0"/>
              </a:rPr>
              <a:t>, microphones.</a:t>
            </a:r>
          </a:p>
          <a:p>
            <a:pPr algn="just" eaLnBrk="1" hangingPunct="1">
              <a:lnSpc>
                <a:spcPct val="150000"/>
              </a:lnSpc>
              <a:spcBef>
                <a:spcPct val="0"/>
              </a:spcBef>
              <a:buFont typeface="Arial" panose="020B0604020202020204" pitchFamily="34" charset="0"/>
              <a:buNone/>
              <a:defRPr/>
            </a:pPr>
            <a:r>
              <a:rPr lang="en-GB" altLang="en-US" sz="1400" dirty="0">
                <a:cs typeface="Calibri" panose="020F0502020204030204" pitchFamily="34" charset="0"/>
              </a:rPr>
              <a:t>Book Corner: </a:t>
            </a:r>
            <a:r>
              <a:rPr lang="en-GB" altLang="en-US" dirty="0">
                <a:cs typeface="Calibri" panose="020F0502020204030204" pitchFamily="34" charset="0"/>
              </a:rPr>
              <a:t>books, puppet theatre, small world for story retelling.</a:t>
            </a:r>
          </a:p>
          <a:p>
            <a:pPr algn="just" eaLnBrk="1" hangingPunct="1">
              <a:lnSpc>
                <a:spcPct val="150000"/>
              </a:lnSpc>
              <a:spcBef>
                <a:spcPct val="0"/>
              </a:spcBef>
              <a:defRPr/>
            </a:pPr>
            <a:r>
              <a:rPr lang="en-GB" altLang="en-US" sz="1400" dirty="0">
                <a:cs typeface="Calibri" panose="020F0502020204030204" pitchFamily="34" charset="0"/>
              </a:rPr>
              <a:t>Writing Area: </a:t>
            </a:r>
            <a:r>
              <a:rPr lang="en-GB" altLang="en-US" dirty="0">
                <a:cs typeface="Calibri" panose="020F0502020204030204" pitchFamily="34" charset="0"/>
              </a:rPr>
              <a:t>pens, crayons, pencils, felt-tips, paper, envelopes, notebooks, clipboards, whiteboards.</a:t>
            </a:r>
          </a:p>
          <a:p>
            <a:pPr algn="just" eaLnBrk="1" hangingPunct="1">
              <a:lnSpc>
                <a:spcPct val="150000"/>
              </a:lnSpc>
              <a:spcBef>
                <a:spcPct val="0"/>
              </a:spcBef>
              <a:defRPr/>
            </a:pPr>
            <a:r>
              <a:rPr lang="en-GB" altLang="en-US" sz="1400" dirty="0">
                <a:cs typeface="Calibri" panose="020F0502020204030204" pitchFamily="34" charset="0"/>
              </a:rPr>
              <a:t>Maths Area: </a:t>
            </a:r>
            <a:r>
              <a:rPr lang="en-GB" altLang="en-US" dirty="0">
                <a:cs typeface="Calibri" panose="020F0502020204030204" pitchFamily="34" charset="0"/>
              </a:rPr>
              <a:t>shapes, money, numerals, counting objects, dice, measuring resources, timers. </a:t>
            </a:r>
          </a:p>
          <a:p>
            <a:pPr algn="just" eaLnBrk="1" hangingPunct="1">
              <a:lnSpc>
                <a:spcPct val="150000"/>
              </a:lnSpc>
              <a:spcBef>
                <a:spcPct val="0"/>
              </a:spcBef>
              <a:defRPr/>
            </a:pPr>
            <a:r>
              <a:rPr lang="en-GB" altLang="en-US" sz="1400" dirty="0">
                <a:cs typeface="Calibri" panose="020F0502020204030204" pitchFamily="34" charset="0"/>
              </a:rPr>
              <a:t>Investigation Station: </a:t>
            </a:r>
            <a:r>
              <a:rPr lang="en-GB" altLang="en-US" dirty="0">
                <a:cs typeface="Calibri" panose="020F0502020204030204" pitchFamily="34" charset="0"/>
              </a:rPr>
              <a:t>mirrors, magnifying glasses, natural objects, torches, magnets.</a:t>
            </a:r>
          </a:p>
          <a:p>
            <a:pPr algn="just" eaLnBrk="1" hangingPunct="1">
              <a:lnSpc>
                <a:spcPct val="150000"/>
              </a:lnSpc>
              <a:spcBef>
                <a:spcPct val="0"/>
              </a:spcBef>
              <a:buFont typeface="Arial" panose="020B0604020202020204" pitchFamily="34" charset="0"/>
              <a:buNone/>
              <a:defRPr/>
            </a:pPr>
            <a:r>
              <a:rPr lang="en-GB" altLang="en-US" sz="1400" dirty="0">
                <a:cs typeface="Calibri" panose="020F0502020204030204" pitchFamily="34" charset="0"/>
              </a:rPr>
              <a:t>Construction Area: </a:t>
            </a:r>
            <a:r>
              <a:rPr lang="en-GB" altLang="en-US" dirty="0">
                <a:cs typeface="Calibri" panose="020F0502020204030204" pitchFamily="34" charset="0"/>
              </a:rPr>
              <a:t>Lego, Duplo, bricks, train track, wooden pieces, marble run, Tap-a-shape.</a:t>
            </a:r>
          </a:p>
          <a:p>
            <a:pPr algn="just" eaLnBrk="1" hangingPunct="1">
              <a:lnSpc>
                <a:spcPct val="150000"/>
              </a:lnSpc>
              <a:spcBef>
                <a:spcPct val="0"/>
              </a:spcBef>
              <a:defRPr/>
            </a:pPr>
            <a:r>
              <a:rPr lang="en-GB" altLang="en-US" sz="1400" dirty="0">
                <a:cs typeface="Calibri" panose="020F0502020204030204" pitchFamily="34" charset="0"/>
              </a:rPr>
              <a:t>Playdough and sand area:</a:t>
            </a:r>
            <a:r>
              <a:rPr lang="en-GB" altLang="en-US" dirty="0">
                <a:cs typeface="Calibri" panose="020F0502020204030204" pitchFamily="34" charset="0"/>
              </a:rPr>
              <a:t> rolling pins, cutters, tools, cake cases/trays, containers, moulds.</a:t>
            </a:r>
            <a:endParaRPr lang="en-GB" altLang="en-US" sz="1400" dirty="0">
              <a:cs typeface="Calibri" panose="020F0502020204030204" pitchFamily="34" charset="0"/>
            </a:endParaRPr>
          </a:p>
          <a:p>
            <a:pPr algn="just" eaLnBrk="1" hangingPunct="1">
              <a:lnSpc>
                <a:spcPct val="150000"/>
              </a:lnSpc>
              <a:spcBef>
                <a:spcPct val="0"/>
              </a:spcBef>
              <a:defRPr/>
            </a:pPr>
            <a:r>
              <a:rPr lang="en-GB" altLang="en-US" sz="1400" dirty="0">
                <a:cs typeface="Calibri" panose="020F0502020204030204" pitchFamily="34" charset="0"/>
              </a:rPr>
              <a:t>Small World: </a:t>
            </a:r>
            <a:r>
              <a:rPr lang="en-GB" altLang="en-US" dirty="0">
                <a:cs typeface="Calibri" panose="020F0502020204030204" pitchFamily="34" charset="0"/>
              </a:rPr>
              <a:t>imagination, story telling, developing language, retelling stories, dolls, trees, cars.</a:t>
            </a:r>
          </a:p>
          <a:p>
            <a:pPr algn="just" eaLnBrk="1" hangingPunct="1">
              <a:lnSpc>
                <a:spcPct val="150000"/>
              </a:lnSpc>
              <a:spcBef>
                <a:spcPct val="0"/>
              </a:spcBef>
              <a:defRPr/>
            </a:pPr>
            <a:r>
              <a:rPr lang="en-GB" altLang="en-US" sz="1400" dirty="0">
                <a:cs typeface="Calibri" panose="020F0502020204030204" pitchFamily="34" charset="0"/>
              </a:rPr>
              <a:t>Outside Area: </a:t>
            </a:r>
            <a:r>
              <a:rPr lang="en-GB" altLang="en-US" dirty="0">
                <a:cs typeface="Calibri" panose="020F0502020204030204" pitchFamily="34" charset="0"/>
              </a:rPr>
              <a:t>climbing, riding, balls, tunnels, water wall, stage, instruments, large construction</a:t>
            </a:r>
            <a:r>
              <a:rPr lang="en-GB" altLang="en-US" sz="1600" dirty="0">
                <a:cs typeface="Calibri" panose="020F0502020204030204" pitchFamily="34" charset="0"/>
              </a:rPr>
              <a:t>.</a:t>
            </a:r>
          </a:p>
          <a:p>
            <a:pPr>
              <a:defRPr/>
            </a:pPr>
            <a:endParaRPr lang="en-GB" dirty="0"/>
          </a:p>
        </p:txBody>
      </p:sp>
      <p:sp>
        <p:nvSpPr>
          <p:cNvPr id="1638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9893BF9-228A-4667-807F-857390B31AAD}" type="slidenum">
              <a:rPr lang="en-GB" altLang="en-US" smtClean="0"/>
              <a:pPr/>
              <a:t>13</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95419699-9998-4A2E-94F3-F1E84834FBB3}" type="slidenum">
              <a:rPr lang="en-US" altLang="en-US"/>
              <a:pPr>
                <a:defRPr/>
              </a:pPr>
              <a:t>‹#›</a:t>
            </a:fld>
            <a:endParaRPr lang="en-US" altLang="en-US"/>
          </a:p>
        </p:txBody>
      </p:sp>
    </p:spTree>
    <p:extLst>
      <p:ext uri="{BB962C8B-B14F-4D97-AF65-F5344CB8AC3E}">
        <p14:creationId xmlns:p14="http://schemas.microsoft.com/office/powerpoint/2010/main" val="3188694825"/>
      </p:ext>
    </p:extLst>
  </p:cSld>
  <p:clrMapOvr>
    <a:masterClrMapping/>
  </p:clrMapOvr>
  <p:transition spd="slow">
    <p:pull dir="l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CC16EB8A-2393-415D-BD85-B67B7D04FF2B}" type="slidenum">
              <a:rPr lang="en-US" altLang="en-US"/>
              <a:pPr>
                <a:defRPr/>
              </a:pPr>
              <a:t>‹#›</a:t>
            </a:fld>
            <a:endParaRPr lang="en-US" altLang="en-US"/>
          </a:p>
        </p:txBody>
      </p:sp>
    </p:spTree>
    <p:extLst>
      <p:ext uri="{BB962C8B-B14F-4D97-AF65-F5344CB8AC3E}">
        <p14:creationId xmlns:p14="http://schemas.microsoft.com/office/powerpoint/2010/main" val="1006014988"/>
      </p:ext>
    </p:extLst>
  </p:cSld>
  <p:clrMapOvr>
    <a:masterClrMapping/>
  </p:clrMapOvr>
  <p:transition spd="slow">
    <p:pull dir="l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57896CA-59A9-4458-B31C-277824449AAC}"/>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val 4">
            <a:extLst>
              <a:ext uri="{FF2B5EF4-FFF2-40B4-BE49-F238E27FC236}">
                <a16:creationId xmlns:a16="http://schemas.microsoft.com/office/drawing/2014/main" id="{950DFE56-A916-462D-AAE7-875C2D75DEA7}"/>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val 5">
            <a:extLst>
              <a:ext uri="{FF2B5EF4-FFF2-40B4-BE49-F238E27FC236}">
                <a16:creationId xmlns:a16="http://schemas.microsoft.com/office/drawing/2014/main" id="{B929075E-EE6A-4D36-83B4-6CB55F615937}"/>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542904B8-1833-4790-AC83-3B65FF2FA925}"/>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2CD3EACE-0CC2-44A6-ACDF-6110F05ECAA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C9D4CFF4-0CE6-49DA-AD87-C2CD20D29A39}"/>
              </a:ext>
            </a:extLst>
          </p:cNvPr>
          <p:cNvSpPr>
            <a:spLocks noGrp="1"/>
          </p:cNvSpPr>
          <p:nvPr>
            <p:ph type="sldNum" sz="quarter" idx="12"/>
          </p:nvPr>
        </p:nvSpPr>
        <p:spPr/>
        <p:txBody>
          <a:bodyPr/>
          <a:lstStyle>
            <a:lvl1pPr>
              <a:defRPr/>
            </a:lvl1pPr>
          </a:lstStyle>
          <a:p>
            <a:pPr>
              <a:defRPr/>
            </a:pPr>
            <a:fld id="{05B090C8-3653-46E3-802E-A1B5849381B1}" type="slidenum">
              <a:rPr lang="en-US" altLang="en-US"/>
              <a:pPr>
                <a:defRPr/>
              </a:pPr>
              <a:t>‹#›</a:t>
            </a:fld>
            <a:endParaRPr lang="en-US" altLang="en-US"/>
          </a:p>
        </p:txBody>
      </p:sp>
    </p:spTree>
    <p:extLst>
      <p:ext uri="{BB962C8B-B14F-4D97-AF65-F5344CB8AC3E}">
        <p14:creationId xmlns:p14="http://schemas.microsoft.com/office/powerpoint/2010/main" val="2487924244"/>
      </p:ext>
    </p:extLst>
  </p:cSld>
  <p:clrMapOvr>
    <a:masterClrMapping/>
  </p:clrMapOvr>
  <p:transition spd="slow">
    <p:pull dir="l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20F9128-3031-4CA0-BE3C-EA60FF61CFF0}"/>
              </a:ext>
            </a:extLst>
          </p:cNvPr>
          <p:cNvSpPr>
            <a:spLocks noGrp="1"/>
          </p:cNvSpPr>
          <p:nvPr>
            <p:ph type="dt" sz="half" idx="14"/>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78BCC97-3792-4682-A71C-72E2BAA5E54A}"/>
              </a:ext>
            </a:extLst>
          </p:cNvPr>
          <p:cNvSpPr>
            <a:spLocks noGrp="1"/>
          </p:cNvSpPr>
          <p:nvPr>
            <p:ph type="ftr" sz="quarter" idx="15"/>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528F80C-C55C-4717-9407-83FFD4AA79BB}"/>
              </a:ext>
            </a:extLst>
          </p:cNvPr>
          <p:cNvSpPr>
            <a:spLocks noGrp="1"/>
          </p:cNvSpPr>
          <p:nvPr>
            <p:ph type="sldNum" sz="quarter" idx="16"/>
          </p:nvPr>
        </p:nvSpPr>
        <p:spPr/>
        <p:txBody>
          <a:bodyPr/>
          <a:lstStyle>
            <a:lvl1pPr>
              <a:defRPr/>
            </a:lvl1pPr>
          </a:lstStyle>
          <a:p>
            <a:pPr>
              <a:defRPr/>
            </a:pPr>
            <a:fld id="{0AC44EAF-56D6-477D-9885-D9BF38E27BE4}" type="slidenum">
              <a:rPr lang="en-US" altLang="en-US"/>
              <a:pPr>
                <a:defRPr/>
              </a:pPr>
              <a:t>‹#›</a:t>
            </a:fld>
            <a:endParaRPr lang="en-US" altLang="en-US"/>
          </a:p>
        </p:txBody>
      </p:sp>
    </p:spTree>
    <p:extLst>
      <p:ext uri="{BB962C8B-B14F-4D97-AF65-F5344CB8AC3E}">
        <p14:creationId xmlns:p14="http://schemas.microsoft.com/office/powerpoint/2010/main" val="1810599028"/>
      </p:ext>
    </p:extLst>
  </p:cSld>
  <p:clrMapOvr>
    <a:masterClrMapping/>
  </p:clrMapOvr>
  <p:transition spd="slow">
    <p:pull dir="l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20F9128-3031-4CA0-BE3C-EA60FF61CFF0}"/>
              </a:ext>
            </a:extLst>
          </p:cNvPr>
          <p:cNvSpPr>
            <a:spLocks noGrp="1"/>
          </p:cNvSpPr>
          <p:nvPr>
            <p:ph type="dt" sz="half" idx="15"/>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478BCC97-3792-4682-A71C-72E2BAA5E54A}"/>
              </a:ext>
            </a:extLst>
          </p:cNvPr>
          <p:cNvSpPr>
            <a:spLocks noGrp="1"/>
          </p:cNvSpPr>
          <p:nvPr>
            <p:ph type="ftr" sz="quarter" idx="16"/>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528F80C-C55C-4717-9407-83FFD4AA79BB}"/>
              </a:ext>
            </a:extLst>
          </p:cNvPr>
          <p:cNvSpPr>
            <a:spLocks noGrp="1"/>
          </p:cNvSpPr>
          <p:nvPr>
            <p:ph type="sldNum" sz="quarter" idx="17"/>
          </p:nvPr>
        </p:nvSpPr>
        <p:spPr/>
        <p:txBody>
          <a:bodyPr/>
          <a:lstStyle>
            <a:lvl1pPr>
              <a:defRPr/>
            </a:lvl1pPr>
          </a:lstStyle>
          <a:p>
            <a:pPr>
              <a:defRPr/>
            </a:pPr>
            <a:fld id="{0C5F3A7E-13F2-4C5A-816B-F34839560656}" type="slidenum">
              <a:rPr lang="en-US" altLang="en-US"/>
              <a:pPr>
                <a:defRPr/>
              </a:pPr>
              <a:t>‹#›</a:t>
            </a:fld>
            <a:endParaRPr lang="en-US" altLang="en-US"/>
          </a:p>
        </p:txBody>
      </p:sp>
    </p:spTree>
    <p:extLst>
      <p:ext uri="{BB962C8B-B14F-4D97-AF65-F5344CB8AC3E}">
        <p14:creationId xmlns:p14="http://schemas.microsoft.com/office/powerpoint/2010/main" val="508474563"/>
      </p:ext>
    </p:extLst>
  </p:cSld>
  <p:clrMapOvr>
    <a:masterClrMapping/>
  </p:clrMapOvr>
  <p:transition spd="slow">
    <p:pull dir="l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56498231-DC60-4AAF-949A-D56B6061E626}" type="slidenum">
              <a:rPr lang="en-US" altLang="en-US"/>
              <a:pPr>
                <a:defRPr/>
              </a:pPr>
              <a:t>‹#›</a:t>
            </a:fld>
            <a:endParaRPr lang="en-US" altLang="en-US"/>
          </a:p>
        </p:txBody>
      </p:sp>
    </p:spTree>
    <p:extLst>
      <p:ext uri="{BB962C8B-B14F-4D97-AF65-F5344CB8AC3E}">
        <p14:creationId xmlns:p14="http://schemas.microsoft.com/office/powerpoint/2010/main" val="4210242021"/>
      </p:ext>
    </p:extLst>
  </p:cSld>
  <p:clrMapOvr>
    <a:masterClrMapping/>
  </p:clrMapOvr>
  <p:transition spd="slow">
    <p:pull dir="l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2E4A3098-E65D-4765-8136-73242EEF74D1}" type="slidenum">
              <a:rPr lang="en-US" altLang="en-US"/>
              <a:pPr>
                <a:defRPr/>
              </a:pPr>
              <a:t>‹#›</a:t>
            </a:fld>
            <a:endParaRPr lang="en-US" altLang="en-US"/>
          </a:p>
        </p:txBody>
      </p:sp>
    </p:spTree>
    <p:extLst>
      <p:ext uri="{BB962C8B-B14F-4D97-AF65-F5344CB8AC3E}">
        <p14:creationId xmlns:p14="http://schemas.microsoft.com/office/powerpoint/2010/main" val="3912032149"/>
      </p:ext>
    </p:extLst>
  </p:cSld>
  <p:clrMapOvr>
    <a:masterClrMapping/>
  </p:clrMapOvr>
  <p:transition spd="slow">
    <p:pull dir="l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15D17848-4311-4AA1-8CD5-C5F7F262EC35}" type="slidenum">
              <a:rPr lang="en-US" altLang="en-US"/>
              <a:pPr>
                <a:defRPr/>
              </a:pPr>
              <a:t>‹#›</a:t>
            </a:fld>
            <a:endParaRPr lang="en-US" altLang="en-US"/>
          </a:p>
        </p:txBody>
      </p:sp>
    </p:spTree>
    <p:extLst>
      <p:ext uri="{BB962C8B-B14F-4D97-AF65-F5344CB8AC3E}">
        <p14:creationId xmlns:p14="http://schemas.microsoft.com/office/powerpoint/2010/main" val="87863911"/>
      </p:ext>
    </p:extLst>
  </p:cSld>
  <p:clrMapOvr>
    <a:masterClrMapping/>
  </p:clrMapOvr>
  <p:transition spd="slow">
    <p:pull dir="l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72F4D490-FCA7-4C69-B054-478EA8F4025F}" type="slidenum">
              <a:rPr lang="en-US" altLang="en-US"/>
              <a:pPr>
                <a:defRPr/>
              </a:pPr>
              <a:t>‹#›</a:t>
            </a:fld>
            <a:endParaRPr lang="en-US" altLang="en-US"/>
          </a:p>
        </p:txBody>
      </p:sp>
    </p:spTree>
    <p:extLst>
      <p:ext uri="{BB962C8B-B14F-4D97-AF65-F5344CB8AC3E}">
        <p14:creationId xmlns:p14="http://schemas.microsoft.com/office/powerpoint/2010/main" val="3312500120"/>
      </p:ext>
    </p:extLst>
  </p:cSld>
  <p:clrMapOvr>
    <a:masterClrMapping/>
  </p:clrMapOvr>
  <p:transition spd="slow">
    <p:pull dir="l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4B7A84BD-A1F8-4212-B270-A1B28EB7744B}" type="slidenum">
              <a:rPr lang="en-US" altLang="en-US"/>
              <a:pPr>
                <a:defRPr/>
              </a:pPr>
              <a:t>‹#›</a:t>
            </a:fld>
            <a:endParaRPr lang="en-US" altLang="en-US"/>
          </a:p>
        </p:txBody>
      </p:sp>
    </p:spTree>
    <p:extLst>
      <p:ext uri="{BB962C8B-B14F-4D97-AF65-F5344CB8AC3E}">
        <p14:creationId xmlns:p14="http://schemas.microsoft.com/office/powerpoint/2010/main" val="2544684556"/>
      </p:ext>
    </p:extLst>
  </p:cSld>
  <p:clrMapOvr>
    <a:masterClrMapping/>
  </p:clrMapOvr>
  <p:transition spd="slow">
    <p:pull dir="l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12"/>
          </p:nvPr>
        </p:nvSpPr>
        <p:spPr/>
        <p:txBody>
          <a:bodyPr/>
          <a:lstStyle>
            <a:lvl1pPr>
              <a:defRPr/>
            </a:lvl1pPr>
          </a:lstStyle>
          <a:p>
            <a:pPr>
              <a:defRPr/>
            </a:pPr>
            <a:fld id="{201B2CBF-5E1D-4582-A8A9-3C9BC887C5C8}" type="slidenum">
              <a:rPr lang="en-US" altLang="en-US"/>
              <a:pPr>
                <a:defRPr/>
              </a:pPr>
              <a:t>‹#›</a:t>
            </a:fld>
            <a:endParaRPr lang="en-US" altLang="en-US"/>
          </a:p>
        </p:txBody>
      </p:sp>
    </p:spTree>
    <p:extLst>
      <p:ext uri="{BB962C8B-B14F-4D97-AF65-F5344CB8AC3E}">
        <p14:creationId xmlns:p14="http://schemas.microsoft.com/office/powerpoint/2010/main" val="801534604"/>
      </p:ext>
    </p:extLst>
  </p:cSld>
  <p:clrMapOvr>
    <a:masterClrMapping/>
  </p:clrMapOvr>
  <p:transition spd="slow">
    <p:pull dir="l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A21819-22B3-4E50-8020-7948C07A3CE9}"/>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20F9128-3031-4CA0-BE3C-EA60FF61CFF0}"/>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hangingPunct="1">
              <a:defRPr sz="1200">
                <a:solidFill>
                  <a:schemeClr val="tx1">
                    <a:lumMod val="65000"/>
                    <a:lumOff val="35000"/>
                  </a:schemeClr>
                </a:solidFill>
                <a:latin typeface="Century Gothic" pitchFamily="34" charset="0"/>
                <a:cs typeface="Arial" charset="0"/>
              </a:defRPr>
            </a:lvl1pPr>
          </a:lstStyle>
          <a:p>
            <a:pPr>
              <a:defRPr/>
            </a:pPr>
            <a:endParaRPr lang="en-US"/>
          </a:p>
        </p:txBody>
      </p:sp>
      <p:sp>
        <p:nvSpPr>
          <p:cNvPr id="5" name="Footer Placeholder 4">
            <a:extLst>
              <a:ext uri="{FF2B5EF4-FFF2-40B4-BE49-F238E27FC236}">
                <a16:creationId xmlns:a16="http://schemas.microsoft.com/office/drawing/2014/main" id="{478BCC97-3792-4682-A71C-72E2BAA5E54A}"/>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hangingPunct="1">
              <a:defRPr sz="1200">
                <a:solidFill>
                  <a:schemeClr val="tx1">
                    <a:lumMod val="65000"/>
                    <a:lumOff val="35000"/>
                  </a:schemeClr>
                </a:solidFill>
                <a:latin typeface="Century Gothic" pitchFamily="34" charset="0"/>
                <a:cs typeface="Arial" charset="0"/>
              </a:defRPr>
            </a:lvl1pPr>
          </a:lstStyle>
          <a:p>
            <a:pPr>
              <a:defRPr/>
            </a:pPr>
            <a:endParaRPr lang="en-US"/>
          </a:p>
        </p:txBody>
      </p:sp>
      <p:sp>
        <p:nvSpPr>
          <p:cNvPr id="6" name="Slide Number Placeholder 5">
            <a:extLst>
              <a:ext uri="{FF2B5EF4-FFF2-40B4-BE49-F238E27FC236}">
                <a16:creationId xmlns:a16="http://schemas.microsoft.com/office/drawing/2014/main" id="{F528F80C-C55C-4717-9407-83FFD4AA79BB}"/>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pPr>
              <a:defRPr/>
            </a:pPr>
            <a:fld id="{7FA7C24A-847F-42E0-942F-A541475110FA}" type="slidenum">
              <a:rPr lang="en-US" altLang="en-US"/>
              <a:pPr>
                <a:defRPr/>
              </a:pPr>
              <a:t>‹#›</a:t>
            </a:fld>
            <a:endParaRPr lang="en-US" altLang="en-US"/>
          </a:p>
        </p:txBody>
      </p:sp>
      <p:sp>
        <p:nvSpPr>
          <p:cNvPr id="7" name="Oval 6">
            <a:extLst>
              <a:ext uri="{FF2B5EF4-FFF2-40B4-BE49-F238E27FC236}">
                <a16:creationId xmlns:a16="http://schemas.microsoft.com/office/drawing/2014/main" id="{E06CD43C-2797-4D5D-A1A2-5FE4F57791F1}"/>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Oval 7">
            <a:extLst>
              <a:ext uri="{FF2B5EF4-FFF2-40B4-BE49-F238E27FC236}">
                <a16:creationId xmlns:a16="http://schemas.microsoft.com/office/drawing/2014/main" id="{CB0E84F5-020A-49CD-A5DF-B4662E5BB566}"/>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87"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transition spd="slow">
    <p:pull dir="lu"/>
  </p:transition>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5" Type="http://schemas.openxmlformats.org/officeDocument/2006/relationships/hyperlink" Target="https://www.youtube.com/watch?v=BVr0K5Vja0Q" TargetMode="Externa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7" Type="http://schemas.openxmlformats.org/officeDocument/2006/relationships/image" Target="../media/image25.jpeg"/><Relationship Id="rId12" Type="http://schemas.openxmlformats.org/officeDocument/2006/relationships/image" Target="../media/image30.jpeg"/><Relationship Id="rId2" Type="http://schemas.openxmlformats.org/officeDocument/2006/relationships/hyperlink" Target="https://kitoutclothing.co.uk/" TargetMode="External"/><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5.png"/><Relationship Id="rId9"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4" Type="http://schemas.openxmlformats.org/officeDocument/2006/relationships/image" Target="../media/image34.wmf"/></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url=http://www.southwilford.nottingham.sch.uk/&amp;psig=AOvVaw33Q3nLZja8EZyt-IEfSwxr&amp;ust=1589287586784000&amp;source=images&amp;cd=vfe&amp;ved=0CAIQjRxqFwoTCLDKhcvrq-kCFQAAAAAdAAAAABA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B5AE712-D0DE-4C21-9359-FDE066961E48}"/>
              </a:ext>
            </a:extLst>
          </p:cNvPr>
          <p:cNvSpPr>
            <a:spLocks noGrp="1" noChangeArrowheads="1"/>
          </p:cNvSpPr>
          <p:nvPr>
            <p:ph type="ctrTitle"/>
          </p:nvPr>
        </p:nvSpPr>
        <p:spPr>
          <a:xfrm>
            <a:off x="107950" y="1557338"/>
            <a:ext cx="5473700" cy="2663825"/>
          </a:xfrm>
        </p:spPr>
        <p:txBody>
          <a:bodyPr/>
          <a:lstStyle/>
          <a:p>
            <a:pPr eaLnBrk="1" fontAlgn="auto" hangingPunct="1">
              <a:spcAft>
                <a:spcPts val="0"/>
              </a:spcAft>
              <a:defRPr/>
            </a:pPr>
            <a:r>
              <a:rPr lang="en-GB" sz="5400" b="1" dirty="0">
                <a:effectLst>
                  <a:outerShdw blurRad="38100" dist="38100" dir="2700000" algn="tl">
                    <a:srgbClr val="C0C0C0"/>
                  </a:outerShdw>
                </a:effectLst>
                <a:latin typeface="Calibri" panose="020F0502020204030204" pitchFamily="34" charset="0"/>
                <a:cs typeface="Calibri" panose="020F0502020204030204" pitchFamily="34" charset="0"/>
              </a:rPr>
              <a:t>South Wilford Endowed CE </a:t>
            </a:r>
            <a:br>
              <a:rPr lang="en-GB" sz="5400" b="1" dirty="0">
                <a:effectLst>
                  <a:outerShdw blurRad="38100" dist="38100" dir="2700000" algn="tl">
                    <a:srgbClr val="C0C0C0"/>
                  </a:outerShdw>
                </a:effectLst>
                <a:latin typeface="Calibri" panose="020F0502020204030204" pitchFamily="34" charset="0"/>
                <a:cs typeface="Calibri" panose="020F0502020204030204" pitchFamily="34" charset="0"/>
              </a:rPr>
            </a:br>
            <a:r>
              <a:rPr lang="en-GB" sz="5400" b="1" dirty="0">
                <a:effectLst>
                  <a:outerShdw blurRad="38100" dist="38100" dir="2700000" algn="tl">
                    <a:srgbClr val="C0C0C0"/>
                  </a:outerShdw>
                </a:effectLst>
                <a:latin typeface="Calibri" panose="020F0502020204030204" pitchFamily="34" charset="0"/>
                <a:cs typeface="Calibri" panose="020F0502020204030204" pitchFamily="34" charset="0"/>
              </a:rPr>
              <a:t>Primary School</a:t>
            </a:r>
            <a:endParaRPr lang="en-US" sz="5400" b="1" dirty="0">
              <a:effectLst>
                <a:outerShdw blurRad="38100" dist="38100" dir="2700000" algn="tl">
                  <a:srgbClr val="C0C0C0"/>
                </a:outerShdw>
              </a:effectLst>
              <a:latin typeface="Calibri" panose="020F0502020204030204" pitchFamily="34" charset="0"/>
              <a:cs typeface="Calibri" panose="020F0502020204030204" pitchFamily="34" charset="0"/>
            </a:endParaRPr>
          </a:p>
        </p:txBody>
      </p:sp>
      <p:sp>
        <p:nvSpPr>
          <p:cNvPr id="2051" name="Rectangle 3">
            <a:extLst>
              <a:ext uri="{FF2B5EF4-FFF2-40B4-BE49-F238E27FC236}">
                <a16:creationId xmlns:a16="http://schemas.microsoft.com/office/drawing/2014/main" id="{748D178D-2F3F-4CD4-B32B-30578453C419}"/>
              </a:ext>
            </a:extLst>
          </p:cNvPr>
          <p:cNvSpPr>
            <a:spLocks noGrp="1" noChangeArrowheads="1"/>
          </p:cNvSpPr>
          <p:nvPr>
            <p:ph type="subTitle" idx="1"/>
          </p:nvPr>
        </p:nvSpPr>
        <p:spPr>
          <a:xfrm>
            <a:off x="107950" y="4953000"/>
            <a:ext cx="8928100" cy="1219200"/>
          </a:xfrm>
        </p:spPr>
        <p:txBody>
          <a:bodyPr rtlCol="0">
            <a:noAutofit/>
          </a:bodyPr>
          <a:lstStyle/>
          <a:p>
            <a:pPr eaLnBrk="1" fontAlgn="auto" hangingPunct="1">
              <a:spcAft>
                <a:spcPts val="0"/>
              </a:spcAft>
              <a:defRPr/>
            </a:pPr>
            <a:r>
              <a:rPr lang="en-GB" sz="3600" dirty="0">
                <a:solidFill>
                  <a:schemeClr val="tx1"/>
                </a:solidFill>
                <a:latin typeface="Calibri" panose="020F0502020204030204" pitchFamily="34" charset="0"/>
                <a:cs typeface="Calibri" panose="020F0502020204030204" pitchFamily="34" charset="0"/>
              </a:rPr>
              <a:t>New Starters’ Parents Information Session</a:t>
            </a:r>
          </a:p>
          <a:p>
            <a:pPr eaLnBrk="1" fontAlgn="auto" hangingPunct="1">
              <a:spcAft>
                <a:spcPts val="0"/>
              </a:spcAft>
              <a:defRPr/>
            </a:pPr>
            <a:r>
              <a:rPr lang="en-GB" sz="3600" dirty="0">
                <a:solidFill>
                  <a:schemeClr val="tx1"/>
                </a:solidFill>
                <a:latin typeface="Calibri" panose="020F0502020204030204" pitchFamily="34" charset="0"/>
                <a:cs typeface="Calibri" panose="020F0502020204030204" pitchFamily="34" charset="0"/>
              </a:rPr>
              <a:t>Reception</a:t>
            </a:r>
            <a:endParaRPr lang="en-US" sz="3600" dirty="0">
              <a:solidFill>
                <a:schemeClr val="tx1"/>
              </a:solidFill>
              <a:effectLst>
                <a:outerShdw blurRad="38100" dist="38100" dir="2700000" algn="tl">
                  <a:srgbClr val="C0C0C0"/>
                </a:outerShdw>
              </a:effectLst>
              <a:latin typeface="Calibri" panose="020F0502020204030204" pitchFamily="34" charset="0"/>
              <a:cs typeface="Calibri" panose="020F0502020204030204" pitchFamily="34" charset="0"/>
            </a:endParaRPr>
          </a:p>
        </p:txBody>
      </p:sp>
      <p:pic>
        <p:nvPicPr>
          <p:cNvPr id="5124"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1412875"/>
            <a:ext cx="3086100" cy="30956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125" name="Picture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8202" b="13782"/>
          <a:stretch>
            <a:fillRect/>
          </a:stretch>
        </p:blipFill>
        <p:spPr bwMode="auto">
          <a:xfrm>
            <a:off x="120650" y="130175"/>
            <a:ext cx="1585913"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8" descr="South Wilford Endowed Church of England Primary School – Spark the ...">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6013" y="161925"/>
            <a:ext cx="4371975"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5338">
    <p:pull dir="l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6AA3-2034-4E30-BE2B-47B0EB5CE7B3}"/>
              </a:ext>
            </a:extLst>
          </p:cNvPr>
          <p:cNvSpPr>
            <a:spLocks noGrp="1"/>
          </p:cNvSpPr>
          <p:nvPr>
            <p:ph type="title"/>
          </p:nvPr>
        </p:nvSpPr>
        <p:spPr>
          <a:xfrm>
            <a:off x="457200" y="-165100"/>
            <a:ext cx="8229600" cy="1195388"/>
          </a:xfrm>
        </p:spPr>
        <p:txBody>
          <a:bodyPr/>
          <a:lstStyle/>
          <a:p>
            <a:pPr>
              <a:defRPr/>
            </a:pPr>
            <a:r>
              <a:rPr lang="en-GB" sz="4800" dirty="0"/>
              <a:t>Meet the Team!</a:t>
            </a:r>
          </a:p>
        </p:txBody>
      </p:sp>
      <p:sp>
        <p:nvSpPr>
          <p:cNvPr id="3" name="Content Placeholder 2">
            <a:extLst>
              <a:ext uri="{FF2B5EF4-FFF2-40B4-BE49-F238E27FC236}">
                <a16:creationId xmlns:a16="http://schemas.microsoft.com/office/drawing/2014/main" id="{C9593FFA-E705-4B1B-9396-7469DA87279F}"/>
              </a:ext>
            </a:extLst>
          </p:cNvPr>
          <p:cNvSpPr>
            <a:spLocks noGrp="1"/>
          </p:cNvSpPr>
          <p:nvPr>
            <p:ph idx="1"/>
          </p:nvPr>
        </p:nvSpPr>
        <p:spPr>
          <a:xfrm>
            <a:off x="457200" y="1368425"/>
            <a:ext cx="8435975" cy="5013325"/>
          </a:xfrm>
        </p:spPr>
        <p:txBody>
          <a:bodyPr/>
          <a:lstStyle/>
          <a:p>
            <a:pPr marL="0" indent="0">
              <a:buFont typeface="Arial" panose="020B0604020202020204" pitchFamily="34" charset="0"/>
              <a:buNone/>
              <a:defRPr/>
            </a:pPr>
            <a:r>
              <a:rPr lang="en-GB" b="1" dirty="0">
                <a:solidFill>
                  <a:schemeClr val="tx1"/>
                </a:solidFill>
                <a:latin typeface="Calibri" panose="020F0502020204030204" pitchFamily="34" charset="0"/>
              </a:rPr>
              <a:t>Headteacher                Office Manager            EYFS Phase Lead                  </a:t>
            </a:r>
          </a:p>
          <a:p>
            <a:pPr marL="0" indent="0">
              <a:buFont typeface="Arial" panose="020B0604020202020204" pitchFamily="34" charset="0"/>
              <a:buNone/>
              <a:defRPr/>
            </a:pPr>
            <a:r>
              <a:rPr lang="en-GB" b="1" dirty="0">
                <a:solidFill>
                  <a:schemeClr val="tx1"/>
                </a:solidFill>
                <a:latin typeface="Calibri" panose="020F0502020204030204" pitchFamily="34" charset="0"/>
              </a:rPr>
              <a:t>  </a:t>
            </a:r>
            <a:r>
              <a:rPr lang="en-GB" sz="2200" dirty="0">
                <a:solidFill>
                  <a:schemeClr val="tx1"/>
                </a:solidFill>
                <a:latin typeface="Calibri" panose="020F0502020204030204" pitchFamily="34" charset="0"/>
              </a:rPr>
              <a:t>Natalie Aldridge                     Heather Stannard               Paige </a:t>
            </a:r>
            <a:r>
              <a:rPr lang="en-GB" sz="2200" dirty="0" err="1">
                <a:solidFill>
                  <a:schemeClr val="tx1"/>
                </a:solidFill>
                <a:latin typeface="Calibri" panose="020F0502020204030204" pitchFamily="34" charset="0"/>
              </a:rPr>
              <a:t>Rimell</a:t>
            </a:r>
            <a:endParaRPr lang="en-GB" sz="2200" dirty="0">
              <a:solidFill>
                <a:schemeClr val="tx1"/>
              </a:solidFill>
              <a:latin typeface="Calibri" panose="020F0502020204030204" pitchFamily="34" charset="0"/>
            </a:endParaRPr>
          </a:p>
          <a:p>
            <a:pPr marL="0" indent="0">
              <a:buFont typeface="Arial" panose="020B0604020202020204" pitchFamily="34" charset="0"/>
              <a:buNone/>
              <a:defRPr/>
            </a:pPr>
            <a:endParaRPr lang="en-GB" b="1" dirty="0">
              <a:solidFill>
                <a:schemeClr val="tx1"/>
              </a:solidFill>
              <a:latin typeface="Calibri" panose="020F0502020204030204" pitchFamily="34" charset="0"/>
            </a:endParaRPr>
          </a:p>
          <a:p>
            <a:pPr marL="0" indent="0">
              <a:buFont typeface="Arial" panose="020B0604020202020204" pitchFamily="34" charset="0"/>
              <a:buNone/>
              <a:defRPr/>
            </a:pPr>
            <a:r>
              <a:rPr lang="en-GB" sz="2200" b="1" dirty="0">
                <a:solidFill>
                  <a:schemeClr val="tx1"/>
                </a:solidFill>
                <a:latin typeface="Calibri" panose="020F0502020204030204" pitchFamily="34" charset="0"/>
              </a:rPr>
              <a:t>Teachers: </a:t>
            </a:r>
            <a:r>
              <a:rPr lang="en-GB" sz="2200" dirty="0">
                <a:solidFill>
                  <a:schemeClr val="tx1"/>
                </a:solidFill>
                <a:latin typeface="Calibri" panose="020F0502020204030204" pitchFamily="34" charset="0"/>
              </a:rPr>
              <a:t>Jaspal Gill            			Paige Rimell</a:t>
            </a:r>
          </a:p>
          <a:p>
            <a:pPr marL="0" indent="0">
              <a:buFont typeface="Arial" panose="020B0604020202020204" pitchFamily="34" charset="0"/>
              <a:buNone/>
              <a:defRPr/>
            </a:pPr>
            <a:endParaRPr lang="en-GB" sz="2200" dirty="0">
              <a:solidFill>
                <a:schemeClr val="tx1"/>
              </a:solidFill>
              <a:latin typeface="Calibri" panose="020F0502020204030204" pitchFamily="34" charset="0"/>
            </a:endParaRPr>
          </a:p>
          <a:p>
            <a:pPr marL="0" indent="0">
              <a:buFont typeface="Arial" panose="020B0604020202020204" pitchFamily="34" charset="0"/>
              <a:buNone/>
              <a:defRPr/>
            </a:pPr>
            <a:endParaRPr lang="en-GB" dirty="0">
              <a:solidFill>
                <a:schemeClr val="tx1"/>
              </a:solidFill>
              <a:latin typeface="Calibri" panose="020F0502020204030204" pitchFamily="34" charset="0"/>
            </a:endParaRPr>
          </a:p>
          <a:p>
            <a:pPr marL="0" indent="0">
              <a:buFont typeface="Arial" panose="020B0604020202020204" pitchFamily="34" charset="0"/>
              <a:buNone/>
              <a:defRPr/>
            </a:pPr>
            <a:endParaRPr lang="en-GB" b="1" dirty="0">
              <a:solidFill>
                <a:schemeClr val="tx1"/>
              </a:solidFill>
              <a:latin typeface="Calibri" panose="020F0502020204030204" pitchFamily="34" charset="0"/>
            </a:endParaRPr>
          </a:p>
          <a:p>
            <a:pPr marL="0" indent="0">
              <a:buFont typeface="Arial" panose="020B0604020202020204" pitchFamily="34" charset="0"/>
              <a:buNone/>
              <a:defRPr/>
            </a:pPr>
            <a:endParaRPr lang="en-GB" b="1" dirty="0">
              <a:solidFill>
                <a:schemeClr val="tx1"/>
              </a:solidFill>
              <a:latin typeface="Calibri" panose="020F0502020204030204" pitchFamily="34" charset="0"/>
            </a:endParaRPr>
          </a:p>
          <a:p>
            <a:pPr marL="0" indent="0">
              <a:buNone/>
              <a:defRPr/>
            </a:pPr>
            <a:endParaRPr lang="en-GB" sz="2200" b="1" dirty="0">
              <a:solidFill>
                <a:schemeClr val="tx1"/>
              </a:solidFill>
              <a:latin typeface="Calibri" panose="020F0502020204030204" pitchFamily="34" charset="0"/>
            </a:endParaRPr>
          </a:p>
          <a:p>
            <a:pPr marL="0" indent="0">
              <a:buNone/>
              <a:defRPr/>
            </a:pPr>
            <a:r>
              <a:rPr lang="en-GB" sz="2200" b="1" dirty="0">
                <a:solidFill>
                  <a:schemeClr val="tx1"/>
                </a:solidFill>
                <a:latin typeface="Calibri" panose="020F0502020204030204" pitchFamily="34" charset="0"/>
              </a:rPr>
              <a:t>Teaching Assistants:  </a:t>
            </a:r>
            <a:r>
              <a:rPr lang="en-GB" sz="2200" dirty="0">
                <a:solidFill>
                  <a:schemeClr val="tx1"/>
                </a:solidFill>
                <a:latin typeface="Calibri" panose="020F0502020204030204" pitchFamily="34" charset="0"/>
              </a:rPr>
              <a:t>Zoe Frankish</a:t>
            </a:r>
            <a:r>
              <a:rPr lang="en-GB" sz="2000" dirty="0">
                <a:solidFill>
                  <a:schemeClr val="tx1"/>
                </a:solidFill>
                <a:latin typeface="Calibri" panose="020F0502020204030204" pitchFamily="34" charset="0"/>
              </a:rPr>
              <a:t>                                Emma Williams                         </a:t>
            </a:r>
            <a:endParaRPr lang="en-GB" dirty="0">
              <a:solidFill>
                <a:schemeClr val="tx1"/>
              </a:solidFill>
            </a:endParaRPr>
          </a:p>
          <a:p>
            <a:pPr>
              <a:defRPr/>
            </a:pPr>
            <a:endParaRPr lang="en-GB" dirty="0"/>
          </a:p>
        </p:txBody>
      </p:sp>
      <p:pic>
        <p:nvPicPr>
          <p:cNvPr id="4" name="Picture 8" descr="South Wilford Endowed Church of England Primary School – Spark the ...">
            <a:hlinkClick r:id="rId2"/>
            <a:extLst>
              <a:ext uri="{FF2B5EF4-FFF2-40B4-BE49-F238E27FC236}">
                <a16:creationId xmlns:a16="http://schemas.microsoft.com/office/drawing/2014/main" id="{D1989D55-7B5B-49DC-86DC-743C31B371C7}"/>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FB9859C4-26D2-440A-9EA0-7F8F29AD5F57}"/>
              </a:ext>
            </a:extLst>
          </p:cNvPr>
          <p:cNvPicPr>
            <a:picLocks noChangeAspect="1"/>
          </p:cNvPicPr>
          <p:nvPr/>
        </p:nvPicPr>
        <p:blipFill>
          <a:blip r:embed="rId4"/>
          <a:stretch>
            <a:fillRect/>
          </a:stretch>
        </p:blipFill>
        <p:spPr>
          <a:xfrm>
            <a:off x="4675187" y="5175184"/>
            <a:ext cx="1058958" cy="1598523"/>
          </a:xfrm>
          <a:prstGeom prst="rect">
            <a:avLst/>
          </a:prstGeom>
        </p:spPr>
      </p:pic>
      <p:pic>
        <p:nvPicPr>
          <p:cNvPr id="5" name="Picture 4">
            <a:extLst>
              <a:ext uri="{FF2B5EF4-FFF2-40B4-BE49-F238E27FC236}">
                <a16:creationId xmlns:a16="http://schemas.microsoft.com/office/drawing/2014/main" id="{EA0CF509-4774-48D1-BD9D-CE352D62D420}"/>
              </a:ext>
            </a:extLst>
          </p:cNvPr>
          <p:cNvPicPr>
            <a:picLocks noChangeAspect="1"/>
          </p:cNvPicPr>
          <p:nvPr/>
        </p:nvPicPr>
        <p:blipFill rotWithShape="1">
          <a:blip r:embed="rId5"/>
          <a:srcRect l="34649" t="21987" r="38886" b="18266"/>
          <a:stretch/>
        </p:blipFill>
        <p:spPr>
          <a:xfrm>
            <a:off x="1631584" y="3125891"/>
            <a:ext cx="1716280" cy="1950432"/>
          </a:xfrm>
          <a:prstGeom prst="rect">
            <a:avLst/>
          </a:prstGeom>
        </p:spPr>
      </p:pic>
      <p:pic>
        <p:nvPicPr>
          <p:cNvPr id="9" name="Picture 8">
            <a:extLst>
              <a:ext uri="{FF2B5EF4-FFF2-40B4-BE49-F238E27FC236}">
                <a16:creationId xmlns:a16="http://schemas.microsoft.com/office/drawing/2014/main" id="{36898FC6-BECB-41E6-AA56-AF4DCCE3CAAC}"/>
              </a:ext>
            </a:extLst>
          </p:cNvPr>
          <p:cNvPicPr>
            <a:picLocks noChangeAspect="1"/>
          </p:cNvPicPr>
          <p:nvPr/>
        </p:nvPicPr>
        <p:blipFill rotWithShape="1">
          <a:blip r:embed="rId6"/>
          <a:srcRect t="6944" b="15350"/>
          <a:stretch/>
        </p:blipFill>
        <p:spPr>
          <a:xfrm>
            <a:off x="7848054" y="5121870"/>
            <a:ext cx="1071682" cy="1598523"/>
          </a:xfrm>
          <a:prstGeom prst="rect">
            <a:avLst/>
          </a:prstGeom>
        </p:spPr>
      </p:pic>
      <p:pic>
        <p:nvPicPr>
          <p:cNvPr id="11" name="Picture 10">
            <a:extLst>
              <a:ext uri="{FF2B5EF4-FFF2-40B4-BE49-F238E27FC236}">
                <a16:creationId xmlns:a16="http://schemas.microsoft.com/office/drawing/2014/main" id="{87C156ED-24F6-41D4-B283-853E3B9002C6}"/>
              </a:ext>
            </a:extLst>
          </p:cNvPr>
          <p:cNvPicPr>
            <a:picLocks noChangeAspect="1"/>
          </p:cNvPicPr>
          <p:nvPr/>
        </p:nvPicPr>
        <p:blipFill>
          <a:blip r:embed="rId7"/>
          <a:stretch>
            <a:fillRect/>
          </a:stretch>
        </p:blipFill>
        <p:spPr>
          <a:xfrm>
            <a:off x="5975719" y="3158819"/>
            <a:ext cx="1917504" cy="1917504"/>
          </a:xfrm>
          <a:prstGeom prst="rect">
            <a:avLst/>
          </a:prstGeom>
        </p:spPr>
      </p:pic>
    </p:spTree>
  </p:cSld>
  <p:clrMapOvr>
    <a:masterClrMapping/>
  </p:clrMapOvr>
  <p:transition spd="slow" advTm="52316">
    <p:pull dir="l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D1983-3FC6-413D-BCA2-9BB77488769F}"/>
              </a:ext>
            </a:extLst>
          </p:cNvPr>
          <p:cNvSpPr>
            <a:spLocks noGrp="1"/>
          </p:cNvSpPr>
          <p:nvPr>
            <p:ph type="title"/>
          </p:nvPr>
        </p:nvSpPr>
        <p:spPr>
          <a:xfrm>
            <a:off x="468313" y="130175"/>
            <a:ext cx="8229600" cy="1050925"/>
          </a:xfrm>
        </p:spPr>
        <p:txBody>
          <a:bodyPr/>
          <a:lstStyle/>
          <a:p>
            <a:pPr eaLnBrk="1" hangingPunct="1">
              <a:defRPr/>
            </a:pPr>
            <a:r>
              <a:rPr lang="en-GB" sz="4800" dirty="0"/>
              <a:t>Early Years Curriculum</a:t>
            </a:r>
          </a:p>
        </p:txBody>
      </p:sp>
      <p:sp>
        <p:nvSpPr>
          <p:cNvPr id="4" name="Content Placeholder 3">
            <a:extLst>
              <a:ext uri="{FF2B5EF4-FFF2-40B4-BE49-F238E27FC236}">
                <a16:creationId xmlns:a16="http://schemas.microsoft.com/office/drawing/2014/main" id="{CBB1C785-EA4F-4795-992B-E04C3850DF53}"/>
              </a:ext>
            </a:extLst>
          </p:cNvPr>
          <p:cNvSpPr>
            <a:spLocks noGrp="1"/>
          </p:cNvSpPr>
          <p:nvPr>
            <p:ph sz="quarter" idx="13"/>
          </p:nvPr>
        </p:nvSpPr>
        <p:spPr>
          <a:xfrm>
            <a:off x="684213" y="1212850"/>
            <a:ext cx="6192837" cy="4525963"/>
          </a:xfrm>
        </p:spPr>
        <p:txBody>
          <a:bodyPr/>
          <a:lstStyle/>
          <a:p>
            <a:pPr marL="0" indent="0" algn="ctr" eaLnBrk="1" fontAlgn="auto" hangingPunct="1">
              <a:spcAft>
                <a:spcPts val="0"/>
              </a:spcAft>
              <a:buFont typeface="Arial" panose="020B0604020202020204" pitchFamily="34" charset="0"/>
              <a:buNone/>
              <a:defRPr/>
            </a:pPr>
            <a:r>
              <a:rPr lang="en-GB" sz="2800" b="1" dirty="0">
                <a:solidFill>
                  <a:schemeClr val="tx1"/>
                </a:solidFill>
                <a:latin typeface="Calibri" panose="020F0502020204030204" pitchFamily="34" charset="0"/>
                <a:cs typeface="Calibri" panose="020F0502020204030204" pitchFamily="34" charset="0"/>
              </a:rPr>
              <a:t>Seven Areas of Learning</a:t>
            </a:r>
          </a:p>
          <a:p>
            <a:pPr marL="0" indent="0" eaLnBrk="1" fontAlgn="auto" hangingPunct="1">
              <a:spcAft>
                <a:spcPts val="0"/>
              </a:spcAft>
              <a:buFont typeface="Arial" panose="020B0604020202020204" pitchFamily="34" charset="0"/>
              <a:buNone/>
              <a:defRPr/>
            </a:pPr>
            <a:endParaRPr lang="en-GB" sz="1200" b="1" dirty="0">
              <a:solidFill>
                <a:schemeClr val="tx1"/>
              </a:solidFill>
              <a:latin typeface="Calibri" panose="020F0502020204030204" pitchFamily="34" charset="0"/>
              <a:cs typeface="Calibri" panose="020F0502020204030204" pitchFamily="34" charset="0"/>
            </a:endParaRPr>
          </a:p>
          <a:p>
            <a:pPr marL="0" indent="0" eaLnBrk="1" fontAlgn="auto" hangingPunct="1">
              <a:spcAft>
                <a:spcPts val="0"/>
              </a:spcAft>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Prime</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Personal, Social and Emotional Development</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Communication and Language</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Physical Development </a:t>
            </a:r>
          </a:p>
          <a:p>
            <a:pPr eaLnBrk="1" fontAlgn="auto" hangingPunct="1">
              <a:spcAft>
                <a:spcPts val="0"/>
              </a:spcAft>
              <a:defRPr/>
            </a:pPr>
            <a:endParaRPr lang="en-GB" sz="1200" dirty="0">
              <a:solidFill>
                <a:schemeClr val="tx1"/>
              </a:solidFill>
              <a:latin typeface="Calibri" panose="020F0502020204030204" pitchFamily="34" charset="0"/>
              <a:cs typeface="Calibri" panose="020F0502020204030204" pitchFamily="34" charset="0"/>
            </a:endParaRPr>
          </a:p>
          <a:p>
            <a:pPr marL="0" indent="0" eaLnBrk="1" fontAlgn="auto" hangingPunct="1">
              <a:spcAft>
                <a:spcPts val="0"/>
              </a:spcAft>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Specific</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Literacy</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Maths</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Understanding the World</a:t>
            </a:r>
          </a:p>
          <a:p>
            <a:pPr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Expressive Arts and Design</a:t>
            </a:r>
          </a:p>
        </p:txBody>
      </p:sp>
      <p:pic>
        <p:nvPicPr>
          <p:cNvPr id="5" name="Picture 8" descr="South Wilford Endowed Church of England Primary School – Spark the ...">
            <a:hlinkClick r:id="rId2"/>
            <a:extLst>
              <a:ext uri="{FF2B5EF4-FFF2-40B4-BE49-F238E27FC236}">
                <a16:creationId xmlns:a16="http://schemas.microsoft.com/office/drawing/2014/main" id="{CC814EFC-318B-4FF1-866B-28E7FF60D7E2}"/>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5486" y="2924944"/>
            <a:ext cx="3385070" cy="3412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82541">
    <p:pull dir="l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7B0D4123-DF6A-4467-882B-3D5E63C68D6B}"/>
              </a:ext>
            </a:extLst>
          </p:cNvPr>
          <p:cNvSpPr>
            <a:spLocks noGrp="1" noChangeArrowheads="1"/>
          </p:cNvSpPr>
          <p:nvPr>
            <p:ph type="title"/>
          </p:nvPr>
        </p:nvSpPr>
        <p:spPr>
          <a:xfrm>
            <a:off x="376238" y="246063"/>
            <a:ext cx="8229600" cy="908050"/>
          </a:xfrm>
        </p:spPr>
        <p:txBody>
          <a:bodyPr/>
          <a:lstStyle/>
          <a:p>
            <a:pPr eaLnBrk="1" fontAlgn="auto" hangingPunct="1">
              <a:spcAft>
                <a:spcPts val="0"/>
              </a:spcAft>
              <a:defRPr/>
            </a:pPr>
            <a:r>
              <a:rPr lang="en-GB" sz="4800" dirty="0"/>
              <a:t>Daily Routines</a:t>
            </a:r>
            <a:endParaRPr lang="en-US" sz="4800" dirty="0"/>
          </a:p>
        </p:txBody>
      </p:sp>
      <p:sp>
        <p:nvSpPr>
          <p:cNvPr id="9219" name="Rectangle 2"/>
          <p:cNvSpPr>
            <a:spLocks noChangeArrowheads="1"/>
          </p:cNvSpPr>
          <p:nvPr/>
        </p:nvSpPr>
        <p:spPr bwMode="auto">
          <a:xfrm>
            <a:off x="1619498" y="1298659"/>
            <a:ext cx="7993062" cy="537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8:45 am:	</a:t>
            </a:r>
            <a:r>
              <a:rPr lang="en-GB" altLang="en-US" sz="1800" dirty="0">
                <a:solidFill>
                  <a:schemeClr val="tx1"/>
                </a:solidFill>
                <a:latin typeface="Calibri" panose="020F0502020204030204" pitchFamily="34" charset="0"/>
                <a:cs typeface="Calibri" panose="020F0502020204030204" pitchFamily="34" charset="0"/>
              </a:rPr>
              <a:t>Classroom doors open</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9:00 am:</a:t>
            </a:r>
            <a:r>
              <a:rPr lang="en-GB" altLang="en-US" sz="1800" dirty="0">
                <a:solidFill>
                  <a:schemeClr val="tx1"/>
                </a:solidFill>
                <a:latin typeface="Calibri" panose="020F0502020204030204" pitchFamily="34" charset="0"/>
                <a:cs typeface="Calibri" panose="020F0502020204030204" pitchFamily="34" charset="0"/>
              </a:rPr>
              <a:t>	Registration</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9:10 am:</a:t>
            </a:r>
            <a:r>
              <a:rPr lang="en-GB" altLang="en-US" sz="1800" dirty="0">
                <a:solidFill>
                  <a:schemeClr val="tx1"/>
                </a:solidFill>
                <a:latin typeface="Calibri" panose="020F0502020204030204" pitchFamily="34" charset="0"/>
                <a:cs typeface="Calibri" panose="020F0502020204030204" pitchFamily="34" charset="0"/>
              </a:rPr>
              <a:t>	Phonics</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None/>
            </a:pPr>
            <a:r>
              <a:rPr lang="en-GB" altLang="en-US" sz="1800" b="1" dirty="0">
                <a:solidFill>
                  <a:schemeClr val="tx1"/>
                </a:solidFill>
                <a:latin typeface="Calibri" panose="020F0502020204030204" pitchFamily="34" charset="0"/>
                <a:cs typeface="Calibri" panose="020F0502020204030204" pitchFamily="34" charset="0"/>
              </a:rPr>
              <a:t>9:35 am: </a:t>
            </a:r>
            <a:r>
              <a:rPr lang="en-GB" altLang="en-US" sz="1800" dirty="0">
                <a:solidFill>
                  <a:schemeClr val="tx1"/>
                </a:solidFill>
                <a:latin typeface="Calibri" panose="020F0502020204030204" pitchFamily="34" charset="0"/>
                <a:cs typeface="Calibri" panose="020F0502020204030204" pitchFamily="34" charset="0"/>
              </a:rPr>
              <a:t>Rhyme Time and Fruit/Milk</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9:50 am:</a:t>
            </a:r>
            <a:r>
              <a:rPr lang="en-GB" altLang="en-US" sz="1800" dirty="0">
                <a:solidFill>
                  <a:schemeClr val="tx1"/>
                </a:solidFill>
                <a:latin typeface="Calibri" panose="020F0502020204030204" pitchFamily="34" charset="0"/>
                <a:cs typeface="Calibri" panose="020F0502020204030204" pitchFamily="34" charset="0"/>
              </a:rPr>
              <a:t>	Challenge Time (child-initiated play) and adult-guided activities</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11:15 am: </a:t>
            </a:r>
            <a:r>
              <a:rPr lang="en-GB" altLang="en-US" sz="1800" dirty="0">
                <a:solidFill>
                  <a:schemeClr val="tx1"/>
                </a:solidFill>
                <a:latin typeface="Calibri" panose="020F0502020204030204" pitchFamily="34" charset="0"/>
                <a:cs typeface="Calibri" panose="020F0502020204030204" pitchFamily="34" charset="0"/>
              </a:rPr>
              <a:t>Maths</a:t>
            </a:r>
          </a:p>
          <a:p>
            <a:pPr eaLnBrk="1" hangingPunct="1">
              <a:spcBef>
                <a:spcPct val="0"/>
              </a:spcBef>
              <a:buFontTx/>
              <a:buNone/>
            </a:pPr>
            <a:endParaRPr lang="en-GB" altLang="en-US" sz="900"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11:45 am: </a:t>
            </a:r>
            <a:r>
              <a:rPr lang="en-GB" altLang="en-US" sz="1800" dirty="0">
                <a:solidFill>
                  <a:schemeClr val="tx1"/>
                </a:solidFill>
                <a:latin typeface="Calibri" panose="020F0502020204030204" pitchFamily="34" charset="0"/>
                <a:cs typeface="Calibri" panose="020F0502020204030204" pitchFamily="34" charset="0"/>
              </a:rPr>
              <a:t>Lunch time</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1 pm: </a:t>
            </a:r>
            <a:r>
              <a:rPr lang="en-GB" altLang="en-US" sz="1800" dirty="0">
                <a:solidFill>
                  <a:schemeClr val="tx1"/>
                </a:solidFill>
                <a:latin typeface="Calibri" panose="020F0502020204030204" pitchFamily="34" charset="0"/>
                <a:cs typeface="Calibri" panose="020F0502020204030204" pitchFamily="34" charset="0"/>
              </a:rPr>
              <a:t>Registration</a:t>
            </a:r>
          </a:p>
          <a:p>
            <a:pPr eaLnBrk="1" hangingPunct="1">
              <a:spcBef>
                <a:spcPct val="0"/>
              </a:spcBef>
              <a:buFontTx/>
              <a:buNone/>
            </a:pPr>
            <a:endParaRPr lang="en-GB" altLang="en-US" sz="900"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1:05 pm: </a:t>
            </a:r>
            <a:r>
              <a:rPr lang="en-GB" altLang="en-US" sz="1800" dirty="0">
                <a:solidFill>
                  <a:schemeClr val="tx1"/>
                </a:solidFill>
                <a:latin typeface="Calibri" panose="020F0502020204030204" pitchFamily="34" charset="0"/>
                <a:cs typeface="Calibri" panose="020F0502020204030204" pitchFamily="34" charset="0"/>
              </a:rPr>
              <a:t>Literacy/Topic</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1:30 pm:</a:t>
            </a:r>
            <a:r>
              <a:rPr lang="en-GB" altLang="en-US" sz="1800" dirty="0">
                <a:solidFill>
                  <a:schemeClr val="tx1"/>
                </a:solidFill>
                <a:latin typeface="Calibri" panose="020F0502020204030204" pitchFamily="34" charset="0"/>
                <a:cs typeface="Calibri" panose="020F0502020204030204" pitchFamily="34" charset="0"/>
              </a:rPr>
              <a:t> Challenge Time (child-initiated play) and adult-guided activities</a:t>
            </a:r>
          </a:p>
          <a:p>
            <a:pPr eaLnBrk="1" hangingPunct="1">
              <a:spcBef>
                <a:spcPct val="0"/>
              </a:spcBef>
              <a:buFontTx/>
              <a:buNone/>
            </a:pPr>
            <a:endParaRPr lang="en-GB" altLang="en-US" sz="800"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2:30pm:</a:t>
            </a:r>
            <a:r>
              <a:rPr lang="en-GB" altLang="en-US" sz="1800" dirty="0">
                <a:solidFill>
                  <a:schemeClr val="tx1"/>
                </a:solidFill>
                <a:latin typeface="Calibri" panose="020F0502020204030204" pitchFamily="34" charset="0"/>
                <a:cs typeface="Calibri" panose="020F0502020204030204" pitchFamily="34" charset="0"/>
              </a:rPr>
              <a:t> Collective Worship and Assembly Time</a:t>
            </a:r>
          </a:p>
          <a:p>
            <a:pPr eaLnBrk="1" hangingPunct="1">
              <a:spcBef>
                <a:spcPct val="0"/>
              </a:spcBef>
              <a:buFontTx/>
              <a:buNone/>
            </a:pPr>
            <a:endParaRPr lang="en-GB" altLang="en-US" sz="900"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3.00 pm:</a:t>
            </a:r>
            <a:r>
              <a:rPr lang="en-GB" altLang="en-US" sz="1800" dirty="0">
                <a:solidFill>
                  <a:schemeClr val="tx1"/>
                </a:solidFill>
                <a:latin typeface="Calibri" panose="020F0502020204030204" pitchFamily="34" charset="0"/>
                <a:cs typeface="Calibri" panose="020F0502020204030204" pitchFamily="34" charset="0"/>
              </a:rPr>
              <a:t>	Story time</a:t>
            </a:r>
          </a:p>
          <a:p>
            <a:pPr eaLnBrk="1" hangingPunct="1">
              <a:spcBef>
                <a:spcPct val="0"/>
              </a:spcBef>
              <a:buFontTx/>
              <a:buNone/>
            </a:pPr>
            <a:endParaRPr lang="en-GB" altLang="en-US" sz="800" b="1" dirty="0">
              <a:solidFill>
                <a:schemeClr val="tx1"/>
              </a:solidFill>
              <a:latin typeface="Calibri" panose="020F0502020204030204" pitchFamily="34" charset="0"/>
              <a:cs typeface="Calibri" panose="020F0502020204030204" pitchFamily="34" charset="0"/>
            </a:endParaRPr>
          </a:p>
          <a:p>
            <a:pPr eaLnBrk="1" hangingPunct="1">
              <a:spcBef>
                <a:spcPct val="0"/>
              </a:spcBef>
              <a:buFontTx/>
              <a:buNone/>
            </a:pPr>
            <a:r>
              <a:rPr lang="en-GB" altLang="en-US" sz="1800" b="1" dirty="0">
                <a:solidFill>
                  <a:schemeClr val="tx1"/>
                </a:solidFill>
                <a:latin typeface="Calibri" panose="020F0502020204030204" pitchFamily="34" charset="0"/>
                <a:cs typeface="Calibri" panose="020F0502020204030204" pitchFamily="34" charset="0"/>
              </a:rPr>
              <a:t>3:15 pm:</a:t>
            </a:r>
            <a:r>
              <a:rPr lang="en-GB" altLang="en-US" sz="1800" dirty="0">
                <a:solidFill>
                  <a:schemeClr val="tx1"/>
                </a:solidFill>
                <a:latin typeface="Calibri" panose="020F0502020204030204" pitchFamily="34" charset="0"/>
                <a:cs typeface="Calibri" panose="020F0502020204030204" pitchFamily="34" charset="0"/>
              </a:rPr>
              <a:t>	Home time</a:t>
            </a:r>
          </a:p>
        </p:txBody>
      </p:sp>
      <p:pic>
        <p:nvPicPr>
          <p:cNvPr id="5" name="Picture 8" descr="South Wilford Endowed Church of England Primary School – Spark the ...">
            <a:hlinkClick r:id="rId2"/>
            <a:extLst>
              <a:ext uri="{FF2B5EF4-FFF2-40B4-BE49-F238E27FC236}">
                <a16:creationId xmlns:a16="http://schemas.microsoft.com/office/drawing/2014/main" id="{4988F8F9-E66F-4221-A496-F8F40DDE6F7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922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5888"/>
            <a:ext cx="136683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79185">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00113" y="1555750"/>
            <a:ext cx="7488237" cy="936625"/>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4" name="Rectangle 2">
            <a:extLst>
              <a:ext uri="{FF2B5EF4-FFF2-40B4-BE49-F238E27FC236}">
                <a16:creationId xmlns:a16="http://schemas.microsoft.com/office/drawing/2014/main" id="{59202DF6-E5C3-42AD-8513-5A5E2B6CEFDB}"/>
              </a:ext>
            </a:extLst>
          </p:cNvPr>
          <p:cNvSpPr>
            <a:spLocks noGrp="1" noChangeArrowheads="1"/>
          </p:cNvSpPr>
          <p:nvPr>
            <p:ph type="title"/>
          </p:nvPr>
        </p:nvSpPr>
        <p:spPr>
          <a:xfrm>
            <a:off x="0" y="0"/>
            <a:ext cx="9144000" cy="1916113"/>
          </a:xfrm>
        </p:spPr>
        <p:txBody>
          <a:bodyPr/>
          <a:lstStyle/>
          <a:p>
            <a:pPr eaLnBrk="1" fontAlgn="auto" hangingPunct="1">
              <a:spcAft>
                <a:spcPts val="0"/>
              </a:spcAft>
              <a:defRPr/>
            </a:pPr>
            <a:r>
              <a:rPr lang="en-GB" sz="4800" dirty="0"/>
              <a:t>School Rule</a:t>
            </a:r>
            <a:br>
              <a:rPr lang="en-GB" sz="4000" dirty="0"/>
            </a:br>
            <a:endParaRPr lang="en-US" sz="4000" dirty="0"/>
          </a:p>
        </p:txBody>
      </p:sp>
      <p:pic>
        <p:nvPicPr>
          <p:cNvPr id="10244" name="Picture 10" descr="MCj0431559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15888"/>
            <a:ext cx="1150937"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3B4F1F24-6881-4A05-8C17-13D4AF4423BA}"/>
              </a:ext>
            </a:extLst>
          </p:cNvPr>
          <p:cNvSpPr>
            <a:spLocks noGrp="1"/>
          </p:cNvSpPr>
          <p:nvPr>
            <p:ph idx="1"/>
          </p:nvPr>
        </p:nvSpPr>
        <p:spPr>
          <a:xfrm>
            <a:off x="900113" y="1555750"/>
            <a:ext cx="8135937" cy="4897438"/>
          </a:xfrm>
        </p:spPr>
        <p:txBody>
          <a:bodyPr rtlCol="0">
            <a:normAutofit/>
          </a:bodyPr>
          <a:lstStyle/>
          <a:p>
            <a:pPr marL="0" indent="0">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   At our school, we only have one rule: </a:t>
            </a:r>
            <a:r>
              <a:rPr lang="en-GB" b="1" i="1" dirty="0">
                <a:solidFill>
                  <a:schemeClr val="tx1"/>
                </a:solidFill>
                <a:latin typeface="Calibri" panose="020F0502020204030204" pitchFamily="34" charset="0"/>
                <a:cs typeface="Calibri" panose="020F0502020204030204" pitchFamily="34" charset="0"/>
              </a:rPr>
              <a:t>“Be At Our Best”, </a:t>
            </a:r>
          </a:p>
          <a:p>
            <a:pPr marL="0" indent="0" algn="ctr">
              <a:buFont typeface="Arial" panose="020B0604020202020204" pitchFamily="34" charset="0"/>
              <a:buNone/>
              <a:defRPr/>
            </a:pPr>
            <a:r>
              <a:rPr lang="en-GB" b="1" dirty="0">
                <a:solidFill>
                  <a:schemeClr val="tx1"/>
                </a:solidFill>
                <a:latin typeface="Calibri" panose="020F0502020204030204" pitchFamily="34" charset="0"/>
                <a:cs typeface="Calibri" panose="020F0502020204030204" pitchFamily="34" charset="0"/>
              </a:rPr>
              <a:t>which we apply to everything we do.</a:t>
            </a:r>
          </a:p>
          <a:p>
            <a:pPr marL="0" indent="0">
              <a:buFont typeface="Arial" panose="020B0604020202020204" pitchFamily="34" charset="0"/>
              <a:buNone/>
              <a:defRPr/>
            </a:pPr>
            <a:endParaRPr lang="en-GB" sz="1000" dirty="0">
              <a:solidFill>
                <a:schemeClr val="tx1"/>
              </a:solidFill>
              <a:latin typeface="Calibri" panose="020F0502020204030204" pitchFamily="34" charset="0"/>
              <a:cs typeface="Calibri" panose="020F0502020204030204" pitchFamily="34" charset="0"/>
            </a:endParaRPr>
          </a:p>
          <a:p>
            <a:pPr marL="0" indent="0">
              <a:buFont typeface="Arial" panose="020B0604020202020204" pitchFamily="34" charset="0"/>
              <a:buNone/>
              <a:defRPr/>
            </a:pPr>
            <a:endParaRPr lang="en-GB" sz="1000" dirty="0">
              <a:solidFill>
                <a:schemeClr val="tx1"/>
              </a:solidFill>
              <a:latin typeface="Calibri" panose="020F0502020204030204" pitchFamily="34" charset="0"/>
              <a:cs typeface="Calibri" panose="020F0502020204030204" pitchFamily="34" charset="0"/>
            </a:endParaRPr>
          </a:p>
          <a:p>
            <a:pPr marL="0" indent="0">
              <a:buFont typeface="Arial" panose="020B0604020202020204" pitchFamily="34" charset="0"/>
              <a:buNone/>
              <a:defRPr/>
            </a:pPr>
            <a:r>
              <a:rPr lang="en-GB" sz="1900" b="1" dirty="0">
                <a:solidFill>
                  <a:schemeClr val="tx1"/>
                </a:solidFill>
                <a:latin typeface="Calibri" panose="020F0502020204030204" pitchFamily="34" charset="0"/>
                <a:cs typeface="Calibri" panose="020F0502020204030204" pitchFamily="34" charset="0"/>
              </a:rPr>
              <a:t>In EYFS, we also find it useful to follow these six guidelines:</a:t>
            </a:r>
            <a:endParaRPr lang="en-GB" b="1" dirty="0">
              <a:solidFill>
                <a:schemeClr val="tx1"/>
              </a:solidFill>
              <a:latin typeface="Calibri" panose="020F0502020204030204" pitchFamily="34" charset="0"/>
              <a:cs typeface="Calibri" panose="020F0502020204030204" pitchFamily="34" charset="0"/>
            </a:endParaRPr>
          </a:p>
          <a:p>
            <a:pPr eaLnBrk="1" fontAlgn="auto" hangingPunct="1">
              <a:lnSpc>
                <a:spcPct val="150000"/>
              </a:lnSpc>
              <a:spcAft>
                <a:spcPts val="0"/>
              </a:spcAft>
              <a:defRPr/>
            </a:pPr>
            <a:r>
              <a:rPr lang="en-GB" sz="2000" dirty="0">
                <a:solidFill>
                  <a:schemeClr val="tx1"/>
                </a:solidFill>
                <a:latin typeface="Calibri" panose="020F0502020204030204" pitchFamily="34" charset="0"/>
                <a:cs typeface="Calibri" panose="020F0502020204030204" pitchFamily="34" charset="0"/>
              </a:rPr>
              <a:t>We are gentle </a:t>
            </a:r>
          </a:p>
          <a:p>
            <a:pPr eaLnBrk="1" fontAlgn="auto" hangingPunct="1">
              <a:lnSpc>
                <a:spcPct val="150000"/>
              </a:lnSpc>
              <a:spcAft>
                <a:spcPts val="0"/>
              </a:spcAft>
              <a:defRPr/>
            </a:pPr>
            <a:r>
              <a:rPr lang="en-GB" sz="2000" dirty="0">
                <a:solidFill>
                  <a:schemeClr val="tx1"/>
                </a:solidFill>
                <a:latin typeface="Calibri" panose="020F0502020204030204" pitchFamily="34" charset="0"/>
                <a:cs typeface="Calibri" panose="020F0502020204030204" pitchFamily="34" charset="0"/>
              </a:rPr>
              <a:t>We are kind and helpful </a:t>
            </a:r>
          </a:p>
          <a:p>
            <a:pPr eaLnBrk="1" fontAlgn="auto" hangingPunct="1">
              <a:lnSpc>
                <a:spcPct val="150000"/>
              </a:lnSpc>
              <a:spcAft>
                <a:spcPts val="0"/>
              </a:spcAft>
              <a:defRPr/>
            </a:pPr>
            <a:r>
              <a:rPr lang="en-GB" sz="2000" dirty="0">
                <a:solidFill>
                  <a:schemeClr val="tx1"/>
                </a:solidFill>
                <a:latin typeface="Calibri" panose="020F0502020204030204" pitchFamily="34" charset="0"/>
                <a:cs typeface="Calibri" panose="020F0502020204030204" pitchFamily="34" charset="0"/>
              </a:rPr>
              <a:t>We listen </a:t>
            </a:r>
          </a:p>
          <a:p>
            <a:pPr eaLnBrk="1" fontAlgn="auto" hangingPunct="1">
              <a:lnSpc>
                <a:spcPct val="150000"/>
              </a:lnSpc>
              <a:spcAft>
                <a:spcPts val="0"/>
              </a:spcAft>
              <a:defRPr/>
            </a:pPr>
            <a:r>
              <a:rPr lang="en-GB" sz="2000" dirty="0">
                <a:solidFill>
                  <a:schemeClr val="tx1"/>
                </a:solidFill>
                <a:latin typeface="Calibri" panose="020F0502020204030204" pitchFamily="34" charset="0"/>
                <a:cs typeface="Calibri" panose="020F0502020204030204" pitchFamily="34" charset="0"/>
              </a:rPr>
              <a:t>We are honest </a:t>
            </a:r>
          </a:p>
          <a:p>
            <a:pPr eaLnBrk="1" fontAlgn="auto" hangingPunct="1">
              <a:lnSpc>
                <a:spcPct val="150000"/>
              </a:lnSpc>
              <a:spcAft>
                <a:spcPts val="0"/>
              </a:spcAft>
              <a:defRPr/>
            </a:pPr>
            <a:r>
              <a:rPr lang="en-GB" sz="2000" dirty="0">
                <a:solidFill>
                  <a:schemeClr val="tx1"/>
                </a:solidFill>
                <a:latin typeface="Calibri" panose="020F0502020204030204" pitchFamily="34" charset="0"/>
                <a:cs typeface="Calibri" panose="020F0502020204030204" pitchFamily="34" charset="0"/>
              </a:rPr>
              <a:t>We try our best</a:t>
            </a:r>
          </a:p>
          <a:p>
            <a:pPr eaLnBrk="1" fontAlgn="auto" hangingPunct="1">
              <a:lnSpc>
                <a:spcPct val="150000"/>
              </a:lnSpc>
              <a:spcAft>
                <a:spcPts val="0"/>
              </a:spcAft>
              <a:defRPr/>
            </a:pPr>
            <a:r>
              <a:rPr lang="en-GB" sz="2000" dirty="0">
                <a:solidFill>
                  <a:schemeClr val="tx1"/>
                </a:solidFill>
                <a:latin typeface="Calibri" panose="020F0502020204030204" pitchFamily="34" charset="0"/>
                <a:cs typeface="Calibri" panose="020F0502020204030204" pitchFamily="34" charset="0"/>
              </a:rPr>
              <a:t>We look after everything </a:t>
            </a:r>
          </a:p>
        </p:txBody>
      </p:sp>
      <p:pic>
        <p:nvPicPr>
          <p:cNvPr id="7" name="Picture 8" descr="South Wilford Endowed Church of England Primary School – Spark the ...">
            <a:hlinkClick r:id="rId3"/>
            <a:extLst>
              <a:ext uri="{FF2B5EF4-FFF2-40B4-BE49-F238E27FC236}">
                <a16:creationId xmlns:a16="http://schemas.microsoft.com/office/drawing/2014/main" id="{4D053A7A-4D06-46B9-9F4F-088C61081E09}"/>
              </a:ext>
            </a:extLst>
          </p:cNvPr>
          <p:cNvPicPr>
            <a:picLocks noChangeAspect="1" noChangeArrowheads="1"/>
          </p:cNvPicPr>
          <p:nvPr/>
        </p:nvPicPr>
        <p:blipFill rotWithShape="1">
          <a:blip r:embed="rId4"/>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0247" name="Picture 10" descr="MCj0431559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4124325"/>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7945">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27088" y="1557338"/>
            <a:ext cx="7632700" cy="86360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itle 1">
            <a:extLst>
              <a:ext uri="{FF2B5EF4-FFF2-40B4-BE49-F238E27FC236}">
                <a16:creationId xmlns:a16="http://schemas.microsoft.com/office/drawing/2014/main" id="{C288E2B9-3934-4417-A0D3-E8AF0D0F1B85}"/>
              </a:ext>
            </a:extLst>
          </p:cNvPr>
          <p:cNvSpPr>
            <a:spLocks noGrp="1"/>
          </p:cNvSpPr>
          <p:nvPr>
            <p:ph type="ctrTitle"/>
          </p:nvPr>
        </p:nvSpPr>
        <p:spPr>
          <a:xfrm>
            <a:off x="1116013" y="100013"/>
            <a:ext cx="6478587" cy="1081087"/>
          </a:xfrm>
        </p:spPr>
        <p:txBody>
          <a:bodyPr/>
          <a:lstStyle/>
          <a:p>
            <a:pPr eaLnBrk="1" fontAlgn="auto" hangingPunct="1">
              <a:spcAft>
                <a:spcPts val="0"/>
              </a:spcAft>
              <a:defRPr/>
            </a:pPr>
            <a:r>
              <a:rPr lang="en-GB" sz="4800" dirty="0"/>
              <a:t>Learning through Play</a:t>
            </a:r>
          </a:p>
        </p:txBody>
      </p:sp>
      <p:sp>
        <p:nvSpPr>
          <p:cNvPr id="3" name="Subtitle 2">
            <a:extLst>
              <a:ext uri="{FF2B5EF4-FFF2-40B4-BE49-F238E27FC236}">
                <a16:creationId xmlns:a16="http://schemas.microsoft.com/office/drawing/2014/main" id="{15B6A383-51EC-445A-A634-8E65CC461705}"/>
              </a:ext>
            </a:extLst>
          </p:cNvPr>
          <p:cNvSpPr>
            <a:spLocks noGrp="1"/>
          </p:cNvSpPr>
          <p:nvPr>
            <p:ph type="subTitle" idx="1"/>
          </p:nvPr>
        </p:nvSpPr>
        <p:spPr>
          <a:xfrm>
            <a:off x="684213" y="1617663"/>
            <a:ext cx="8135937" cy="4537075"/>
          </a:xfrm>
        </p:spPr>
        <p:txBody>
          <a:bodyPr rtlCol="0">
            <a:normAutofit fontScale="85000" lnSpcReduction="10000"/>
          </a:bodyPr>
          <a:lstStyle/>
          <a:p>
            <a:pPr eaLnBrk="1" fontAlgn="auto" hangingPunct="1">
              <a:spcAft>
                <a:spcPts val="0"/>
              </a:spcAft>
              <a:defRPr/>
            </a:pPr>
            <a:r>
              <a:rPr lang="en-GB" sz="3100" b="1" dirty="0">
                <a:solidFill>
                  <a:schemeClr val="tx1"/>
                </a:solidFill>
                <a:latin typeface="Calibri" panose="020F0502020204030204" pitchFamily="34" charset="0"/>
                <a:cs typeface="Calibri" panose="020F0502020204030204" pitchFamily="34" charset="0"/>
              </a:rPr>
              <a:t>Young children learn best through purposeful                play and exploration.</a:t>
            </a:r>
          </a:p>
          <a:p>
            <a:pPr algn="l" eaLnBrk="1" fontAlgn="auto" hangingPunct="1">
              <a:spcAft>
                <a:spcPts val="0"/>
              </a:spcAft>
              <a:defRPr/>
            </a:pPr>
            <a:endParaRPr lang="en-GB" dirty="0">
              <a:solidFill>
                <a:schemeClr val="tx1"/>
              </a:solidFill>
              <a:latin typeface="Calibri" panose="020F0502020204030204" pitchFamily="34" charset="0"/>
              <a:cs typeface="Calibri" panose="020F0502020204030204" pitchFamily="34" charset="0"/>
            </a:endParaRPr>
          </a:p>
          <a:p>
            <a:pPr algn="l" eaLnBrk="1" fontAlgn="auto" hangingPunct="1">
              <a:spcAft>
                <a:spcPts val="0"/>
              </a:spcAft>
              <a:defRPr/>
            </a:pPr>
            <a:r>
              <a:rPr lang="en-GB" b="1" dirty="0">
                <a:solidFill>
                  <a:schemeClr val="tx1"/>
                </a:solidFill>
                <a:latin typeface="Calibri" panose="020F0502020204030204" pitchFamily="34" charset="0"/>
                <a:cs typeface="Calibri" panose="020F0502020204030204" pitchFamily="34" charset="0"/>
              </a:rPr>
              <a:t>At school the children learn through a mixture of:</a:t>
            </a:r>
          </a:p>
          <a:p>
            <a:pPr marL="342900" indent="-342900" algn="l" eaLnBrk="1" fontAlgn="auto" hangingPunct="1">
              <a:spcAft>
                <a:spcPts val="0"/>
              </a:spcAft>
              <a:buFont typeface="Arial" panose="020B0604020202020204" pitchFamily="34" charset="0"/>
              <a:buChar char="•"/>
              <a:defRPr/>
            </a:pPr>
            <a:r>
              <a:rPr lang="en-GB" dirty="0">
                <a:solidFill>
                  <a:schemeClr val="tx1"/>
                </a:solidFill>
                <a:latin typeface="Calibri" panose="020F0502020204030204" pitchFamily="34" charset="0"/>
                <a:cs typeface="Calibri" panose="020F0502020204030204" pitchFamily="34" charset="0"/>
              </a:rPr>
              <a:t>Whole class teaching sessions	</a:t>
            </a:r>
          </a:p>
          <a:p>
            <a:pPr marL="342900" indent="-342900" algn="l" eaLnBrk="1" fontAlgn="auto" hangingPunct="1">
              <a:spcAft>
                <a:spcPts val="0"/>
              </a:spcAft>
              <a:buFont typeface="Arial" panose="020B0604020202020204" pitchFamily="34" charset="0"/>
              <a:buChar char="•"/>
              <a:defRPr/>
            </a:pPr>
            <a:r>
              <a:rPr lang="en-GB" dirty="0">
                <a:solidFill>
                  <a:schemeClr val="tx1"/>
                </a:solidFill>
                <a:latin typeface="Calibri" panose="020F0502020204030204" pitchFamily="34" charset="0"/>
                <a:cs typeface="Calibri" panose="020F0502020204030204" pitchFamily="34" charset="0"/>
              </a:rPr>
              <a:t>Small group adult-led focused activities </a:t>
            </a:r>
          </a:p>
          <a:p>
            <a:pPr marL="342900" indent="-342900" algn="l" eaLnBrk="1" fontAlgn="auto" hangingPunct="1">
              <a:spcAft>
                <a:spcPts val="0"/>
              </a:spcAft>
              <a:buFont typeface="Arial" panose="020B0604020202020204" pitchFamily="34" charset="0"/>
              <a:buChar char="•"/>
              <a:defRPr/>
            </a:pPr>
            <a:r>
              <a:rPr lang="en-GB" dirty="0">
                <a:solidFill>
                  <a:schemeClr val="tx1"/>
                </a:solidFill>
                <a:latin typeface="Calibri" panose="020F0502020204030204" pitchFamily="34" charset="0"/>
                <a:cs typeface="Calibri" panose="020F0502020204030204" pitchFamily="34" charset="0"/>
              </a:rPr>
              <a:t>Child-initiated activities </a:t>
            </a:r>
          </a:p>
          <a:p>
            <a:pPr marL="342900" indent="-342900" algn="l" eaLnBrk="1" fontAlgn="auto" hangingPunct="1">
              <a:spcAft>
                <a:spcPts val="0"/>
              </a:spcAft>
              <a:buFont typeface="Arial" panose="020B0604020202020204" pitchFamily="34" charset="0"/>
              <a:buChar char="•"/>
              <a:defRPr/>
            </a:pPr>
            <a:r>
              <a:rPr lang="en-GB" dirty="0">
                <a:solidFill>
                  <a:schemeClr val="tx1"/>
                </a:solidFill>
                <a:latin typeface="Calibri" panose="020F0502020204030204" pitchFamily="34" charset="0"/>
                <a:cs typeface="Calibri" panose="020F0502020204030204" pitchFamily="34" charset="0"/>
              </a:rPr>
              <a:t>Interactions during their play with peers and teaching staff</a:t>
            </a:r>
          </a:p>
          <a:p>
            <a:pPr marL="342900" indent="-342900" algn="l" eaLnBrk="1" fontAlgn="auto" hangingPunct="1">
              <a:spcAft>
                <a:spcPts val="0"/>
              </a:spcAft>
              <a:buFont typeface="Arial" panose="020B0604020202020204" pitchFamily="34" charset="0"/>
              <a:buChar char="•"/>
              <a:defRPr/>
            </a:pPr>
            <a:r>
              <a:rPr lang="en-GB" dirty="0">
                <a:solidFill>
                  <a:schemeClr val="tx1"/>
                </a:solidFill>
                <a:latin typeface="Calibri" panose="020F0502020204030204" pitchFamily="34" charset="0"/>
                <a:cs typeface="Calibri" panose="020F0502020204030204" pitchFamily="34" charset="0"/>
              </a:rPr>
              <a:t>Weekly ‘Learning Challenges’ which they complete independently </a:t>
            </a:r>
          </a:p>
          <a:p>
            <a:pPr marL="342900" indent="-342900" algn="l" eaLnBrk="1" fontAlgn="auto" hangingPunct="1">
              <a:spcAft>
                <a:spcPts val="0"/>
              </a:spcAft>
              <a:buFont typeface="Arial" panose="020B0604020202020204" pitchFamily="34" charset="0"/>
              <a:buChar char="•"/>
              <a:defRPr/>
            </a:pPr>
            <a:endParaRPr lang="en-GB" dirty="0">
              <a:solidFill>
                <a:schemeClr val="tx1"/>
              </a:solidFill>
              <a:latin typeface="Calibri" panose="020F0502020204030204" pitchFamily="34" charset="0"/>
              <a:cs typeface="Calibri" panose="020F0502020204030204" pitchFamily="34" charset="0"/>
            </a:endParaRPr>
          </a:p>
          <a:p>
            <a:pPr algn="just" eaLnBrk="1" fontAlgn="auto" hangingPunct="1">
              <a:spcAft>
                <a:spcPts val="0"/>
              </a:spcAft>
              <a:defRPr/>
            </a:pPr>
            <a:r>
              <a:rPr lang="en-GB" dirty="0">
                <a:solidFill>
                  <a:schemeClr val="tx1"/>
                </a:solidFill>
                <a:latin typeface="Calibri" panose="020F0502020204030204" pitchFamily="34" charset="0"/>
                <a:cs typeface="Calibri" panose="020F0502020204030204" pitchFamily="34" charset="0"/>
              </a:rPr>
              <a:t>Children are observed and assessed informally by all adults in the unit every day to gain a balance of adult-initiated and child-initiated evidence to help us monitor their progress and plan for their next steps and interests.</a:t>
            </a:r>
          </a:p>
        </p:txBody>
      </p:sp>
      <p:pic>
        <p:nvPicPr>
          <p:cNvPr id="5" name="Picture 8" descr="South Wilford Endowed Church of England Primary School – Spark the ...">
            <a:hlinkClick r:id="rId2"/>
            <a:extLst>
              <a:ext uri="{FF2B5EF4-FFF2-40B4-BE49-F238E27FC236}">
                <a16:creationId xmlns:a16="http://schemas.microsoft.com/office/drawing/2014/main" id="{638CAA34-EE89-4206-BD4C-2861137EE1E2}"/>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127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27763" y="2492375"/>
            <a:ext cx="2160587"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31012">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2936"/>
            <a:ext cx="2900616" cy="1412776"/>
          </a:xfrm>
        </p:spPr>
        <p:txBody>
          <a:bodyPr/>
          <a:lstStyle/>
          <a:p>
            <a:r>
              <a:rPr lang="en-GB" sz="4800" dirty="0"/>
              <a:t>Our School Values</a:t>
            </a:r>
          </a:p>
        </p:txBody>
      </p:sp>
      <p:pic>
        <p:nvPicPr>
          <p:cNvPr id="5"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DCEE63B-12B2-4C5D-953A-69CB540B9A2F}"/>
              </a:ext>
            </a:extLst>
          </p:cNvPr>
          <p:cNvPicPr>
            <a:picLocks noChangeAspect="1"/>
          </p:cNvPicPr>
          <p:nvPr/>
        </p:nvPicPr>
        <p:blipFill rotWithShape="1">
          <a:blip r:embed="rId4"/>
          <a:srcRect l="32287" t="9957" r="36213" b="4672"/>
          <a:stretch/>
        </p:blipFill>
        <p:spPr>
          <a:xfrm>
            <a:off x="2951112" y="165100"/>
            <a:ext cx="4501208" cy="6501595"/>
          </a:xfrm>
          <a:prstGeom prst="rect">
            <a:avLst/>
          </a:prstGeom>
        </p:spPr>
      </p:pic>
    </p:spTree>
    <p:extLst>
      <p:ext uri="{BB962C8B-B14F-4D97-AF65-F5344CB8AC3E}">
        <p14:creationId xmlns:p14="http://schemas.microsoft.com/office/powerpoint/2010/main" val="3482777759"/>
      </p:ext>
    </p:extLst>
  </p:cSld>
  <p:clrMapOvr>
    <a:masterClrMapping/>
  </p:clrMapOvr>
  <p:transition spd="slow">
    <p:pull dir="l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2936"/>
            <a:ext cx="2900616" cy="1412776"/>
          </a:xfrm>
        </p:spPr>
        <p:txBody>
          <a:bodyPr/>
          <a:lstStyle/>
          <a:p>
            <a:r>
              <a:rPr lang="en-GB" sz="4800" dirty="0"/>
              <a:t>Our School Values</a:t>
            </a:r>
          </a:p>
        </p:txBody>
      </p:sp>
      <p:pic>
        <p:nvPicPr>
          <p:cNvPr id="5"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71B9AAF-89AA-40C3-A9E7-22F61C8AAB42}"/>
              </a:ext>
            </a:extLst>
          </p:cNvPr>
          <p:cNvPicPr>
            <a:picLocks noChangeAspect="1"/>
          </p:cNvPicPr>
          <p:nvPr/>
        </p:nvPicPr>
        <p:blipFill rotWithShape="1">
          <a:blip r:embed="rId4"/>
          <a:srcRect l="2750" t="19185" r="38188" b="17785"/>
          <a:stretch/>
        </p:blipFill>
        <p:spPr>
          <a:xfrm>
            <a:off x="3071174" y="2204864"/>
            <a:ext cx="5400600" cy="3240360"/>
          </a:xfrm>
          <a:prstGeom prst="rect">
            <a:avLst/>
          </a:prstGeom>
        </p:spPr>
      </p:pic>
      <p:sp>
        <p:nvSpPr>
          <p:cNvPr id="6" name="Rectangle 5">
            <a:extLst>
              <a:ext uri="{FF2B5EF4-FFF2-40B4-BE49-F238E27FC236}">
                <a16:creationId xmlns:a16="http://schemas.microsoft.com/office/drawing/2014/main" id="{4244E2D2-C65C-4292-9C80-E0D03B3AAD0E}"/>
              </a:ext>
            </a:extLst>
          </p:cNvPr>
          <p:cNvSpPr/>
          <p:nvPr/>
        </p:nvSpPr>
        <p:spPr>
          <a:xfrm>
            <a:off x="3954117" y="5589240"/>
            <a:ext cx="3634713" cy="369332"/>
          </a:xfrm>
          <a:prstGeom prst="rect">
            <a:avLst/>
          </a:prstGeom>
        </p:spPr>
        <p:txBody>
          <a:bodyPr wrap="none">
            <a:spAutoFit/>
          </a:bodyPr>
          <a:lstStyle/>
          <a:p>
            <a:r>
              <a:rPr lang="en-GB" dirty="0">
                <a:hlinkClick r:id="rId5"/>
              </a:rPr>
              <a:t>Welcome to our school - YouTube</a:t>
            </a:r>
            <a:endParaRPr lang="en-GB" dirty="0"/>
          </a:p>
        </p:txBody>
      </p:sp>
    </p:spTree>
    <p:extLst>
      <p:ext uri="{BB962C8B-B14F-4D97-AF65-F5344CB8AC3E}">
        <p14:creationId xmlns:p14="http://schemas.microsoft.com/office/powerpoint/2010/main" val="2706394373"/>
      </p:ext>
    </p:extLst>
  </p:cSld>
  <p:clrMapOvr>
    <a:masterClrMapping/>
  </p:clrMapOvr>
  <p:transition spd="slow">
    <p:pull dir="l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65100"/>
            <a:ext cx="8229600" cy="1412776"/>
          </a:xfrm>
        </p:spPr>
        <p:txBody>
          <a:bodyPr/>
          <a:lstStyle/>
          <a:p>
            <a:r>
              <a:rPr lang="en-GB" sz="4800" dirty="0"/>
              <a:t>Our Learning Heroes</a:t>
            </a:r>
          </a:p>
        </p:txBody>
      </p:sp>
      <p:pic>
        <p:nvPicPr>
          <p:cNvPr id="5"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026" name="Picture 2" descr="Slide1">
            <a:extLst>
              <a:ext uri="{FF2B5EF4-FFF2-40B4-BE49-F238E27FC236}">
                <a16:creationId xmlns:a16="http://schemas.microsoft.com/office/drawing/2014/main" id="{3A2B7D13-1200-4DBA-BD83-39E0C25044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0168" t="9187" r="23839" b="4149"/>
          <a:stretch>
            <a:fillRect/>
          </a:stretch>
        </p:blipFill>
        <p:spPr bwMode="auto">
          <a:xfrm>
            <a:off x="2834278" y="2298650"/>
            <a:ext cx="3714750" cy="30003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3880F0EE-D49A-4976-BDEC-B8A93D800F79}"/>
              </a:ext>
            </a:extLst>
          </p:cNvPr>
          <p:cNvSpPr txBox="1"/>
          <p:nvPr/>
        </p:nvSpPr>
        <p:spPr>
          <a:xfrm>
            <a:off x="1065975" y="2828672"/>
            <a:ext cx="1656184" cy="369332"/>
          </a:xfrm>
          <a:prstGeom prst="rect">
            <a:avLst/>
          </a:prstGeom>
          <a:noFill/>
        </p:spPr>
        <p:txBody>
          <a:bodyPr wrap="square" rtlCol="0">
            <a:spAutoFit/>
          </a:bodyPr>
          <a:lstStyle/>
          <a:p>
            <a:r>
              <a:rPr lang="en-GB" dirty="0">
                <a:solidFill>
                  <a:srgbClr val="002060"/>
                </a:solidFill>
                <a:latin typeface="Calibri" panose="020F0502020204030204" pitchFamily="34" charset="0"/>
                <a:cs typeface="Calibri" panose="020F0502020204030204" pitchFamily="34" charset="0"/>
              </a:rPr>
              <a:t>Have a Go Hero</a:t>
            </a:r>
          </a:p>
        </p:txBody>
      </p:sp>
      <p:sp>
        <p:nvSpPr>
          <p:cNvPr id="8" name="Rectangle 7">
            <a:extLst>
              <a:ext uri="{FF2B5EF4-FFF2-40B4-BE49-F238E27FC236}">
                <a16:creationId xmlns:a16="http://schemas.microsoft.com/office/drawing/2014/main" id="{9BA6032E-2554-41DC-89D7-B922CA7DA9D4}"/>
              </a:ext>
            </a:extLst>
          </p:cNvPr>
          <p:cNvSpPr/>
          <p:nvPr/>
        </p:nvSpPr>
        <p:spPr>
          <a:xfrm>
            <a:off x="395277" y="4142421"/>
            <a:ext cx="2439001" cy="369332"/>
          </a:xfrm>
          <a:prstGeom prst="rect">
            <a:avLst/>
          </a:prstGeom>
        </p:spPr>
        <p:txBody>
          <a:bodyPr wrap="none">
            <a:spAutoFit/>
          </a:bodyPr>
          <a:lstStyle/>
          <a:p>
            <a:r>
              <a:rPr lang="en-GB" dirty="0">
                <a:solidFill>
                  <a:srgbClr val="002060"/>
                </a:solidFill>
                <a:latin typeface="Calibri" panose="020F0502020204030204" pitchFamily="34" charset="0"/>
                <a:cs typeface="Calibri" panose="020F0502020204030204" pitchFamily="34" charset="0"/>
              </a:rPr>
              <a:t>Professor Perseverance</a:t>
            </a:r>
          </a:p>
        </p:txBody>
      </p:sp>
      <p:sp>
        <p:nvSpPr>
          <p:cNvPr id="9" name="Rectangle 8">
            <a:extLst>
              <a:ext uri="{FF2B5EF4-FFF2-40B4-BE49-F238E27FC236}">
                <a16:creationId xmlns:a16="http://schemas.microsoft.com/office/drawing/2014/main" id="{C8FF56D4-5B06-4A41-87FE-239CB5BA0948}"/>
              </a:ext>
            </a:extLst>
          </p:cNvPr>
          <p:cNvSpPr/>
          <p:nvPr/>
        </p:nvSpPr>
        <p:spPr>
          <a:xfrm>
            <a:off x="3684096" y="5733256"/>
            <a:ext cx="1775807" cy="369332"/>
          </a:xfrm>
          <a:prstGeom prst="rect">
            <a:avLst/>
          </a:prstGeom>
        </p:spPr>
        <p:txBody>
          <a:bodyPr wrap="none">
            <a:spAutoFit/>
          </a:bodyPr>
          <a:lstStyle/>
          <a:p>
            <a:r>
              <a:rPr lang="en-GB" dirty="0">
                <a:solidFill>
                  <a:srgbClr val="002060"/>
                </a:solidFill>
                <a:latin typeface="Calibri" panose="020F0502020204030204" pitchFamily="34" charset="0"/>
                <a:cs typeface="Calibri" panose="020F0502020204030204" pitchFamily="34" charset="0"/>
              </a:rPr>
              <a:t>Captain Curiosity</a:t>
            </a:r>
          </a:p>
        </p:txBody>
      </p:sp>
      <p:sp>
        <p:nvSpPr>
          <p:cNvPr id="12" name="Rectangle 11">
            <a:extLst>
              <a:ext uri="{FF2B5EF4-FFF2-40B4-BE49-F238E27FC236}">
                <a16:creationId xmlns:a16="http://schemas.microsoft.com/office/drawing/2014/main" id="{592642E0-A7A6-4362-95C1-00518B384508}"/>
              </a:ext>
            </a:extLst>
          </p:cNvPr>
          <p:cNvSpPr/>
          <p:nvPr/>
        </p:nvSpPr>
        <p:spPr>
          <a:xfrm>
            <a:off x="6661147" y="3013338"/>
            <a:ext cx="2279470" cy="369332"/>
          </a:xfrm>
          <a:prstGeom prst="rect">
            <a:avLst/>
          </a:prstGeom>
        </p:spPr>
        <p:txBody>
          <a:bodyPr wrap="none">
            <a:spAutoFit/>
          </a:bodyPr>
          <a:lstStyle/>
          <a:p>
            <a:r>
              <a:rPr lang="en-GB" dirty="0">
                <a:solidFill>
                  <a:srgbClr val="002060"/>
                </a:solidFill>
                <a:latin typeface="Calibri" panose="020F0502020204030204" pitchFamily="34" charset="0"/>
                <a:cs typeface="Calibri" panose="020F0502020204030204" pitchFamily="34" charset="0"/>
              </a:rPr>
              <a:t>Link and Learn Legend</a:t>
            </a:r>
          </a:p>
        </p:txBody>
      </p:sp>
      <p:sp>
        <p:nvSpPr>
          <p:cNvPr id="14" name="Rectangle 13">
            <a:extLst>
              <a:ext uri="{FF2B5EF4-FFF2-40B4-BE49-F238E27FC236}">
                <a16:creationId xmlns:a16="http://schemas.microsoft.com/office/drawing/2014/main" id="{511F9912-25F3-475E-88DA-96CF9F0E8922}"/>
              </a:ext>
            </a:extLst>
          </p:cNvPr>
          <p:cNvSpPr/>
          <p:nvPr/>
        </p:nvSpPr>
        <p:spPr>
          <a:xfrm>
            <a:off x="6661147" y="4511753"/>
            <a:ext cx="1940468" cy="369332"/>
          </a:xfrm>
          <a:prstGeom prst="rect">
            <a:avLst/>
          </a:prstGeom>
        </p:spPr>
        <p:txBody>
          <a:bodyPr wrap="none">
            <a:spAutoFit/>
          </a:bodyPr>
          <a:lstStyle/>
          <a:p>
            <a:r>
              <a:rPr lang="en-GB" dirty="0">
                <a:solidFill>
                  <a:srgbClr val="002060"/>
                </a:solidFill>
                <a:latin typeface="Calibri" panose="020F0502020204030204" pitchFamily="34" charset="0"/>
                <a:cs typeface="Calibri" panose="020F0502020204030204" pitchFamily="34" charset="0"/>
              </a:rPr>
              <a:t>Agent Concentrate</a:t>
            </a:r>
          </a:p>
        </p:txBody>
      </p:sp>
    </p:spTree>
    <p:extLst>
      <p:ext uri="{BB962C8B-B14F-4D97-AF65-F5344CB8AC3E}">
        <p14:creationId xmlns:p14="http://schemas.microsoft.com/office/powerpoint/2010/main" val="2657758454"/>
      </p:ext>
    </p:extLst>
  </p:cSld>
  <p:clrMapOvr>
    <a:masterClrMapping/>
  </p:clrMapOvr>
  <p:transition spd="slow">
    <p:pull dir="l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B6A17855-FE78-44D7-A2A1-DB2F5E5DC853}"/>
              </a:ext>
            </a:extLst>
          </p:cNvPr>
          <p:cNvSpPr>
            <a:spLocks noGrp="1" noChangeArrowheads="1"/>
          </p:cNvSpPr>
          <p:nvPr>
            <p:ph type="title"/>
          </p:nvPr>
        </p:nvSpPr>
        <p:spPr>
          <a:xfrm>
            <a:off x="395288" y="333375"/>
            <a:ext cx="8229600" cy="836613"/>
          </a:xfrm>
        </p:spPr>
        <p:txBody>
          <a:bodyPr/>
          <a:lstStyle/>
          <a:p>
            <a:pPr eaLnBrk="1" fontAlgn="auto" hangingPunct="1">
              <a:spcAft>
                <a:spcPts val="0"/>
              </a:spcAft>
              <a:defRPr/>
            </a:pPr>
            <a:r>
              <a:rPr lang="en-GB" sz="4800" dirty="0">
                <a:solidFill>
                  <a:schemeClr val="accent1">
                    <a:lumMod val="75000"/>
                  </a:schemeClr>
                </a:solidFill>
                <a:effectLst>
                  <a:outerShdw blurRad="38100" dist="38100" dir="2700000" algn="tl">
                    <a:srgbClr val="C0C0C0"/>
                  </a:outerShdw>
                </a:effectLst>
              </a:rPr>
              <a:t>Literacy</a:t>
            </a:r>
            <a:endParaRPr lang="en-US" sz="4800" dirty="0">
              <a:solidFill>
                <a:schemeClr val="accent1">
                  <a:lumMod val="75000"/>
                </a:schemeClr>
              </a:solidFill>
              <a:effectLst>
                <a:outerShdw blurRad="38100" dist="38100" dir="2700000" algn="tl">
                  <a:srgbClr val="C0C0C0"/>
                </a:outerShdw>
              </a:effectLst>
            </a:endParaRPr>
          </a:p>
        </p:txBody>
      </p:sp>
      <p:sp>
        <p:nvSpPr>
          <p:cNvPr id="8196" name="Rectangle 3">
            <a:extLst>
              <a:ext uri="{FF2B5EF4-FFF2-40B4-BE49-F238E27FC236}">
                <a16:creationId xmlns:a16="http://schemas.microsoft.com/office/drawing/2014/main" id="{EAFC0284-DACC-4902-9607-D96313D8C459}"/>
              </a:ext>
            </a:extLst>
          </p:cNvPr>
          <p:cNvSpPr>
            <a:spLocks noGrp="1" noChangeArrowheads="1"/>
          </p:cNvSpPr>
          <p:nvPr>
            <p:ph idx="1"/>
          </p:nvPr>
        </p:nvSpPr>
        <p:spPr>
          <a:xfrm>
            <a:off x="600075" y="1593850"/>
            <a:ext cx="8250238" cy="4356100"/>
          </a:xfrm>
        </p:spPr>
        <p:txBody>
          <a:bodyPr/>
          <a:lstStyle/>
          <a:p>
            <a:pPr eaLnBrk="1" hangingPunct="1">
              <a:lnSpc>
                <a:spcPct val="80000"/>
              </a:lnSpc>
              <a:buFontTx/>
              <a:buNone/>
              <a:defRPr/>
            </a:pPr>
            <a:r>
              <a:rPr lang="en-GB" dirty="0">
                <a:solidFill>
                  <a:schemeClr val="tx1"/>
                </a:solidFill>
              </a:rPr>
              <a:t>  </a:t>
            </a:r>
            <a:r>
              <a:rPr lang="en-GB" sz="2800" b="1" dirty="0">
                <a:solidFill>
                  <a:schemeClr val="tx1"/>
                </a:solidFill>
                <a:latin typeface="Calibri" panose="020F0502020204030204" pitchFamily="34" charset="0"/>
                <a:cs typeface="Calibri" panose="020F0502020204030204" pitchFamily="34" charset="0"/>
              </a:rPr>
              <a:t>Literacy in Foundation Stage is developed through:</a:t>
            </a:r>
          </a:p>
          <a:p>
            <a:pPr eaLnBrk="1" hangingPunct="1">
              <a:lnSpc>
                <a:spcPct val="80000"/>
              </a:lnSpc>
              <a:buFontTx/>
              <a:buNone/>
              <a:defRPr/>
            </a:pPr>
            <a:endParaRPr lang="en-GB" b="1" dirty="0">
              <a:solidFill>
                <a:schemeClr val="tx1"/>
              </a:solidFill>
              <a:latin typeface="Calibri" panose="020F0502020204030204" pitchFamily="34" charset="0"/>
              <a:cs typeface="Calibri" panose="020F0502020204030204" pitchFamily="34" charset="0"/>
            </a:endParaRPr>
          </a:p>
          <a:p>
            <a:pPr eaLnBrk="1" hangingPunct="1">
              <a:lnSpc>
                <a:spcPct val="8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Phonics </a:t>
            </a:r>
          </a:p>
          <a:p>
            <a:pPr marL="0" indent="0" eaLnBrk="1" hangingPunct="1">
              <a:lnSpc>
                <a:spcPct val="80000"/>
              </a:lnSpc>
              <a:buFont typeface="Arial" charset="0"/>
              <a:buNone/>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8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Reading</a:t>
            </a:r>
          </a:p>
          <a:p>
            <a:pPr marL="0" indent="0" eaLnBrk="1" hangingPunct="1">
              <a:lnSpc>
                <a:spcPct val="80000"/>
              </a:lnSpc>
              <a:buFont typeface="Arial" charset="0"/>
              <a:buNone/>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8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Writing </a:t>
            </a:r>
          </a:p>
          <a:p>
            <a:pPr marL="0" indent="0" eaLnBrk="1" hangingPunct="1">
              <a:lnSpc>
                <a:spcPct val="80000"/>
              </a:lnSpc>
              <a:buFont typeface="Arial" charset="0"/>
              <a:buNone/>
              <a:defRPr/>
            </a:pPr>
            <a:endParaRPr lang="en-US" sz="1800" dirty="0">
              <a:solidFill>
                <a:schemeClr val="tx1"/>
              </a:solidFill>
              <a:latin typeface="Calibri" panose="020F0502020204030204" pitchFamily="34" charset="0"/>
              <a:cs typeface="Calibri" panose="020F0502020204030204" pitchFamily="34" charset="0"/>
            </a:endParaRPr>
          </a:p>
          <a:p>
            <a:pPr eaLnBrk="1" hangingPunct="1">
              <a:lnSpc>
                <a:spcPct val="8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Role play </a:t>
            </a:r>
          </a:p>
          <a:p>
            <a:pPr eaLnBrk="1" hangingPunct="1">
              <a:lnSpc>
                <a:spcPct val="80000"/>
              </a:lnSpc>
              <a:buFont typeface="Arial" charset="0"/>
              <a:buChar char="•"/>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8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Rhyme Time</a:t>
            </a:r>
          </a:p>
          <a:p>
            <a:pPr eaLnBrk="1" hangingPunct="1">
              <a:lnSpc>
                <a:spcPct val="80000"/>
              </a:lnSpc>
              <a:buFont typeface="Arial" charset="0"/>
              <a:buChar char="•"/>
              <a:defRPr/>
            </a:pPr>
            <a:endParaRPr lang="en-GB" sz="2800" dirty="0">
              <a:solidFill>
                <a:schemeClr val="tx1"/>
              </a:solidFill>
              <a:latin typeface="Calibri" panose="020F0502020204030204" pitchFamily="34" charset="0"/>
              <a:cs typeface="Calibri" panose="020F0502020204030204" pitchFamily="34" charset="0"/>
            </a:endParaRPr>
          </a:p>
          <a:p>
            <a:pPr eaLnBrk="1" hangingPunct="1">
              <a:lnSpc>
                <a:spcPct val="8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Reading for Pleasure!</a:t>
            </a:r>
          </a:p>
        </p:txBody>
      </p:sp>
      <p:pic>
        <p:nvPicPr>
          <p:cNvPr id="5" name="Picture 8" descr="South Wilford Endowed Church of England Primary School – Spark the ...">
            <a:hlinkClick r:id="rId2"/>
            <a:extLst>
              <a:ext uri="{FF2B5EF4-FFF2-40B4-BE49-F238E27FC236}">
                <a16:creationId xmlns:a16="http://schemas.microsoft.com/office/drawing/2014/main" id="{E13A5C9F-394D-4A6A-9C15-9AEF1ACEA47E}"/>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229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43213" y="2276475"/>
            <a:ext cx="520065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12667">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717E9833-A1F7-46F9-8FB3-6E5F65631D00}"/>
              </a:ext>
            </a:extLst>
          </p:cNvPr>
          <p:cNvSpPr>
            <a:spLocks noGrp="1" noChangeArrowheads="1"/>
          </p:cNvSpPr>
          <p:nvPr>
            <p:ph idx="1"/>
          </p:nvPr>
        </p:nvSpPr>
        <p:spPr>
          <a:xfrm>
            <a:off x="468313" y="1557338"/>
            <a:ext cx="8358187" cy="4117975"/>
          </a:xfrm>
        </p:spPr>
        <p:txBody>
          <a:bodyPr/>
          <a:lstStyle/>
          <a:p>
            <a:pPr eaLnBrk="1" hangingPunct="1">
              <a:lnSpc>
                <a:spcPct val="90000"/>
              </a:lnSpc>
              <a:buFontTx/>
              <a:buNone/>
              <a:defRPr/>
            </a:pPr>
            <a:r>
              <a:rPr lang="en-GB" sz="2800" b="1" dirty="0">
                <a:solidFill>
                  <a:schemeClr val="tx1"/>
                </a:solidFill>
                <a:latin typeface="Calibri" panose="020F0502020204030204" pitchFamily="34" charset="0"/>
                <a:cs typeface="Calibri" panose="020F0502020204030204" pitchFamily="34" charset="0"/>
              </a:rPr>
              <a:t>Maths in Foundation Stage is developed through:</a:t>
            </a:r>
          </a:p>
          <a:p>
            <a:pPr algn="ctr" eaLnBrk="1" hangingPunct="1">
              <a:lnSpc>
                <a:spcPct val="90000"/>
              </a:lnSpc>
              <a:buFontTx/>
              <a:buNone/>
              <a:defRPr/>
            </a:pPr>
            <a:endParaRPr lang="en-GB" sz="2000" b="1" dirty="0">
              <a:solidFill>
                <a:schemeClr val="tx1"/>
              </a:solidFill>
              <a:latin typeface="Calibri" panose="020F0502020204030204" pitchFamily="34" charset="0"/>
              <a:cs typeface="Calibri" panose="020F0502020204030204" pitchFamily="34" charset="0"/>
            </a:endParaRPr>
          </a:p>
          <a:p>
            <a:pPr eaLnBrk="1" hangingPunct="1">
              <a:lnSpc>
                <a:spcPct val="9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Stories, Songs and rhymes</a:t>
            </a:r>
          </a:p>
          <a:p>
            <a:pPr eaLnBrk="1" hangingPunct="1">
              <a:lnSpc>
                <a:spcPct val="90000"/>
              </a:lnSpc>
              <a:buFont typeface="Arial" charset="0"/>
              <a:buChar char="•"/>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9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Maths Lessons</a:t>
            </a:r>
            <a:endParaRPr lang="en-GB" sz="1800" dirty="0">
              <a:solidFill>
                <a:schemeClr val="tx1"/>
              </a:solidFill>
              <a:latin typeface="Calibri" panose="020F0502020204030204" pitchFamily="34" charset="0"/>
              <a:cs typeface="Calibri" panose="020F0502020204030204" pitchFamily="34" charset="0"/>
            </a:endParaRPr>
          </a:p>
          <a:p>
            <a:pPr marL="0" indent="0" eaLnBrk="1" hangingPunct="1">
              <a:lnSpc>
                <a:spcPct val="90000"/>
              </a:lnSpc>
              <a:buFont typeface="Arial" charset="0"/>
              <a:buNone/>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9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Games</a:t>
            </a:r>
          </a:p>
          <a:p>
            <a:pPr eaLnBrk="1" hangingPunct="1">
              <a:lnSpc>
                <a:spcPct val="90000"/>
              </a:lnSpc>
              <a:buFont typeface="Arial" charset="0"/>
              <a:buChar char="•"/>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9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Maths Challenges</a:t>
            </a:r>
          </a:p>
          <a:p>
            <a:pPr eaLnBrk="1" hangingPunct="1">
              <a:lnSpc>
                <a:spcPct val="90000"/>
              </a:lnSpc>
              <a:buFont typeface="Arial" charset="0"/>
              <a:buChar char="•"/>
              <a:defRPr/>
            </a:pPr>
            <a:endParaRPr lang="en-GB" sz="1800" dirty="0">
              <a:solidFill>
                <a:schemeClr val="tx1"/>
              </a:solidFill>
              <a:latin typeface="Calibri" panose="020F0502020204030204" pitchFamily="34" charset="0"/>
              <a:cs typeface="Calibri" panose="020F0502020204030204" pitchFamily="34" charset="0"/>
            </a:endParaRPr>
          </a:p>
          <a:p>
            <a:pPr eaLnBrk="1" hangingPunct="1">
              <a:lnSpc>
                <a:spcPct val="90000"/>
              </a:lnSpc>
              <a:buFont typeface="Arial" charset="0"/>
              <a:buChar char="•"/>
              <a:defRPr/>
            </a:pPr>
            <a:r>
              <a:rPr lang="en-GB" sz="2800" dirty="0">
                <a:solidFill>
                  <a:schemeClr val="tx1"/>
                </a:solidFill>
                <a:latin typeface="Calibri" panose="020F0502020204030204" pitchFamily="34" charset="0"/>
                <a:cs typeface="Calibri" panose="020F0502020204030204" pitchFamily="34" charset="0"/>
              </a:rPr>
              <a:t>Daily routines</a:t>
            </a:r>
          </a:p>
        </p:txBody>
      </p:sp>
      <p:sp>
        <p:nvSpPr>
          <p:cNvPr id="6146" name="Rectangle 2">
            <a:extLst>
              <a:ext uri="{FF2B5EF4-FFF2-40B4-BE49-F238E27FC236}">
                <a16:creationId xmlns:a16="http://schemas.microsoft.com/office/drawing/2014/main" id="{43670CD3-B26A-463C-B0B7-FA01BA83E337}"/>
              </a:ext>
            </a:extLst>
          </p:cNvPr>
          <p:cNvSpPr>
            <a:spLocks noGrp="1" noChangeArrowheads="1"/>
          </p:cNvSpPr>
          <p:nvPr>
            <p:ph type="title"/>
          </p:nvPr>
        </p:nvSpPr>
        <p:spPr>
          <a:xfrm>
            <a:off x="468313" y="333375"/>
            <a:ext cx="8135937" cy="935038"/>
          </a:xfrm>
        </p:spPr>
        <p:txBody>
          <a:bodyPr/>
          <a:lstStyle/>
          <a:p>
            <a:pPr eaLnBrk="1" fontAlgn="auto" hangingPunct="1">
              <a:spcAft>
                <a:spcPts val="0"/>
              </a:spcAft>
              <a:defRPr/>
            </a:pPr>
            <a:br>
              <a:rPr lang="en-GB" b="1" u="sng" dirty="0">
                <a:effectLst>
                  <a:outerShdw blurRad="38100" dist="38100" dir="2700000" algn="tl">
                    <a:srgbClr val="C0C0C0"/>
                  </a:outerShdw>
                </a:effectLst>
              </a:rPr>
            </a:br>
            <a:br>
              <a:rPr lang="en-GB" b="1" u="sng" dirty="0">
                <a:effectLst>
                  <a:outerShdw blurRad="38100" dist="38100" dir="2700000" algn="tl">
                    <a:srgbClr val="C0C0C0"/>
                  </a:outerShdw>
                </a:effectLst>
              </a:rPr>
            </a:br>
            <a:br>
              <a:rPr lang="en-GB" b="1" u="sng" dirty="0">
                <a:effectLst>
                  <a:outerShdw blurRad="38100" dist="38100" dir="2700000" algn="tl">
                    <a:srgbClr val="C0C0C0"/>
                  </a:outerShdw>
                </a:effectLst>
              </a:rPr>
            </a:br>
            <a:r>
              <a:rPr lang="en-GB" b="1" u="sng" dirty="0">
                <a:effectLst>
                  <a:outerShdw blurRad="38100" dist="38100" dir="2700000" algn="tl">
                    <a:srgbClr val="C0C0C0"/>
                  </a:outerShdw>
                </a:effectLst>
              </a:rPr>
              <a:t> </a:t>
            </a:r>
            <a:br>
              <a:rPr lang="en-GB" sz="4000" u="sng" dirty="0"/>
            </a:br>
            <a:r>
              <a:rPr lang="en-GB" sz="4800" dirty="0">
                <a:effectLst>
                  <a:outerShdw blurRad="38100" dist="38100" dir="2700000" algn="tl">
                    <a:srgbClr val="C0C0C0"/>
                  </a:outerShdw>
                </a:effectLst>
              </a:rPr>
              <a:t>Mathematics </a:t>
            </a:r>
            <a:endParaRPr lang="en-US" sz="4800" dirty="0"/>
          </a:p>
        </p:txBody>
      </p:sp>
      <p:pic>
        <p:nvPicPr>
          <p:cNvPr id="5" name="Picture 8" descr="South Wilford Endowed Church of England Primary School – Spark the ...">
            <a:hlinkClick r:id="rId2"/>
            <a:extLst>
              <a:ext uri="{FF2B5EF4-FFF2-40B4-BE49-F238E27FC236}">
                <a16:creationId xmlns:a16="http://schemas.microsoft.com/office/drawing/2014/main" id="{A4982E2F-74A8-41A3-9780-C411542E9FB6}"/>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3317"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71888" y="2997200"/>
            <a:ext cx="4429125"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36917">
    <p:pull dir="l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227FD-7C7D-41F6-B442-DED8B3317677}"/>
              </a:ext>
            </a:extLst>
          </p:cNvPr>
          <p:cNvSpPr>
            <a:spLocks noGrp="1"/>
          </p:cNvSpPr>
          <p:nvPr>
            <p:ph type="title"/>
          </p:nvPr>
        </p:nvSpPr>
        <p:spPr>
          <a:xfrm>
            <a:off x="457200" y="0"/>
            <a:ext cx="8229600" cy="1125538"/>
          </a:xfrm>
        </p:spPr>
        <p:txBody>
          <a:bodyPr/>
          <a:lstStyle/>
          <a:p>
            <a:pPr eaLnBrk="1" hangingPunct="1">
              <a:defRPr/>
            </a:pPr>
            <a:r>
              <a:rPr lang="en-GB" sz="4800" dirty="0"/>
              <a:t>Our EYFS unit</a:t>
            </a:r>
          </a:p>
        </p:txBody>
      </p:sp>
      <p:sp>
        <p:nvSpPr>
          <p:cNvPr id="14339" name="Content Placeholder 2"/>
          <p:cNvSpPr>
            <a:spLocks noGrp="1"/>
          </p:cNvSpPr>
          <p:nvPr>
            <p:ph idx="1"/>
          </p:nvPr>
        </p:nvSpPr>
        <p:spPr>
          <a:xfrm>
            <a:off x="457200" y="1392238"/>
            <a:ext cx="8229600" cy="4525962"/>
          </a:xfrm>
        </p:spPr>
        <p:txBody>
          <a:bodyPr/>
          <a:lstStyle/>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Our two classrooms are split up into zones that cover all areas of learning. Children have access to all of these over the course of the day, inside and outside. Sometimes we work in family groups, sometimes we free-flow all together. </a:t>
            </a:r>
          </a:p>
          <a:p>
            <a:pPr algn="just" eaLnBrk="1" hangingPunct="1">
              <a:lnSpc>
                <a:spcPct val="90000"/>
              </a:lnSpc>
              <a:buClr>
                <a:schemeClr val="tx1"/>
              </a:buClr>
            </a:pPr>
            <a:endParaRPr lang="en-GB" altLang="en-US" sz="1000" dirty="0">
              <a:solidFill>
                <a:schemeClr val="tx1"/>
              </a:solidFill>
              <a:latin typeface="Calibri" panose="020F0502020204030204" pitchFamily="34" charset="0"/>
              <a:cs typeface="Calibri" panose="020F0502020204030204" pitchFamily="34" charset="0"/>
            </a:endParaRPr>
          </a:p>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Lessons happen in the two separate carpet spaces with the dividing doors closed.</a:t>
            </a:r>
          </a:p>
          <a:p>
            <a:pPr algn="just" eaLnBrk="1" hangingPunct="1">
              <a:lnSpc>
                <a:spcPct val="90000"/>
              </a:lnSpc>
              <a:buClr>
                <a:schemeClr val="tx1"/>
              </a:buClr>
            </a:pPr>
            <a:endParaRPr lang="en-GB" altLang="en-US" sz="1000" dirty="0">
              <a:solidFill>
                <a:schemeClr val="tx1"/>
              </a:solidFill>
              <a:latin typeface="Calibri" panose="020F0502020204030204" pitchFamily="34" charset="0"/>
              <a:cs typeface="Calibri" panose="020F0502020204030204" pitchFamily="34" charset="0"/>
            </a:endParaRPr>
          </a:p>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Children select and use resources independently and then move on to new ones, with or without adult intervention.</a:t>
            </a:r>
          </a:p>
          <a:p>
            <a:pPr algn="just" eaLnBrk="1" hangingPunct="1">
              <a:lnSpc>
                <a:spcPct val="90000"/>
              </a:lnSpc>
              <a:buClr>
                <a:schemeClr val="tx1"/>
              </a:buClr>
            </a:pPr>
            <a:endParaRPr lang="en-GB" altLang="en-US" sz="1000" dirty="0">
              <a:solidFill>
                <a:schemeClr val="tx1"/>
              </a:solidFill>
              <a:latin typeface="Calibri" panose="020F0502020204030204" pitchFamily="34" charset="0"/>
              <a:cs typeface="Calibri" panose="020F0502020204030204" pitchFamily="34" charset="0"/>
            </a:endParaRPr>
          </a:p>
          <a:p>
            <a:pPr algn="just" eaLnBrk="1" hangingPunct="1">
              <a:lnSpc>
                <a:spcPct val="90000"/>
              </a:lnSpc>
              <a:buClr>
                <a:schemeClr val="tx1"/>
              </a:buClr>
            </a:pPr>
            <a:r>
              <a:rPr lang="en-GB" altLang="en-US" sz="2200" dirty="0">
                <a:solidFill>
                  <a:schemeClr val="tx1"/>
                </a:solidFill>
                <a:latin typeface="Calibri" panose="020F0502020204030204" pitchFamily="34" charset="0"/>
                <a:cs typeface="Calibri" panose="020F0502020204030204" pitchFamily="34" charset="0"/>
              </a:rPr>
              <a:t>Our policy for ensuring that resources are cared for:</a:t>
            </a:r>
            <a:r>
              <a:rPr lang="en-GB" altLang="en-US" dirty="0">
                <a:solidFill>
                  <a:schemeClr val="tx1"/>
                </a:solidFill>
                <a:latin typeface="Calibri" panose="020F0502020204030204" pitchFamily="34" charset="0"/>
                <a:cs typeface="Calibri" panose="020F0502020204030204" pitchFamily="34" charset="0"/>
              </a:rPr>
              <a:t> </a:t>
            </a:r>
          </a:p>
          <a:p>
            <a:pPr eaLnBrk="1" hangingPunct="1">
              <a:lnSpc>
                <a:spcPct val="90000"/>
              </a:lnSpc>
              <a:buFontTx/>
              <a:buNone/>
            </a:pPr>
            <a:r>
              <a:rPr lang="en-GB" altLang="en-US" dirty="0">
                <a:solidFill>
                  <a:schemeClr val="tx1"/>
                </a:solidFill>
                <a:latin typeface="Calibri" panose="020F0502020204030204" pitchFamily="34" charset="0"/>
                <a:cs typeface="Calibri" panose="020F0502020204030204" pitchFamily="34" charset="0"/>
              </a:rPr>
              <a:t>	</a:t>
            </a:r>
            <a:endParaRPr lang="en-GB" altLang="en-US" dirty="0">
              <a:solidFill>
                <a:schemeClr val="tx1"/>
              </a:solidFill>
            </a:endParaRPr>
          </a:p>
        </p:txBody>
      </p:sp>
      <p:pic>
        <p:nvPicPr>
          <p:cNvPr id="5" name="Picture 8" descr="South Wilford Endowed Church of England Primary School – Spark the ...">
            <a:hlinkClick r:id="rId2"/>
            <a:extLst>
              <a:ext uri="{FF2B5EF4-FFF2-40B4-BE49-F238E27FC236}">
                <a16:creationId xmlns:a16="http://schemas.microsoft.com/office/drawing/2014/main" id="{A064DB52-EE32-44F9-8F9B-30CA3301C816}"/>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
        <p:nvSpPr>
          <p:cNvPr id="4" name="Horizontal Scroll 3"/>
          <p:cNvSpPr/>
          <p:nvPr/>
        </p:nvSpPr>
        <p:spPr>
          <a:xfrm>
            <a:off x="1187624" y="5229200"/>
            <a:ext cx="6985000" cy="111601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b="1" dirty="0"/>
              <a:t>Choose it           Use it            Put it away</a:t>
            </a:r>
          </a:p>
        </p:txBody>
      </p:sp>
    </p:spTree>
  </p:cSld>
  <p:clrMapOvr>
    <a:masterClrMapping/>
  </p:clrMapOvr>
  <p:transition spd="slow" advTm="128764">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17525" y="1849438"/>
            <a:ext cx="163830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ounded Rectangle 5"/>
          <p:cNvSpPr/>
          <p:nvPr/>
        </p:nvSpPr>
        <p:spPr>
          <a:xfrm>
            <a:off x="3683000" y="1846263"/>
            <a:ext cx="1681163"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ounded Rectangle 6"/>
          <p:cNvSpPr/>
          <p:nvPr/>
        </p:nvSpPr>
        <p:spPr>
          <a:xfrm>
            <a:off x="6950075" y="1865313"/>
            <a:ext cx="1606550" cy="43338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ounded Rectangle 7"/>
          <p:cNvSpPr/>
          <p:nvPr/>
        </p:nvSpPr>
        <p:spPr>
          <a:xfrm>
            <a:off x="6950075" y="2751138"/>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3686175" y="2781300"/>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517525" y="2773363"/>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ounded Rectangle 10"/>
          <p:cNvSpPr/>
          <p:nvPr/>
        </p:nvSpPr>
        <p:spPr>
          <a:xfrm>
            <a:off x="534988" y="3681413"/>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Rounded Rectangle 11"/>
          <p:cNvSpPr/>
          <p:nvPr/>
        </p:nvSpPr>
        <p:spPr>
          <a:xfrm>
            <a:off x="3678238" y="3684588"/>
            <a:ext cx="1685925"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6950075" y="3681413"/>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517525" y="4581525"/>
            <a:ext cx="163830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ounded Rectangle 14"/>
          <p:cNvSpPr/>
          <p:nvPr/>
        </p:nvSpPr>
        <p:spPr>
          <a:xfrm>
            <a:off x="3678238" y="4581525"/>
            <a:ext cx="1685925"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ounded Rectangle 15"/>
          <p:cNvSpPr/>
          <p:nvPr/>
        </p:nvSpPr>
        <p:spPr>
          <a:xfrm>
            <a:off x="6950075" y="4581525"/>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ounded Rectangle 16"/>
          <p:cNvSpPr/>
          <p:nvPr/>
        </p:nvSpPr>
        <p:spPr>
          <a:xfrm>
            <a:off x="550863" y="5516563"/>
            <a:ext cx="1604962" cy="43338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ounded Rectangle 17"/>
          <p:cNvSpPr/>
          <p:nvPr/>
        </p:nvSpPr>
        <p:spPr>
          <a:xfrm>
            <a:off x="3686175" y="5516563"/>
            <a:ext cx="1606550" cy="4318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ounded Rectangle 18"/>
          <p:cNvSpPr/>
          <p:nvPr/>
        </p:nvSpPr>
        <p:spPr>
          <a:xfrm>
            <a:off x="6950075" y="5516563"/>
            <a:ext cx="1606550" cy="43338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18" name="Rectangle 2">
            <a:extLst>
              <a:ext uri="{FF2B5EF4-FFF2-40B4-BE49-F238E27FC236}">
                <a16:creationId xmlns:a16="http://schemas.microsoft.com/office/drawing/2014/main" id="{91F9A9AA-BF72-4512-8B98-06D39603DD95}"/>
              </a:ext>
            </a:extLst>
          </p:cNvPr>
          <p:cNvSpPr>
            <a:spLocks noGrp="1" noChangeArrowheads="1"/>
          </p:cNvSpPr>
          <p:nvPr>
            <p:ph type="title"/>
          </p:nvPr>
        </p:nvSpPr>
        <p:spPr>
          <a:xfrm>
            <a:off x="469900" y="438150"/>
            <a:ext cx="8229600" cy="765175"/>
          </a:xfrm>
        </p:spPr>
        <p:txBody>
          <a:bodyPr/>
          <a:lstStyle/>
          <a:p>
            <a:pPr eaLnBrk="1" fontAlgn="auto" hangingPunct="1">
              <a:spcAft>
                <a:spcPts val="0"/>
              </a:spcAft>
              <a:defRPr/>
            </a:pPr>
            <a:r>
              <a:rPr lang="en-GB" dirty="0">
                <a:effectLst>
                  <a:outerShdw blurRad="38100" dist="38100" dir="2700000" algn="tl">
                    <a:srgbClr val="C0C0C0"/>
                  </a:outerShdw>
                </a:effectLst>
              </a:rPr>
              <a:t>Classroom Areas</a:t>
            </a:r>
            <a:endParaRPr lang="en-US" dirty="0">
              <a:effectLst>
                <a:outerShdw blurRad="38100" dist="38100" dir="2700000" algn="tl">
                  <a:srgbClr val="C0C0C0"/>
                </a:outerShdw>
              </a:effectLst>
            </a:endParaRPr>
          </a:p>
        </p:txBody>
      </p:sp>
      <p:sp>
        <p:nvSpPr>
          <p:cNvPr id="15378" name="Rectangle 3"/>
          <p:cNvSpPr>
            <a:spLocks noGrp="1"/>
          </p:cNvSpPr>
          <p:nvPr>
            <p:ph idx="1"/>
          </p:nvPr>
        </p:nvSpPr>
        <p:spPr>
          <a:xfrm>
            <a:off x="519113" y="1773238"/>
            <a:ext cx="8229600" cy="4527550"/>
          </a:xfrm>
        </p:spPr>
        <p:txBody>
          <a:bodyPr/>
          <a:lstStyle/>
          <a:p>
            <a:pPr marL="0" indent="0" algn="just" eaLnBrk="1" hangingPunct="1">
              <a:lnSpc>
                <a:spcPct val="150000"/>
              </a:lnSpc>
              <a:spcBef>
                <a:spcPct val="0"/>
              </a:spcBef>
              <a:buFont typeface="Arial" panose="020B0604020202020204" pitchFamily="34" charset="0"/>
              <a:buNone/>
            </a:pPr>
            <a:r>
              <a:rPr lang="en-GB" altLang="en-US" sz="2000">
                <a:solidFill>
                  <a:schemeClr val="tx1"/>
                </a:solidFill>
                <a:latin typeface="Calibri" panose="020F0502020204030204" pitchFamily="34" charset="0"/>
                <a:cs typeface="Calibri" panose="020F0502020204030204" pitchFamily="34" charset="0"/>
              </a:rPr>
              <a:t> Funky Fingers                                 Playdough                                           Sand</a:t>
            </a:r>
          </a:p>
          <a:p>
            <a:pPr marL="0" indent="0" algn="just" eaLnBrk="1" hangingPunct="1">
              <a:lnSpc>
                <a:spcPct val="150000"/>
              </a:lnSpc>
              <a:spcBef>
                <a:spcPct val="0"/>
              </a:spcBef>
              <a:buFont typeface="Arial" panose="020B0604020202020204" pitchFamily="34" charset="0"/>
              <a:buNone/>
            </a:pPr>
            <a:endParaRPr lang="en-GB" altLang="en-US" sz="2000">
              <a:solidFill>
                <a:schemeClr val="tx1"/>
              </a:solidFill>
              <a:latin typeface="Calibri" panose="020F0502020204030204" pitchFamily="34" charset="0"/>
              <a:cs typeface="Calibri" panose="020F0502020204030204" pitchFamily="34" charset="0"/>
            </a:endParaRPr>
          </a:p>
          <a:p>
            <a:pPr marL="0" indent="0" algn="just" eaLnBrk="1" hangingPunct="1">
              <a:lnSpc>
                <a:spcPct val="150000"/>
              </a:lnSpc>
              <a:spcBef>
                <a:spcPct val="0"/>
              </a:spcBef>
              <a:buFont typeface="Arial" panose="020B0604020202020204" pitchFamily="34" charset="0"/>
              <a:buNone/>
            </a:pPr>
            <a:r>
              <a:rPr lang="en-GB" altLang="en-US" sz="2000">
                <a:solidFill>
                  <a:schemeClr val="tx1"/>
                </a:solidFill>
                <a:latin typeface="Calibri" panose="020F0502020204030204" pitchFamily="34" charset="0"/>
                <a:cs typeface="Calibri" panose="020F0502020204030204" pitchFamily="34" charset="0"/>
              </a:rPr>
              <a:t>     Writing                                          Phonics                                        Book Corner        </a:t>
            </a:r>
          </a:p>
          <a:p>
            <a:pPr marL="0" indent="0" algn="just" eaLnBrk="1" hangingPunct="1">
              <a:lnSpc>
                <a:spcPct val="150000"/>
              </a:lnSpc>
              <a:spcBef>
                <a:spcPct val="0"/>
              </a:spcBef>
              <a:buFont typeface="Arial" panose="020B0604020202020204" pitchFamily="34" charset="0"/>
              <a:buNone/>
            </a:pPr>
            <a:endParaRPr lang="en-GB" altLang="en-US" sz="2000">
              <a:solidFill>
                <a:schemeClr val="tx1"/>
              </a:solidFill>
              <a:latin typeface="Calibri" panose="020F0502020204030204" pitchFamily="34" charset="0"/>
              <a:cs typeface="Calibri" panose="020F0502020204030204" pitchFamily="34" charset="0"/>
            </a:endParaRPr>
          </a:p>
          <a:p>
            <a:pPr marL="0" indent="0" algn="just" eaLnBrk="1" hangingPunct="1">
              <a:lnSpc>
                <a:spcPct val="150000"/>
              </a:lnSpc>
              <a:spcBef>
                <a:spcPct val="0"/>
              </a:spcBef>
              <a:buFont typeface="Arial" panose="020B0604020202020204" pitchFamily="34" charset="0"/>
              <a:buNone/>
            </a:pPr>
            <a:r>
              <a:rPr lang="en-GB" altLang="en-US" sz="2000">
                <a:solidFill>
                  <a:schemeClr val="tx1"/>
                </a:solidFill>
                <a:latin typeface="Calibri" panose="020F0502020204030204" pitchFamily="34" charset="0"/>
                <a:cs typeface="Calibri" panose="020F0502020204030204" pitchFamily="34" charset="0"/>
              </a:rPr>
              <a:t>       Maths                                      Investigation                                   Technology</a:t>
            </a:r>
          </a:p>
          <a:p>
            <a:pPr marL="0" indent="0" algn="just" eaLnBrk="1" hangingPunct="1">
              <a:lnSpc>
                <a:spcPct val="150000"/>
              </a:lnSpc>
              <a:spcBef>
                <a:spcPct val="0"/>
              </a:spcBef>
              <a:buFont typeface="Arial" panose="020B0604020202020204" pitchFamily="34" charset="0"/>
              <a:buNone/>
            </a:pPr>
            <a:endParaRPr lang="en-GB" altLang="en-US" sz="2000">
              <a:solidFill>
                <a:schemeClr val="tx1"/>
              </a:solidFill>
              <a:latin typeface="Calibri" panose="020F0502020204030204" pitchFamily="34" charset="0"/>
              <a:cs typeface="Calibri" panose="020F0502020204030204" pitchFamily="34" charset="0"/>
            </a:endParaRPr>
          </a:p>
          <a:p>
            <a:pPr marL="0" indent="0" algn="just" eaLnBrk="1" hangingPunct="1">
              <a:lnSpc>
                <a:spcPct val="150000"/>
              </a:lnSpc>
              <a:spcBef>
                <a:spcPct val="0"/>
              </a:spcBef>
              <a:buFont typeface="Arial" panose="020B0604020202020204" pitchFamily="34" charset="0"/>
              <a:buNone/>
            </a:pPr>
            <a:r>
              <a:rPr lang="en-GB" altLang="en-US" sz="2000">
                <a:solidFill>
                  <a:schemeClr val="tx1"/>
                </a:solidFill>
                <a:latin typeface="Calibri" panose="020F0502020204030204" pitchFamily="34" charset="0"/>
                <a:cs typeface="Calibri" panose="020F0502020204030204" pitchFamily="34" charset="0"/>
              </a:rPr>
              <a:t>  Small World                                 Construction                                   Loose Parts</a:t>
            </a:r>
            <a:endParaRPr lang="en-GB" altLang="en-US" sz="1800">
              <a:solidFill>
                <a:schemeClr val="tx1"/>
              </a:solidFill>
              <a:latin typeface="Calibri" panose="020F0502020204030204" pitchFamily="34" charset="0"/>
              <a:cs typeface="Calibri" panose="020F0502020204030204" pitchFamily="34" charset="0"/>
            </a:endParaRPr>
          </a:p>
          <a:p>
            <a:pPr marL="0" indent="0" algn="just" eaLnBrk="1" hangingPunct="1">
              <a:lnSpc>
                <a:spcPct val="150000"/>
              </a:lnSpc>
              <a:spcBef>
                <a:spcPct val="0"/>
              </a:spcBef>
              <a:buFont typeface="Arial" panose="020B0604020202020204" pitchFamily="34" charset="0"/>
              <a:buNone/>
            </a:pPr>
            <a:endParaRPr lang="en-GB" altLang="en-US" sz="2000">
              <a:solidFill>
                <a:schemeClr val="tx1"/>
              </a:solidFill>
              <a:latin typeface="Calibri" panose="020F0502020204030204" pitchFamily="34" charset="0"/>
              <a:cs typeface="Calibri" panose="020F0502020204030204" pitchFamily="34" charset="0"/>
            </a:endParaRPr>
          </a:p>
          <a:p>
            <a:pPr marL="0" indent="0" algn="just" eaLnBrk="1" hangingPunct="1">
              <a:lnSpc>
                <a:spcPct val="150000"/>
              </a:lnSpc>
              <a:spcBef>
                <a:spcPct val="0"/>
              </a:spcBef>
              <a:buFont typeface="Arial" panose="020B0604020202020204" pitchFamily="34" charset="0"/>
              <a:buNone/>
            </a:pPr>
            <a:r>
              <a:rPr lang="en-GB" altLang="en-US" sz="2000">
                <a:solidFill>
                  <a:schemeClr val="tx1"/>
                </a:solidFill>
                <a:latin typeface="Calibri" panose="020F0502020204030204" pitchFamily="34" charset="0"/>
                <a:cs typeface="Calibri" panose="020F0502020204030204" pitchFamily="34" charset="0"/>
              </a:rPr>
              <a:t>     Role Play                                       Creative                                          Outside</a:t>
            </a:r>
            <a:endParaRPr lang="en-GB" altLang="en-US">
              <a:solidFill>
                <a:schemeClr val="tx1"/>
              </a:solidFill>
              <a:latin typeface="Calibri" panose="020F0502020204030204" pitchFamily="34" charset="0"/>
              <a:cs typeface="Calibri" panose="020F0502020204030204" pitchFamily="34" charset="0"/>
            </a:endParaRPr>
          </a:p>
          <a:p>
            <a:pPr marL="0" indent="0" algn="just" eaLnBrk="1" hangingPunct="1">
              <a:lnSpc>
                <a:spcPct val="150000"/>
              </a:lnSpc>
              <a:spcBef>
                <a:spcPct val="0"/>
              </a:spcBef>
              <a:buFont typeface="Arial" panose="020B0604020202020204" pitchFamily="34" charset="0"/>
              <a:buNone/>
            </a:pPr>
            <a:endParaRPr lang="en-GB" altLang="en-US" sz="1800">
              <a:solidFill>
                <a:schemeClr val="tx1"/>
              </a:solidFill>
              <a:latin typeface="Calibri" panose="020F0502020204030204" pitchFamily="34" charset="0"/>
              <a:cs typeface="Calibri" panose="020F0502020204030204" pitchFamily="34" charset="0"/>
            </a:endParaRPr>
          </a:p>
        </p:txBody>
      </p:sp>
      <p:pic>
        <p:nvPicPr>
          <p:cNvPr id="5" name="Picture 8" descr="South Wilford Endowed Church of England Primary School – Spark the ...">
            <a:hlinkClick r:id="rId3"/>
            <a:extLst>
              <a:ext uri="{FF2B5EF4-FFF2-40B4-BE49-F238E27FC236}">
                <a16:creationId xmlns:a16="http://schemas.microsoft.com/office/drawing/2014/main" id="{1F9EDBB8-77F5-4AD2-807D-A41E085869BD}"/>
              </a:ext>
            </a:extLst>
          </p:cNvPr>
          <p:cNvPicPr>
            <a:picLocks noChangeAspect="1" noChangeArrowheads="1"/>
          </p:cNvPicPr>
          <p:nvPr/>
        </p:nvPicPr>
        <p:blipFill rotWithShape="1">
          <a:blip r:embed="rId4"/>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cSld>
  <p:clrMapOvr>
    <a:masterClrMapping/>
  </p:clrMapOvr>
  <p:transition spd="slow" advTm="15627">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8572C-E641-48DE-B446-1665AE0125F1}"/>
              </a:ext>
            </a:extLst>
          </p:cNvPr>
          <p:cNvSpPr>
            <a:spLocks noGrp="1"/>
          </p:cNvSpPr>
          <p:nvPr>
            <p:ph type="title"/>
          </p:nvPr>
        </p:nvSpPr>
        <p:spPr>
          <a:xfrm>
            <a:off x="806450" y="38100"/>
            <a:ext cx="8229600" cy="1268413"/>
          </a:xfrm>
        </p:spPr>
        <p:txBody>
          <a:bodyPr/>
          <a:lstStyle/>
          <a:p>
            <a:pPr eaLnBrk="1" hangingPunct="1">
              <a:defRPr/>
            </a:pPr>
            <a:r>
              <a:rPr lang="en-GB" dirty="0"/>
              <a:t>Bits and Bobs…</a:t>
            </a:r>
          </a:p>
        </p:txBody>
      </p:sp>
      <p:sp>
        <p:nvSpPr>
          <p:cNvPr id="3" name="Content Placeholder 2">
            <a:extLst>
              <a:ext uri="{FF2B5EF4-FFF2-40B4-BE49-F238E27FC236}">
                <a16:creationId xmlns:a16="http://schemas.microsoft.com/office/drawing/2014/main" id="{4202E848-68D6-42FF-9A07-CD9532CEE13A}"/>
              </a:ext>
            </a:extLst>
          </p:cNvPr>
          <p:cNvSpPr>
            <a:spLocks noGrp="1"/>
          </p:cNvSpPr>
          <p:nvPr>
            <p:ph idx="1"/>
          </p:nvPr>
        </p:nvSpPr>
        <p:spPr>
          <a:xfrm>
            <a:off x="251520" y="1433513"/>
            <a:ext cx="8553450" cy="5183187"/>
          </a:xfrm>
        </p:spPr>
        <p:txBody>
          <a:bodyPr/>
          <a:lstStyle/>
          <a:p>
            <a:pPr marL="0" indent="0" eaLnBrk="1" hangingPunct="1">
              <a:buFont typeface="Arial" charset="0"/>
              <a:buNone/>
              <a:defRPr/>
            </a:pPr>
            <a:endParaRPr lang="en-GB"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Label </a:t>
            </a:r>
            <a:r>
              <a:rPr lang="en-GB" sz="2200" b="1" u="sng" dirty="0">
                <a:solidFill>
                  <a:schemeClr val="tx1"/>
                </a:solidFill>
                <a:latin typeface="Calibri" panose="020F0502020204030204" pitchFamily="34" charset="0"/>
                <a:cs typeface="Calibri" panose="020F0502020204030204" pitchFamily="34" charset="0"/>
              </a:rPr>
              <a:t>all</a:t>
            </a:r>
            <a:r>
              <a:rPr lang="en-GB" sz="2200" dirty="0">
                <a:solidFill>
                  <a:schemeClr val="tx1"/>
                </a:solidFill>
                <a:latin typeface="Calibri" panose="020F0502020204030204" pitchFamily="34" charset="0"/>
                <a:cs typeface="Calibri" panose="020F0502020204030204" pitchFamily="34" charset="0"/>
              </a:rPr>
              <a:t> belongings - coats, jumpers, shoes, hats, water bottles etc.</a:t>
            </a:r>
            <a:endParaRPr lang="en-GB" sz="2200" b="1" dirty="0">
              <a:solidFill>
                <a:schemeClr val="tx1"/>
              </a:solidFill>
              <a:latin typeface="Calibri" panose="020F0502020204030204" pitchFamily="34" charset="0"/>
              <a:cs typeface="Calibri" panose="020F0502020204030204" pitchFamily="34" charset="0"/>
            </a:endParaRPr>
          </a:p>
          <a:p>
            <a:pPr marL="0" indent="0" eaLnBrk="1" hangingPunct="1">
              <a:buFont typeface="Arial" panose="020B0604020202020204" pitchFamily="34" charset="0"/>
              <a:buNone/>
              <a:defRPr/>
            </a:pPr>
            <a:endParaRPr lang="en-GB" sz="400" b="1"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Book bags (no school bags please), and keep the water bottle out of the bag. You could use a </a:t>
            </a:r>
            <a:r>
              <a:rPr lang="en-GB" sz="2200" dirty="0" err="1">
                <a:solidFill>
                  <a:schemeClr val="tx1"/>
                </a:solidFill>
                <a:latin typeface="Calibri" panose="020F0502020204030204" pitchFamily="34" charset="0"/>
                <a:cs typeface="Calibri" panose="020F0502020204030204" pitchFamily="34" charset="0"/>
              </a:rPr>
              <a:t>carabiner</a:t>
            </a:r>
            <a:r>
              <a:rPr lang="en-GB" sz="2200" dirty="0">
                <a:solidFill>
                  <a:schemeClr val="tx1"/>
                </a:solidFill>
                <a:latin typeface="Calibri" panose="020F0502020204030204" pitchFamily="34" charset="0"/>
                <a:cs typeface="Calibri" panose="020F0502020204030204" pitchFamily="34" charset="0"/>
              </a:rPr>
              <a:t> clip or Bottle </a:t>
            </a:r>
            <a:r>
              <a:rPr lang="en-GB" sz="2200" dirty="0" err="1">
                <a:solidFill>
                  <a:schemeClr val="tx1"/>
                </a:solidFill>
                <a:latin typeface="Calibri" panose="020F0502020204030204" pitchFamily="34" charset="0"/>
                <a:cs typeface="Calibri" panose="020F0502020204030204" pitchFamily="34" charset="0"/>
              </a:rPr>
              <a:t>Buddi</a:t>
            </a:r>
            <a:r>
              <a:rPr lang="en-GB" sz="2200" dirty="0">
                <a:solidFill>
                  <a:schemeClr val="tx1"/>
                </a:solidFill>
                <a:latin typeface="Calibri" panose="020F0502020204030204" pitchFamily="34" charset="0"/>
                <a:cs typeface="Calibri" panose="020F0502020204030204" pitchFamily="34" charset="0"/>
              </a:rPr>
              <a:t> bag to attach it.</a:t>
            </a:r>
          </a:p>
          <a:p>
            <a:pPr eaLnBrk="1" hangingPunct="1">
              <a:buFont typeface="Arial" charset="0"/>
              <a:buChar char="•"/>
              <a:defRPr/>
            </a:pPr>
            <a:endParaRPr lang="en-GB" sz="400" b="1" dirty="0">
              <a:solidFill>
                <a:schemeClr val="tx1"/>
              </a:solidFill>
              <a:latin typeface="Calibri" panose="020F0502020204030204" pitchFamily="34" charset="0"/>
              <a:cs typeface="Calibri" panose="020F0502020204030204" pitchFamily="34" charset="0"/>
            </a:endParaRPr>
          </a:p>
          <a:p>
            <a:pPr marL="0" indent="0" eaLnBrk="1" hangingPunct="1">
              <a:buNone/>
              <a:defRPr/>
            </a:pPr>
            <a:endParaRPr lang="en-GB" sz="400"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Clothing for the weather (coats all year, sun hats, sun cream applied).</a:t>
            </a:r>
          </a:p>
          <a:p>
            <a:pPr eaLnBrk="1" hangingPunct="1">
              <a:buFont typeface="Arial" charset="0"/>
              <a:buChar char="•"/>
              <a:defRPr/>
            </a:pPr>
            <a:endParaRPr lang="en-GB" sz="400"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Please email the office to let us know if there is a change to the person who will be collecting your child from school.</a:t>
            </a:r>
          </a:p>
          <a:p>
            <a:pPr eaLnBrk="1" hangingPunct="1">
              <a:buFont typeface="Arial" charset="0"/>
              <a:buChar char="•"/>
              <a:defRPr/>
            </a:pPr>
            <a:endParaRPr lang="en-GB" sz="400"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b="1" dirty="0">
                <a:solidFill>
                  <a:schemeClr val="tx1"/>
                </a:solidFill>
                <a:latin typeface="Calibri" panose="020F0502020204030204" pitchFamily="34" charset="0"/>
                <a:cs typeface="Calibri" panose="020F0502020204030204" pitchFamily="34" charset="0"/>
              </a:rPr>
              <a:t>Water</a:t>
            </a:r>
            <a:r>
              <a:rPr lang="en-GB" sz="2200" dirty="0">
                <a:solidFill>
                  <a:schemeClr val="tx1"/>
                </a:solidFill>
                <a:latin typeface="Calibri" panose="020F0502020204030204" pitchFamily="34" charset="0"/>
                <a:cs typeface="Calibri" panose="020F0502020204030204" pitchFamily="34" charset="0"/>
              </a:rPr>
              <a:t> in bottles (not juice), milk and fruit provided in school. </a:t>
            </a:r>
          </a:p>
          <a:p>
            <a:pPr eaLnBrk="1" hangingPunct="1">
              <a:buFont typeface="Arial" charset="0"/>
              <a:buChar char="•"/>
              <a:defRPr/>
            </a:pPr>
            <a:endParaRPr lang="en-GB" sz="400"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Parking: please try to walk, scoot, or get the tram/bus to school as Wilford gets very congested and there is limited parking.</a:t>
            </a: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Children are allowed to bring in books from home to share at story time.</a:t>
            </a:r>
          </a:p>
          <a:p>
            <a:pPr eaLnBrk="1" hangingPunct="1">
              <a:lnSpc>
                <a:spcPct val="80000"/>
              </a:lnSpc>
              <a:buFont typeface="Arial" charset="0"/>
              <a:buChar char="•"/>
              <a:defRPr/>
            </a:pPr>
            <a:endParaRPr lang="en-GB" altLang="en-US" sz="2000"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endParaRPr lang="en-GB"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endParaRPr lang="en-GB" dirty="0">
              <a:solidFill>
                <a:schemeClr val="tx1"/>
              </a:solidFill>
            </a:endParaRPr>
          </a:p>
        </p:txBody>
      </p:sp>
      <p:pic>
        <p:nvPicPr>
          <p:cNvPr id="7" name="Picture 8" descr="South Wilford Endowed Church of England Primary School – Spark the ...">
            <a:hlinkClick r:id="rId2"/>
            <a:extLst>
              <a:ext uri="{FF2B5EF4-FFF2-40B4-BE49-F238E27FC236}">
                <a16:creationId xmlns:a16="http://schemas.microsoft.com/office/drawing/2014/main" id="{56499310-797A-4A44-9A36-6A8D50D1F8DF}"/>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028" name="Picture 4" descr="Carbine Hook Stainless Steel 4m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923289">
            <a:off x="7919464" y="1081090"/>
            <a:ext cx="995098" cy="11866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istema Water Bottle | Twist 'n' Sip Sports Water Bottle | 460 ml | BPA-Free | Blu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16416" y="4581128"/>
            <a:ext cx="527993" cy="142011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bottlebuddi.co.uk/newsite/wp-content/uploads/2021/11/142020_Sarah_Hyde_012293-scaled-e1646410014903-300x300.jpg"/>
          <p:cNvPicPr>
            <a:picLocks noChangeAspect="1" noChangeArrowheads="1"/>
          </p:cNvPicPr>
          <p:nvPr/>
        </p:nvPicPr>
        <p:blipFill rotWithShape="1">
          <a:blip r:embed="rId6">
            <a:extLst>
              <a:ext uri="{28A0092B-C50C-407E-A947-70E740481C1C}">
                <a14:useLocalDpi xmlns:a14="http://schemas.microsoft.com/office/drawing/2010/main" val="0"/>
              </a:ext>
            </a:extLst>
          </a:blip>
          <a:srcRect l="3358" t="5802" r="884" b="7600"/>
          <a:stretch/>
        </p:blipFill>
        <p:spPr bwMode="auto">
          <a:xfrm>
            <a:off x="467544" y="332656"/>
            <a:ext cx="1465324" cy="13251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331120">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8572C-E641-48DE-B446-1665AE0125F1}"/>
              </a:ext>
            </a:extLst>
          </p:cNvPr>
          <p:cNvSpPr>
            <a:spLocks noGrp="1"/>
          </p:cNvSpPr>
          <p:nvPr>
            <p:ph type="title"/>
          </p:nvPr>
        </p:nvSpPr>
        <p:spPr>
          <a:xfrm>
            <a:off x="806450" y="38100"/>
            <a:ext cx="8229600" cy="1268413"/>
          </a:xfrm>
        </p:spPr>
        <p:txBody>
          <a:bodyPr/>
          <a:lstStyle/>
          <a:p>
            <a:pPr eaLnBrk="1" hangingPunct="1">
              <a:defRPr/>
            </a:pPr>
            <a:r>
              <a:rPr lang="en-GB" dirty="0"/>
              <a:t>Bits and Bobs…</a:t>
            </a:r>
          </a:p>
        </p:txBody>
      </p:sp>
      <p:sp>
        <p:nvSpPr>
          <p:cNvPr id="3" name="Content Placeholder 2">
            <a:extLst>
              <a:ext uri="{FF2B5EF4-FFF2-40B4-BE49-F238E27FC236}">
                <a16:creationId xmlns:a16="http://schemas.microsoft.com/office/drawing/2014/main" id="{4202E848-68D6-42FF-9A07-CD9532CEE13A}"/>
              </a:ext>
            </a:extLst>
          </p:cNvPr>
          <p:cNvSpPr>
            <a:spLocks noGrp="1"/>
          </p:cNvSpPr>
          <p:nvPr>
            <p:ph idx="1"/>
          </p:nvPr>
        </p:nvSpPr>
        <p:spPr>
          <a:xfrm>
            <a:off x="251520" y="1433513"/>
            <a:ext cx="8553450" cy="5183187"/>
          </a:xfrm>
        </p:spPr>
        <p:txBody>
          <a:bodyPr/>
          <a:lstStyle/>
          <a:p>
            <a:pPr marL="0" indent="0" eaLnBrk="1" hangingPunct="1">
              <a:buFont typeface="Arial" charset="0"/>
              <a:buNone/>
              <a:defRPr/>
            </a:pPr>
            <a:endParaRPr lang="en-GB"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1. Dinners are ordered via an online system and parents will receive instructions, account details and authorisation codes over the next week or so.</a:t>
            </a: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2.Communication is via email and will go to the primary parent. For both parents to receive all information they will need to download school gateway – they should contact the office if they want to do this and we can give them further info.</a:t>
            </a: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3. Children who turn 5 in the autumn term are not eligible for free milk. If they would like their child to have a carton of milk each day then they will need to place an order via schoolmilkuk.co.uk. Milk info is on the website.</a:t>
            </a:r>
          </a:p>
          <a:p>
            <a:pPr eaLnBrk="1" hangingPunct="1">
              <a:buFont typeface="Arial" charset="0"/>
              <a:buChar char="•"/>
              <a:defRPr/>
            </a:pPr>
            <a:r>
              <a:rPr lang="en-GB" sz="2200" dirty="0">
                <a:solidFill>
                  <a:schemeClr val="tx1"/>
                </a:solidFill>
                <a:latin typeface="Calibri" panose="020F0502020204030204" pitchFamily="34" charset="0"/>
                <a:cs typeface="Calibri" panose="020F0502020204030204" pitchFamily="34" charset="0"/>
              </a:rPr>
              <a:t>4. General reminder about ensuring birth certificate and proof of address have been seen at the office.</a:t>
            </a:r>
            <a:endParaRPr lang="en-GB" altLang="en-US" sz="2000"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endParaRPr lang="en-GB" dirty="0">
              <a:solidFill>
                <a:schemeClr val="tx1"/>
              </a:solidFill>
              <a:latin typeface="Calibri" panose="020F0502020204030204" pitchFamily="34" charset="0"/>
              <a:cs typeface="Calibri" panose="020F0502020204030204" pitchFamily="34" charset="0"/>
            </a:endParaRPr>
          </a:p>
          <a:p>
            <a:pPr eaLnBrk="1" hangingPunct="1">
              <a:buFont typeface="Arial" charset="0"/>
              <a:buChar char="•"/>
              <a:defRPr/>
            </a:pPr>
            <a:endParaRPr lang="en-GB" dirty="0">
              <a:solidFill>
                <a:schemeClr val="tx1"/>
              </a:solidFill>
            </a:endParaRPr>
          </a:p>
        </p:txBody>
      </p:sp>
      <p:pic>
        <p:nvPicPr>
          <p:cNvPr id="7" name="Picture 8" descr="South Wilford Endowed Church of England Primary School – Spark the ...">
            <a:hlinkClick r:id="rId2"/>
            <a:extLst>
              <a:ext uri="{FF2B5EF4-FFF2-40B4-BE49-F238E27FC236}">
                <a16:creationId xmlns:a16="http://schemas.microsoft.com/office/drawing/2014/main" id="{56499310-797A-4A44-9A36-6A8D50D1F8DF}"/>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028" name="Picture 4" descr="Carbine Hook Stainless Steel 4m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923289">
            <a:off x="7919464" y="1081090"/>
            <a:ext cx="995098" cy="11866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istema Water Bottle | Twist 'n' Sip Sports Water Bottle | 460 ml | BPA-Free | Blu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40973" y="5196581"/>
            <a:ext cx="527993" cy="142011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bottlebuddi.co.uk/newsite/wp-content/uploads/2021/11/142020_Sarah_Hyde_012293-scaled-e1646410014903-300x300.jpg"/>
          <p:cNvPicPr>
            <a:picLocks noChangeAspect="1" noChangeArrowheads="1"/>
          </p:cNvPicPr>
          <p:nvPr/>
        </p:nvPicPr>
        <p:blipFill rotWithShape="1">
          <a:blip r:embed="rId6">
            <a:extLst>
              <a:ext uri="{28A0092B-C50C-407E-A947-70E740481C1C}">
                <a14:useLocalDpi xmlns:a14="http://schemas.microsoft.com/office/drawing/2010/main" val="0"/>
              </a:ext>
            </a:extLst>
          </a:blip>
          <a:srcRect l="3358" t="5802" r="884" b="7600"/>
          <a:stretch/>
        </p:blipFill>
        <p:spPr bwMode="auto">
          <a:xfrm>
            <a:off x="467544" y="332656"/>
            <a:ext cx="1465324" cy="1325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562330"/>
      </p:ext>
    </p:extLst>
  </p:cSld>
  <p:clrMapOvr>
    <a:masterClrMapping/>
  </p:clrMapOvr>
  <p:transition spd="slow" advTm="331120">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B68EC-EAB0-4990-BFB7-8D56D5AF79C6}"/>
              </a:ext>
            </a:extLst>
          </p:cNvPr>
          <p:cNvSpPr>
            <a:spLocks noGrp="1"/>
          </p:cNvSpPr>
          <p:nvPr>
            <p:ph type="title"/>
          </p:nvPr>
        </p:nvSpPr>
        <p:spPr>
          <a:xfrm>
            <a:off x="457200" y="0"/>
            <a:ext cx="8229600" cy="981075"/>
          </a:xfrm>
        </p:spPr>
        <p:txBody>
          <a:bodyPr/>
          <a:lstStyle/>
          <a:p>
            <a:pPr eaLnBrk="1" hangingPunct="1">
              <a:defRPr/>
            </a:pPr>
            <a:r>
              <a:rPr lang="en-GB" dirty="0"/>
              <a:t>Communication</a:t>
            </a:r>
          </a:p>
        </p:txBody>
      </p:sp>
      <p:sp>
        <p:nvSpPr>
          <p:cNvPr id="25603" name="Content Placeholder 2">
            <a:extLst>
              <a:ext uri="{FF2B5EF4-FFF2-40B4-BE49-F238E27FC236}">
                <a16:creationId xmlns:a16="http://schemas.microsoft.com/office/drawing/2014/main" id="{877A76F9-FCB0-4A32-82A3-653ED72DC34E}"/>
              </a:ext>
            </a:extLst>
          </p:cNvPr>
          <p:cNvSpPr>
            <a:spLocks noGrp="1"/>
          </p:cNvSpPr>
          <p:nvPr>
            <p:ph idx="1"/>
          </p:nvPr>
        </p:nvSpPr>
        <p:spPr>
          <a:xfrm>
            <a:off x="395288" y="908050"/>
            <a:ext cx="8229600" cy="4525963"/>
          </a:xfrm>
        </p:spPr>
        <p:txBody>
          <a:bodyPr/>
          <a:lstStyle/>
          <a:p>
            <a:pPr marL="0" indent="0">
              <a:buFont typeface="Arial" panose="020B0604020202020204" pitchFamily="34" charset="0"/>
              <a:buNone/>
              <a:defRPr/>
            </a:pPr>
            <a:r>
              <a:rPr lang="en-GB" altLang="en-US" sz="1800" b="1" u="sng" dirty="0">
                <a:solidFill>
                  <a:schemeClr val="tx1"/>
                </a:solidFill>
                <a:latin typeface="Calibri" panose="020F0502020204030204" pitchFamily="34" charset="0"/>
                <a:cs typeface="Calibri" panose="020F0502020204030204" pitchFamily="34" charset="0"/>
              </a:rPr>
              <a:t>Newsletters</a:t>
            </a:r>
            <a:endParaRPr lang="en-GB" altLang="en-US" sz="1800" dirty="0">
              <a:solidFill>
                <a:schemeClr val="tx1"/>
              </a:solidFill>
              <a:latin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dirty="0">
                <a:solidFill>
                  <a:schemeClr val="tx1"/>
                </a:solidFill>
                <a:latin typeface="Calibri" panose="020F0502020204030204" pitchFamily="34" charset="0"/>
                <a:cs typeface="Calibri" panose="020F0502020204030204" pitchFamily="34" charset="0"/>
              </a:rPr>
              <a:t>We send home half-termly newsletters with key information specific to our EYFS topics and news. There will also be whole school newsletters.</a:t>
            </a:r>
          </a:p>
          <a:p>
            <a:pPr marL="0" indent="0" algn="just">
              <a:buFont typeface="Arial" panose="020B0604020202020204" pitchFamily="34" charset="0"/>
              <a:buNone/>
              <a:defRPr/>
            </a:pPr>
            <a:endParaRPr lang="en-GB" altLang="en-US" sz="1000" b="1" u="sng" dirty="0">
              <a:solidFill>
                <a:schemeClr val="tx1"/>
              </a:solidFill>
              <a:latin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b="1" u="sng" dirty="0">
                <a:solidFill>
                  <a:schemeClr val="tx1"/>
                </a:solidFill>
                <a:latin typeface="Calibri" panose="020F0502020204030204" pitchFamily="34" charset="0"/>
                <a:cs typeface="Calibri" panose="020F0502020204030204" pitchFamily="34" charset="0"/>
              </a:rPr>
              <a:t>Emails, texts and telephones</a:t>
            </a:r>
            <a:endParaRPr lang="en-GB" altLang="en-US" sz="1800" dirty="0">
              <a:solidFill>
                <a:schemeClr val="tx1"/>
              </a:solidFill>
              <a:latin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dirty="0">
                <a:solidFill>
                  <a:schemeClr val="tx1"/>
                </a:solidFill>
                <a:latin typeface="Calibri" panose="020F0502020204030204" pitchFamily="34" charset="0"/>
                <a:cs typeface="Calibri" panose="020F0502020204030204" pitchFamily="34" charset="0"/>
              </a:rPr>
              <a:t>We communicate electronically as much as possible so it is essential that we are aware of any changes to mobile telephone numbers and email addresses.</a:t>
            </a:r>
          </a:p>
          <a:p>
            <a:pPr marL="0" indent="0" algn="just">
              <a:buFont typeface="Arial" panose="020B0604020202020204" pitchFamily="34" charset="0"/>
              <a:buNone/>
              <a:defRPr/>
            </a:pPr>
            <a:endParaRPr lang="en-GB" altLang="en-US" sz="1000" b="1" u="sng" dirty="0">
              <a:solidFill>
                <a:schemeClr val="tx1"/>
              </a:solidFill>
              <a:latin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b="1" u="sng" dirty="0">
                <a:solidFill>
                  <a:schemeClr val="tx1"/>
                </a:solidFill>
                <a:latin typeface="Calibri" panose="020F0502020204030204" pitchFamily="34" charset="0"/>
                <a:cs typeface="Calibri" panose="020F0502020204030204" pitchFamily="34" charset="0"/>
              </a:rPr>
              <a:t>School website</a:t>
            </a:r>
            <a:endParaRPr lang="en-GB" altLang="en-US" sz="1800" dirty="0">
              <a:solidFill>
                <a:schemeClr val="tx1"/>
              </a:solidFill>
              <a:latin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dirty="0">
                <a:solidFill>
                  <a:schemeClr val="tx1"/>
                </a:solidFill>
                <a:latin typeface="Calibri" panose="020F0502020204030204" pitchFamily="34" charset="0"/>
                <a:cs typeface="Calibri" panose="020F0502020204030204" pitchFamily="34" charset="0"/>
              </a:rPr>
              <a:t>This has information about term dates, school meals, learning, and more. Copies of all letters sent home will also be found here.</a:t>
            </a:r>
          </a:p>
          <a:p>
            <a:pPr marL="0" indent="0" algn="just">
              <a:buFont typeface="Arial" panose="020B0604020202020204" pitchFamily="34" charset="0"/>
              <a:buNone/>
              <a:defRPr/>
            </a:pPr>
            <a:endParaRPr lang="en-GB" altLang="en-US" sz="1000" dirty="0">
              <a:solidFill>
                <a:schemeClr val="tx1"/>
              </a:solidFill>
              <a:latin typeface="Calibri" panose="020F0502020204030204" pitchFamily="34" charset="0"/>
              <a:cs typeface="Calibri" panose="020F0502020204030204" pitchFamily="34" charset="0"/>
            </a:endParaRPr>
          </a:p>
          <a:p>
            <a:pPr marL="0" indent="0">
              <a:buFont typeface="Arial" panose="020B0604020202020204" pitchFamily="34" charset="0"/>
              <a:buNone/>
              <a:defRPr/>
            </a:pPr>
            <a:r>
              <a:rPr lang="en-GB" altLang="en-US" sz="1800" b="1" u="sng" dirty="0">
                <a:solidFill>
                  <a:schemeClr val="tx1"/>
                </a:solidFill>
                <a:latin typeface="Calibri" panose="020F0502020204030204" pitchFamily="34" charset="0"/>
                <a:ea typeface="Calibri" panose="020F0502020204030204" pitchFamily="34" charset="0"/>
                <a:cs typeface="Calibri" panose="020F0502020204030204" pitchFamily="34" charset="0"/>
              </a:rPr>
              <a:t>If you need to talk to someone …</a:t>
            </a:r>
            <a:endParaRPr lang="en-GB" altLang="en-US" sz="1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dirty="0">
                <a:solidFill>
                  <a:schemeClr val="tx1"/>
                </a:solidFill>
                <a:latin typeface="Calibri" panose="020F0502020204030204" pitchFamily="34" charset="0"/>
                <a:ea typeface="Calibri" panose="020F0502020204030204" pitchFamily="34" charset="0"/>
                <a:cs typeface="Calibri" panose="020F0502020204030204" pitchFamily="34" charset="0"/>
              </a:rPr>
              <a:t>Contact the school office via telephone, email or in person. Teachers are usually available at the end of the day for quick chats; for longer conversations, please make an appointment to meet with us at a mutually convenient time.</a:t>
            </a:r>
          </a:p>
          <a:p>
            <a:pPr marL="0" indent="0" algn="just">
              <a:buFont typeface="Arial" panose="020B0604020202020204" pitchFamily="34" charset="0"/>
              <a:buNone/>
              <a:defRPr/>
            </a:pPr>
            <a:endParaRPr lang="en-GB" altLang="en-US" sz="1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b="1" u="sng" dirty="0">
                <a:solidFill>
                  <a:schemeClr val="tx1"/>
                </a:solidFill>
                <a:latin typeface="Calibri" panose="020F0502020204030204" pitchFamily="34" charset="0"/>
                <a:ea typeface="Calibri" panose="020F0502020204030204" pitchFamily="34" charset="0"/>
                <a:cs typeface="Calibri" panose="020F0502020204030204" pitchFamily="34" charset="0"/>
              </a:rPr>
              <a:t>Reports and Consultations</a:t>
            </a:r>
            <a:endParaRPr lang="en-GB" altLang="en-US" sz="1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1800" dirty="0">
                <a:solidFill>
                  <a:schemeClr val="tx1"/>
                </a:solidFill>
                <a:latin typeface="Calibri" panose="020F0502020204030204" pitchFamily="34" charset="0"/>
                <a:ea typeface="Calibri" panose="020F0502020204030204" pitchFamily="34" charset="0"/>
                <a:cs typeface="Calibri" panose="020F0502020204030204" pitchFamily="34" charset="0"/>
              </a:rPr>
              <a:t>We have Parents Evenings twice a year, and send home reports at the end of the year.</a:t>
            </a:r>
          </a:p>
          <a:p>
            <a:pPr>
              <a:defRPr/>
            </a:pPr>
            <a:endParaRPr lang="en-GB" altLang="en-US" dirty="0">
              <a:solidFill>
                <a:schemeClr val="tx1"/>
              </a:solidFill>
              <a:latin typeface="Calibri" panose="020F0502020204030204" pitchFamily="34" charset="0"/>
              <a:cs typeface="Calibri" panose="020F0502020204030204" pitchFamily="34" charset="0"/>
            </a:endParaRPr>
          </a:p>
        </p:txBody>
      </p:sp>
      <p:pic>
        <p:nvPicPr>
          <p:cNvPr id="5" name="Picture 8" descr="South Wilford Endowed Church of England Primary School – Spark the ...">
            <a:hlinkClick r:id="rId2"/>
            <a:extLst>
              <a:ext uri="{FF2B5EF4-FFF2-40B4-BE49-F238E27FC236}">
                <a16:creationId xmlns:a16="http://schemas.microsoft.com/office/drawing/2014/main" id="{6334B96F-4EBA-4CD0-B3B4-C099B14C22D7}"/>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cSld>
  <p:clrMapOvr>
    <a:masterClrMapping/>
  </p:clrMapOvr>
  <p:transition spd="slow" advTm="148660">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F7427-C736-460C-8EA6-869952F02FB2}"/>
              </a:ext>
            </a:extLst>
          </p:cNvPr>
          <p:cNvSpPr>
            <a:spLocks noGrp="1"/>
          </p:cNvSpPr>
          <p:nvPr>
            <p:ph type="title"/>
          </p:nvPr>
        </p:nvSpPr>
        <p:spPr>
          <a:xfrm>
            <a:off x="457200" y="0"/>
            <a:ext cx="8229600" cy="1125538"/>
          </a:xfrm>
        </p:spPr>
        <p:txBody>
          <a:bodyPr/>
          <a:lstStyle/>
          <a:p>
            <a:pPr eaLnBrk="1" hangingPunct="1">
              <a:defRPr/>
            </a:pPr>
            <a:r>
              <a:rPr lang="en-GB" sz="4800" dirty="0"/>
              <a:t>Medical</a:t>
            </a:r>
          </a:p>
        </p:txBody>
      </p:sp>
      <p:sp>
        <p:nvSpPr>
          <p:cNvPr id="3" name="Content Placeholder 2">
            <a:extLst>
              <a:ext uri="{FF2B5EF4-FFF2-40B4-BE49-F238E27FC236}">
                <a16:creationId xmlns:a16="http://schemas.microsoft.com/office/drawing/2014/main" id="{166C01BB-7419-4011-A247-9990209BB4A4}"/>
              </a:ext>
            </a:extLst>
          </p:cNvPr>
          <p:cNvSpPr>
            <a:spLocks noGrp="1"/>
          </p:cNvSpPr>
          <p:nvPr>
            <p:ph idx="1"/>
          </p:nvPr>
        </p:nvSpPr>
        <p:spPr>
          <a:xfrm>
            <a:off x="323850" y="1279302"/>
            <a:ext cx="8229600" cy="4525962"/>
          </a:xfrm>
        </p:spPr>
        <p:txBody>
          <a:bodyPr/>
          <a:lstStyle/>
          <a:p>
            <a:pPr algn="just">
              <a:defRPr/>
            </a:pPr>
            <a:r>
              <a:rPr lang="en-GB" sz="2000" dirty="0">
                <a:solidFill>
                  <a:schemeClr val="tx1"/>
                </a:solidFill>
                <a:latin typeface="Calibri" panose="020F0502020204030204" pitchFamily="34" charset="0"/>
                <a:cs typeface="Calibri" panose="020F0502020204030204" pitchFamily="34" charset="0"/>
              </a:rPr>
              <a:t>If your child has an inhaler, an epi-pen or requires other medication, please discuss this with us. We will ensure it is stored safely and securely.</a:t>
            </a:r>
          </a:p>
          <a:p>
            <a:pPr algn="just">
              <a:defRPr/>
            </a:pPr>
            <a:endParaRPr lang="en-GB" sz="1000" dirty="0">
              <a:solidFill>
                <a:schemeClr val="tx1"/>
              </a:solidFill>
              <a:latin typeface="Calibri" panose="020F0502020204030204" pitchFamily="34" charset="0"/>
              <a:cs typeface="Calibri" panose="020F0502020204030204" pitchFamily="34" charset="0"/>
            </a:endParaRPr>
          </a:p>
          <a:p>
            <a:pPr algn="just">
              <a:lnSpc>
                <a:spcPct val="90000"/>
              </a:lnSpc>
              <a:defRPr/>
            </a:pPr>
            <a:r>
              <a:rPr lang="en-GB" altLang="en-US" sz="2000" dirty="0">
                <a:solidFill>
                  <a:schemeClr val="tx1"/>
                </a:solidFill>
                <a:latin typeface="Calibri" panose="020F0502020204030204" pitchFamily="34" charset="0"/>
                <a:cs typeface="Calibri" panose="020F0502020204030204" pitchFamily="34" charset="0"/>
              </a:rPr>
              <a:t>We can only give prescribed medicine, and if your child needs this during the day,  please go to the school office to fill a form in. </a:t>
            </a:r>
          </a:p>
          <a:p>
            <a:pPr algn="just">
              <a:lnSpc>
                <a:spcPct val="90000"/>
              </a:lnSpc>
              <a:defRPr/>
            </a:pPr>
            <a:endParaRPr lang="en-GB" altLang="en-US" sz="1000" dirty="0">
              <a:solidFill>
                <a:schemeClr val="tx1"/>
              </a:solidFill>
              <a:latin typeface="Calibri" panose="020F0502020204030204" pitchFamily="34" charset="0"/>
              <a:cs typeface="Calibri" panose="020F0502020204030204" pitchFamily="34" charset="0"/>
            </a:endParaRPr>
          </a:p>
          <a:p>
            <a:pPr algn="just">
              <a:lnSpc>
                <a:spcPct val="90000"/>
              </a:lnSpc>
              <a:defRPr/>
            </a:pPr>
            <a:r>
              <a:rPr lang="en-GB" altLang="en-US" sz="2000" dirty="0">
                <a:solidFill>
                  <a:schemeClr val="tx1"/>
                </a:solidFill>
                <a:latin typeface="Calibri" panose="020F0502020204030204" pitchFamily="34" charset="0"/>
                <a:cs typeface="Calibri" panose="020F0502020204030204" pitchFamily="34" charset="0"/>
              </a:rPr>
              <a:t>If your child is ill, please contact the office first thing in the morning by telephone, text or email.</a:t>
            </a:r>
          </a:p>
          <a:p>
            <a:pPr algn="just">
              <a:lnSpc>
                <a:spcPct val="90000"/>
              </a:lnSpc>
              <a:defRPr/>
            </a:pPr>
            <a:endParaRPr lang="en-GB" altLang="en-US" sz="1000" dirty="0">
              <a:solidFill>
                <a:schemeClr val="tx1"/>
              </a:solidFill>
              <a:latin typeface="Calibri" panose="020F0502020204030204" pitchFamily="34" charset="0"/>
              <a:cs typeface="Calibri" panose="020F0502020204030204" pitchFamily="34" charset="0"/>
            </a:endParaRPr>
          </a:p>
          <a:p>
            <a:pPr algn="just">
              <a:lnSpc>
                <a:spcPct val="90000"/>
              </a:lnSpc>
              <a:defRPr/>
            </a:pPr>
            <a:r>
              <a:rPr lang="en-GB" altLang="en-US" sz="2000" dirty="0">
                <a:solidFill>
                  <a:schemeClr val="tx1"/>
                </a:solidFill>
                <a:latin typeface="Calibri" panose="020F0502020204030204" pitchFamily="34" charset="0"/>
                <a:cs typeface="Calibri" panose="020F0502020204030204" pitchFamily="34" charset="0"/>
              </a:rPr>
              <a:t>Any sickness or diarrhoea, </a:t>
            </a:r>
            <a:r>
              <a:rPr lang="en-GB" altLang="en-US" sz="2000" b="1" dirty="0">
                <a:solidFill>
                  <a:schemeClr val="tx1"/>
                </a:solidFill>
                <a:latin typeface="Calibri" panose="020F0502020204030204" pitchFamily="34" charset="0"/>
                <a:cs typeface="Calibri" panose="020F0502020204030204" pitchFamily="34" charset="0"/>
              </a:rPr>
              <a:t>must</a:t>
            </a:r>
            <a:r>
              <a:rPr lang="en-GB" altLang="en-US" sz="2000" dirty="0">
                <a:solidFill>
                  <a:schemeClr val="tx1"/>
                </a:solidFill>
                <a:latin typeface="Calibri" panose="020F0502020204030204" pitchFamily="34" charset="0"/>
                <a:cs typeface="Calibri" panose="020F0502020204030204" pitchFamily="34" charset="0"/>
              </a:rPr>
              <a:t> be followed by 48 hours absence.</a:t>
            </a:r>
          </a:p>
          <a:p>
            <a:pPr algn="just">
              <a:lnSpc>
                <a:spcPct val="90000"/>
              </a:lnSpc>
              <a:defRPr/>
            </a:pPr>
            <a:endParaRPr lang="en-GB" altLang="en-US" sz="1000" dirty="0">
              <a:solidFill>
                <a:schemeClr val="tx1"/>
              </a:solidFill>
              <a:latin typeface="Calibri" panose="020F0502020204030204" pitchFamily="34" charset="0"/>
              <a:cs typeface="Calibri" panose="020F0502020204030204" pitchFamily="34" charset="0"/>
            </a:endParaRPr>
          </a:p>
          <a:p>
            <a:pPr algn="just">
              <a:defRPr/>
            </a:pPr>
            <a:r>
              <a:rPr lang="en-GB" altLang="en-US" sz="2000" dirty="0">
                <a:solidFill>
                  <a:schemeClr val="tx1"/>
                </a:solidFill>
                <a:latin typeface="Calibri" panose="020F0502020204030204" pitchFamily="34" charset="0"/>
                <a:cs typeface="Calibri" panose="020F0502020204030204" pitchFamily="34" charset="0"/>
              </a:rPr>
              <a:t>School nurses no longer carries out sight and hearing tests in school.  Therefore, please go to the local opticians for a free eye test for your child, and, if you have concerns about their hearing, ask your GP for a referral to the Children’s Hearing Assessment Centre at The Ropewalk in Nottingham.</a:t>
            </a:r>
          </a:p>
          <a:p>
            <a:pPr>
              <a:defRPr/>
            </a:pPr>
            <a:endParaRPr lang="en-GB" dirty="0">
              <a:solidFill>
                <a:schemeClr val="tx1"/>
              </a:solidFill>
              <a:latin typeface="Calibri" panose="020F0502020204030204" pitchFamily="34" charset="0"/>
              <a:cs typeface="Calibri" panose="020F0502020204030204" pitchFamily="34" charset="0"/>
            </a:endParaRPr>
          </a:p>
          <a:p>
            <a:pPr marL="0" indent="0">
              <a:buFont typeface="Arial" panose="020B0604020202020204" pitchFamily="34" charset="0"/>
              <a:buNone/>
              <a:defRPr/>
            </a:pPr>
            <a:r>
              <a:rPr lang="en-GB" dirty="0">
                <a:solidFill>
                  <a:schemeClr val="tx1"/>
                </a:solidFill>
                <a:latin typeface="Calibri" panose="020F0502020204030204" pitchFamily="34" charset="0"/>
                <a:cs typeface="Calibri" panose="020F0502020204030204" pitchFamily="34" charset="0"/>
              </a:rPr>
              <a:t> </a:t>
            </a:r>
          </a:p>
        </p:txBody>
      </p:sp>
      <p:pic>
        <p:nvPicPr>
          <p:cNvPr id="5" name="Picture 8" descr="South Wilford Endowed Church of England Primary School – Spark the ...">
            <a:hlinkClick r:id="rId2"/>
            <a:extLst>
              <a:ext uri="{FF2B5EF4-FFF2-40B4-BE49-F238E27FC236}">
                <a16:creationId xmlns:a16="http://schemas.microsoft.com/office/drawing/2014/main" id="{53BC7C86-7F78-4BC0-8C6F-4272E287237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1946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4550" y="5516563"/>
            <a:ext cx="2339975"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1436">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77E73-671C-4274-9649-BC58975700B4}"/>
              </a:ext>
            </a:extLst>
          </p:cNvPr>
          <p:cNvSpPr>
            <a:spLocks noGrp="1"/>
          </p:cNvSpPr>
          <p:nvPr>
            <p:ph type="title"/>
          </p:nvPr>
        </p:nvSpPr>
        <p:spPr>
          <a:xfrm>
            <a:off x="457200" y="0"/>
            <a:ext cx="8229600" cy="1052513"/>
          </a:xfrm>
        </p:spPr>
        <p:txBody>
          <a:bodyPr/>
          <a:lstStyle/>
          <a:p>
            <a:pPr eaLnBrk="1" hangingPunct="1">
              <a:defRPr/>
            </a:pPr>
            <a:r>
              <a:rPr lang="en-GB" sz="4800" dirty="0"/>
              <a:t>School Uniform</a:t>
            </a:r>
          </a:p>
        </p:txBody>
      </p:sp>
      <p:sp>
        <p:nvSpPr>
          <p:cNvPr id="26627" name="Content Placeholder 2">
            <a:extLst>
              <a:ext uri="{FF2B5EF4-FFF2-40B4-BE49-F238E27FC236}">
                <a16:creationId xmlns:a16="http://schemas.microsoft.com/office/drawing/2014/main" id="{D6155172-28EB-4770-8567-6C061E047932}"/>
              </a:ext>
            </a:extLst>
          </p:cNvPr>
          <p:cNvSpPr>
            <a:spLocks noGrp="1"/>
          </p:cNvSpPr>
          <p:nvPr>
            <p:ph idx="1"/>
          </p:nvPr>
        </p:nvSpPr>
        <p:spPr>
          <a:xfrm>
            <a:off x="395536" y="1171576"/>
            <a:ext cx="8496944" cy="4633688"/>
          </a:xfrm>
        </p:spPr>
        <p:txBody>
          <a:bodyPr/>
          <a:lstStyle/>
          <a:p>
            <a:pPr algn="just">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All children come to school wearing uniform. Our school colours are navy blue and yellow. Children are not to wear jewellery, including earrings. </a:t>
            </a:r>
          </a:p>
          <a:p>
            <a:pPr marL="0" indent="0" algn="just">
              <a:buFont typeface="Arial" panose="020B0604020202020204" pitchFamily="34" charset="0"/>
              <a:buNone/>
              <a:defRPr/>
            </a:pPr>
            <a:endParaRPr lang="en-GB" altLang="en-US" sz="1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The PE kit consists of white t-shirt and navy blue shorts. Children need to have long hair tied up. On our PE day, children come to school in their kit and </a:t>
            </a:r>
            <a:r>
              <a:rPr lang="en-GB" altLang="en-US" sz="2000" b="1" dirty="0" err="1">
                <a:solidFill>
                  <a:schemeClr val="tx1"/>
                </a:solidFill>
                <a:latin typeface="Calibri" panose="020F0502020204030204" pitchFamily="34" charset="0"/>
                <a:ea typeface="Calibri" panose="020F0502020204030204" pitchFamily="34" charset="0"/>
                <a:cs typeface="Calibri" panose="020F0502020204030204" pitchFamily="34" charset="0"/>
              </a:rPr>
              <a:t>velcro</a:t>
            </a: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 trainers and wear it all day. They do not need a PE bag or plimsolls.</a:t>
            </a:r>
          </a:p>
          <a:p>
            <a:pPr algn="just">
              <a:defRPr/>
            </a:pPr>
            <a:endParaRPr lang="en-GB" altLang="en-US" sz="1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Uniform is available from Kit Out Clothing: </a:t>
            </a:r>
            <a:r>
              <a:rPr lang="en-GB" sz="1800" dirty="0">
                <a:solidFill>
                  <a:schemeClr val="tx2"/>
                </a:solidFill>
                <a:hlinkClick r:id="rId2"/>
              </a:rPr>
              <a:t>https://kitoutclothing.co.uk/</a:t>
            </a:r>
            <a:endParaRPr lang="en-GB" altLang="en-US" sz="1600"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just">
              <a:defRPr/>
            </a:pPr>
            <a:endParaRPr lang="en-GB" altLang="en-US" sz="1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Pupils need to wear school shoes, except on PE day when they wear trainers.</a:t>
            </a:r>
          </a:p>
          <a:p>
            <a:pPr algn="just">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Forest School is every week on a Wednesday afternoon. Your child will need a pair of wellies and waterproof clothing. This is kept at school and sent home every half term.</a:t>
            </a:r>
            <a:endParaRPr lang="en-GB" altLang="en-US" sz="1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defRPr/>
            </a:pPr>
            <a:r>
              <a:rPr lang="en-GB"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Please ensure ALL items of clothing (including coats and PE kit) are clearly labelled with your child’s name.</a:t>
            </a:r>
            <a:endPar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just">
              <a:buFont typeface="Arial" panose="020B0604020202020204" pitchFamily="34" charset="0"/>
              <a:buNone/>
              <a:defRPr/>
            </a:pPr>
            <a:endParaRPr lang="en-GB" altLang="en-US" sz="1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Picture 8" descr="South Wilford Endowed Church of England Primary School – Spark the ...">
            <a:hlinkClick r:id="rId3"/>
            <a:extLst>
              <a:ext uri="{FF2B5EF4-FFF2-40B4-BE49-F238E27FC236}">
                <a16:creationId xmlns:a16="http://schemas.microsoft.com/office/drawing/2014/main" id="{AC55A78A-EA69-498C-917F-0CAD4C5621B8}"/>
              </a:ext>
            </a:extLst>
          </p:cNvPr>
          <p:cNvPicPr>
            <a:picLocks noChangeAspect="1" noChangeArrowheads="1"/>
          </p:cNvPicPr>
          <p:nvPr/>
        </p:nvPicPr>
        <p:blipFill rotWithShape="1">
          <a:blip r:embed="rId4"/>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20485"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1" r="53334"/>
          <a:stretch/>
        </p:blipFill>
        <p:spPr bwMode="auto">
          <a:xfrm>
            <a:off x="6737457" y="5385832"/>
            <a:ext cx="627192" cy="1364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6"/>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5722" y="6241872"/>
            <a:ext cx="72675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E268606F-C99E-4E40-AEB9-05CC1858A74E}"/>
              </a:ext>
            </a:extLst>
          </p:cNvPr>
          <p:cNvGrpSpPr/>
          <p:nvPr/>
        </p:nvGrpSpPr>
        <p:grpSpPr>
          <a:xfrm>
            <a:off x="2195736" y="5686423"/>
            <a:ext cx="4474940" cy="838201"/>
            <a:chOff x="1141413" y="5149850"/>
            <a:chExt cx="4870450" cy="1303338"/>
          </a:xfrm>
        </p:grpSpPr>
        <p:pic>
          <p:nvPicPr>
            <p:cNvPr id="20486" name="Picture 5"/>
            <p:cNvPicPr>
              <a:picLocks noChangeAspect="1"/>
            </p:cNvPicPr>
            <p:nvPr/>
          </p:nvPicPr>
          <p:blipFill>
            <a:blip r:embed="rId7">
              <a:extLst>
                <a:ext uri="{28A0092B-C50C-407E-A947-70E740481C1C}">
                  <a14:useLocalDpi xmlns:a14="http://schemas.microsoft.com/office/drawing/2010/main" val="0"/>
                </a:ext>
              </a:extLst>
            </a:blip>
            <a:srcRect l="24760" r="21242"/>
            <a:stretch>
              <a:fillRect/>
            </a:stretch>
          </p:blipFill>
          <p:spPr bwMode="auto">
            <a:xfrm>
              <a:off x="5329238" y="5413375"/>
              <a:ext cx="682625"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284663" y="5173663"/>
              <a:ext cx="99060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8" descr="South Wilford Endowed Church of England Primary School – Spark the ...">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l="7178" r="69765"/>
            <a:stretch>
              <a:fillRect/>
            </a:stretch>
          </p:blipFill>
          <p:spPr bwMode="auto">
            <a:xfrm>
              <a:off x="4859338" y="5422900"/>
              <a:ext cx="144462" cy="14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2225">
                  <a:solidFill>
                    <a:srgbClr val="000000"/>
                  </a:solidFill>
                  <a:miter lim="800000"/>
                  <a:headEnd/>
                  <a:tailEnd/>
                </a14:hiddenLine>
              </a:ext>
            </a:extLst>
          </p:spPr>
        </p:pic>
        <p:pic>
          <p:nvPicPr>
            <p:cNvPr id="20490" name="Picture 7"/>
            <p:cNvPicPr>
              <a:picLocks noChangeAspect="1"/>
            </p:cNvPicPr>
            <p:nvPr/>
          </p:nvPicPr>
          <p:blipFill>
            <a:blip r:embed="rId9">
              <a:extLst>
                <a:ext uri="{28A0092B-C50C-407E-A947-70E740481C1C}">
                  <a14:useLocalDpi xmlns:a14="http://schemas.microsoft.com/office/drawing/2010/main" val="0"/>
                </a:ext>
              </a:extLst>
            </a:blip>
            <a:srcRect l="14928" r="14928"/>
            <a:stretch>
              <a:fillRect/>
            </a:stretch>
          </p:blipFill>
          <p:spPr bwMode="auto">
            <a:xfrm>
              <a:off x="1141413" y="5210175"/>
              <a:ext cx="766762"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10"/>
            <p:cNvPicPr>
              <a:picLocks noChangeAspect="1"/>
            </p:cNvPicPr>
            <p:nvPr/>
          </p:nvPicPr>
          <p:blipFill>
            <a:blip r:embed="rId10">
              <a:extLst>
                <a:ext uri="{28A0092B-C50C-407E-A947-70E740481C1C}">
                  <a14:useLocalDpi xmlns:a14="http://schemas.microsoft.com/office/drawing/2010/main" val="0"/>
                </a:ext>
              </a:extLst>
            </a:blip>
            <a:srcRect l="22612" r="20856" b="12527"/>
            <a:stretch>
              <a:fillRect/>
            </a:stretch>
          </p:blipFill>
          <p:spPr bwMode="auto">
            <a:xfrm>
              <a:off x="2051050" y="5230813"/>
              <a:ext cx="649288"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11"/>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71775" y="5251450"/>
              <a:ext cx="792163"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13" descr="South Wilford Endowed Church of England Primary School – Spark the ...">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l="7178" r="69765"/>
            <a:stretch>
              <a:fillRect/>
            </a:stretch>
          </p:blipFill>
          <p:spPr bwMode="auto">
            <a:xfrm>
              <a:off x="3257550" y="5445125"/>
              <a:ext cx="90488" cy="9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2225">
                  <a:solidFill>
                    <a:srgbClr val="000000"/>
                  </a:solidFill>
                  <a:miter lim="800000"/>
                  <a:headEnd/>
                  <a:tailEnd/>
                </a14:hiddenLine>
              </a:ext>
            </a:extLst>
          </p:spPr>
        </p:pic>
        <p:pic>
          <p:nvPicPr>
            <p:cNvPr id="20494" name="Picture 12"/>
            <p:cNvPicPr>
              <a:picLocks noChangeAspect="1"/>
            </p:cNvPicPr>
            <p:nvPr/>
          </p:nvPicPr>
          <p:blipFill>
            <a:blip r:embed="rId12" cstate="print">
              <a:extLst>
                <a:ext uri="{28A0092B-C50C-407E-A947-70E740481C1C}">
                  <a14:useLocalDpi xmlns:a14="http://schemas.microsoft.com/office/drawing/2010/main" val="0"/>
                </a:ext>
              </a:extLst>
            </a:blip>
            <a:srcRect l="11429" r="15286"/>
            <a:stretch>
              <a:fillRect/>
            </a:stretch>
          </p:blipFill>
          <p:spPr bwMode="auto">
            <a:xfrm>
              <a:off x="3573463" y="5149850"/>
              <a:ext cx="638175"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5" name="Picture 15" descr="South Wilford Endowed Church of England Primary School – Spark the ...">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l="7178" r="69765"/>
            <a:stretch>
              <a:fillRect/>
            </a:stretch>
          </p:blipFill>
          <p:spPr bwMode="auto">
            <a:xfrm>
              <a:off x="3976688" y="5422900"/>
              <a:ext cx="90487" cy="9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2225">
                  <a:solidFill>
                    <a:srgbClr val="000000"/>
                  </a:solidFill>
                  <a:miter lim="800000"/>
                  <a:headEnd/>
                  <a:tailEnd/>
                </a14:hiddenLine>
              </a:ext>
            </a:extLst>
          </p:spPr>
        </p:pic>
      </p:grpSp>
    </p:spTree>
  </p:cSld>
  <p:clrMapOvr>
    <a:masterClrMapping/>
  </p:clrMapOvr>
  <p:transition spd="slow" advTm="79376">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EFA9-63E2-4A31-A538-1DEDED1304C7}"/>
              </a:ext>
            </a:extLst>
          </p:cNvPr>
          <p:cNvSpPr>
            <a:spLocks noGrp="1"/>
          </p:cNvSpPr>
          <p:nvPr>
            <p:ph type="title"/>
          </p:nvPr>
        </p:nvSpPr>
        <p:spPr>
          <a:xfrm>
            <a:off x="457200" y="287338"/>
            <a:ext cx="8229600" cy="981075"/>
          </a:xfrm>
        </p:spPr>
        <p:txBody>
          <a:bodyPr/>
          <a:lstStyle/>
          <a:p>
            <a:pPr eaLnBrk="1" hangingPunct="1">
              <a:defRPr/>
            </a:pPr>
            <a:r>
              <a:rPr lang="en-GB" sz="4800" dirty="0"/>
              <a:t>School Meals</a:t>
            </a:r>
          </a:p>
        </p:txBody>
      </p:sp>
      <p:sp>
        <p:nvSpPr>
          <p:cNvPr id="21507" name="Content Placeholder 2"/>
          <p:cNvSpPr>
            <a:spLocks noGrp="1"/>
          </p:cNvSpPr>
          <p:nvPr>
            <p:ph idx="1"/>
          </p:nvPr>
        </p:nvSpPr>
        <p:spPr>
          <a:xfrm>
            <a:off x="179387" y="1423317"/>
            <a:ext cx="8713093" cy="4525963"/>
          </a:xfrm>
        </p:spPr>
        <p:txBody>
          <a:bodyPr/>
          <a:lstStyle/>
          <a:p>
            <a:pPr algn="just"/>
            <a:r>
              <a:rPr lang="en-GB" altLang="en-US" sz="2000" dirty="0">
                <a:solidFill>
                  <a:schemeClr val="tx1"/>
                </a:solidFill>
                <a:latin typeface="Calibri" panose="020F0502020204030204" pitchFamily="34" charset="0"/>
                <a:cs typeface="Calibri" panose="020F0502020204030204" pitchFamily="34" charset="0"/>
              </a:rPr>
              <a:t>All food is cooked on site and we design our own menu in school to ensure that it is well-balanced, as well as being appealing to the children. </a:t>
            </a:r>
          </a:p>
          <a:p>
            <a:pPr algn="just"/>
            <a:endParaRPr lang="en-GB" altLang="en-US" sz="1000" dirty="0">
              <a:solidFill>
                <a:schemeClr val="tx1"/>
              </a:solidFill>
              <a:latin typeface="Calibri" panose="020F0502020204030204" pitchFamily="34" charset="0"/>
              <a:cs typeface="Calibri" panose="020F0502020204030204" pitchFamily="34" charset="0"/>
            </a:endParaRPr>
          </a:p>
          <a:p>
            <a:pPr algn="just"/>
            <a:r>
              <a:rPr lang="en-GB" altLang="en-US" sz="2000" dirty="0">
                <a:solidFill>
                  <a:schemeClr val="tx1"/>
                </a:solidFill>
                <a:latin typeface="Calibri" panose="020F0502020204030204" pitchFamily="34" charset="0"/>
                <a:cs typeface="Calibri" panose="020F0502020204030204" pitchFamily="34" charset="0"/>
              </a:rPr>
              <a:t>There are three meals to choose from each day, which always includes a vegetarian option. You select your child’s meal online in advance to ensure that they get the meal that they want, and to minimise waste. This is done through Evolve, and if you don’t select a meal, they will get the default (jacket potato).</a:t>
            </a:r>
          </a:p>
          <a:p>
            <a:pPr algn="just"/>
            <a:endParaRPr lang="en-GB" altLang="en-US" sz="1000" dirty="0">
              <a:solidFill>
                <a:schemeClr val="tx1"/>
              </a:solidFill>
              <a:latin typeface="Calibri" panose="020F0502020204030204" pitchFamily="34" charset="0"/>
              <a:cs typeface="Calibri" panose="020F0502020204030204" pitchFamily="34" charset="0"/>
            </a:endParaRPr>
          </a:p>
          <a:p>
            <a:pPr algn="just"/>
            <a:r>
              <a:rPr lang="en-GB" altLang="en-US" sz="2000" dirty="0">
                <a:solidFill>
                  <a:schemeClr val="tx1"/>
                </a:solidFill>
                <a:latin typeface="Calibri" panose="020F0502020204030204" pitchFamily="34" charset="0"/>
                <a:cs typeface="Calibri" panose="020F0502020204030204" pitchFamily="34" charset="0"/>
              </a:rPr>
              <a:t>Children come into the hall, collect their meal from the serving hatch, with some support, and then sit to eat it with their class at a big table.</a:t>
            </a:r>
          </a:p>
          <a:p>
            <a:pPr algn="just"/>
            <a:endParaRPr lang="en-GB" altLang="en-US" sz="1000" dirty="0">
              <a:solidFill>
                <a:schemeClr val="tx1"/>
              </a:solidFill>
              <a:latin typeface="Calibri" panose="020F0502020204030204" pitchFamily="34" charset="0"/>
              <a:cs typeface="Calibri" panose="020F0502020204030204" pitchFamily="34" charset="0"/>
            </a:endParaRPr>
          </a:p>
          <a:p>
            <a:pPr algn="just"/>
            <a:r>
              <a:rPr lang="en-GB" altLang="en-US" sz="2000" dirty="0">
                <a:solidFill>
                  <a:schemeClr val="tx1"/>
                </a:solidFill>
                <a:latin typeface="Calibri" panose="020F0502020204030204" pitchFamily="34" charset="0"/>
                <a:cs typeface="Calibri" panose="020F0502020204030204" pitchFamily="34" charset="0"/>
              </a:rPr>
              <a:t>If you child has special dietary requirements for medical or religious reasons, then please let us know. </a:t>
            </a:r>
          </a:p>
          <a:p>
            <a:pPr algn="just"/>
            <a:endParaRPr lang="en-GB" altLang="en-US" sz="1000" dirty="0">
              <a:solidFill>
                <a:schemeClr val="tx1"/>
              </a:solidFill>
              <a:latin typeface="Calibri" panose="020F0502020204030204" pitchFamily="34" charset="0"/>
              <a:cs typeface="Calibri" panose="020F0502020204030204" pitchFamily="34" charset="0"/>
            </a:endParaRPr>
          </a:p>
          <a:p>
            <a:endParaRPr lang="en-GB" altLang="en-US" dirty="0">
              <a:solidFill>
                <a:schemeClr val="tx1"/>
              </a:solidFill>
              <a:latin typeface="Calibri" panose="020F0502020204030204" pitchFamily="34" charset="0"/>
              <a:cs typeface="Calibri" panose="020F0502020204030204" pitchFamily="34" charset="0"/>
            </a:endParaRPr>
          </a:p>
        </p:txBody>
      </p:sp>
      <p:pic>
        <p:nvPicPr>
          <p:cNvPr id="5" name="Picture 8" descr="South Wilford Endowed Church of England Primary School – Spark the ...">
            <a:hlinkClick r:id="rId2"/>
            <a:extLst>
              <a:ext uri="{FF2B5EF4-FFF2-40B4-BE49-F238E27FC236}">
                <a16:creationId xmlns:a16="http://schemas.microsoft.com/office/drawing/2014/main" id="{6AAD56C3-90A4-40D1-8855-1612D72824BA}"/>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
        <p:nvSpPr>
          <p:cNvPr id="3" name="Explosion 1 2"/>
          <p:cNvSpPr/>
          <p:nvPr/>
        </p:nvSpPr>
        <p:spPr>
          <a:xfrm>
            <a:off x="-36513" y="44450"/>
            <a:ext cx="2376488" cy="1462088"/>
          </a:xfrm>
          <a:prstGeom prst="irregularSeal1">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00" dirty="0"/>
          </a:p>
        </p:txBody>
      </p:sp>
      <p:pic>
        <p:nvPicPr>
          <p:cNvPr id="215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5013176"/>
            <a:ext cx="2450874" cy="1656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Rectangle 5"/>
          <p:cNvSpPr>
            <a:spLocks noChangeArrowheads="1"/>
          </p:cNvSpPr>
          <p:nvPr/>
        </p:nvSpPr>
        <p:spPr bwMode="auto">
          <a:xfrm>
            <a:off x="457200" y="431800"/>
            <a:ext cx="1450975"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1300" b="1">
                <a:latin typeface="Calibri" panose="020F0502020204030204" pitchFamily="34" charset="0"/>
                <a:cs typeface="Calibri" panose="020F0502020204030204" pitchFamily="34" charset="0"/>
              </a:rPr>
              <a:t>School dinners are FREE for children aged 4-7!</a:t>
            </a:r>
            <a:endParaRPr lang="en-GB" altLang="en-US" sz="1300"/>
          </a:p>
        </p:txBody>
      </p:sp>
    </p:spTree>
  </p:cSld>
  <p:clrMapOvr>
    <a:masterClrMapping/>
  </p:clrMapOvr>
  <p:transition spd="slow" advTm="79593">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B46E6-5945-4DC7-8721-FCF14679EC4A}"/>
              </a:ext>
            </a:extLst>
          </p:cNvPr>
          <p:cNvSpPr>
            <a:spLocks noGrp="1"/>
          </p:cNvSpPr>
          <p:nvPr>
            <p:ph type="title"/>
          </p:nvPr>
        </p:nvSpPr>
        <p:spPr>
          <a:xfrm>
            <a:off x="457200" y="0"/>
            <a:ext cx="8229600" cy="1052513"/>
          </a:xfrm>
        </p:spPr>
        <p:txBody>
          <a:bodyPr/>
          <a:lstStyle/>
          <a:p>
            <a:pPr eaLnBrk="1" hangingPunct="1">
              <a:defRPr/>
            </a:pPr>
            <a:r>
              <a:rPr lang="en-GB" sz="4800" dirty="0"/>
              <a:t>Free School Meals</a:t>
            </a:r>
          </a:p>
        </p:txBody>
      </p:sp>
      <p:sp>
        <p:nvSpPr>
          <p:cNvPr id="28675" name="Content Placeholder 2">
            <a:extLst>
              <a:ext uri="{FF2B5EF4-FFF2-40B4-BE49-F238E27FC236}">
                <a16:creationId xmlns:a16="http://schemas.microsoft.com/office/drawing/2014/main" id="{95535715-33EA-4CF8-ACD5-78FB43752657}"/>
              </a:ext>
            </a:extLst>
          </p:cNvPr>
          <p:cNvSpPr>
            <a:spLocks noGrp="1"/>
          </p:cNvSpPr>
          <p:nvPr>
            <p:ph idx="1"/>
          </p:nvPr>
        </p:nvSpPr>
        <p:spPr>
          <a:xfrm>
            <a:off x="434975" y="1268413"/>
            <a:ext cx="8229600" cy="4321175"/>
          </a:xfrm>
        </p:spPr>
        <p:txBody>
          <a:bodyPr/>
          <a:lstStyle/>
          <a:p>
            <a:pPr marL="0" indent="0">
              <a:buFont typeface="Arial" panose="020B0604020202020204" pitchFamily="34" charset="0"/>
              <a:buNone/>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Further up the school, your child may be entitled to free school meals if you receive any of the following:</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Income Support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Income-based Jobseeker’s Allowance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Income-related Employment and Support Allowance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Support under Part VI of the Immigration and Asylum Act 1999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The guaranteed element of Pension Credit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Child Tax Credit (provided you’re not also entitled to Working Tax Credit and have an annual gross income of no more than £16,190)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Working Tax Credit run-on - paid for 4 weeks after you stop qualifying for Working Tax Credit </a:t>
            </a:r>
          </a:p>
          <a:p>
            <a:pPr>
              <a:defRPr/>
            </a:pPr>
            <a:r>
              <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Universal Credit </a:t>
            </a:r>
          </a:p>
          <a:p>
            <a:pPr marL="0" indent="0">
              <a:buFont typeface="Arial" panose="020B0604020202020204" pitchFamily="34" charset="0"/>
              <a:buNone/>
              <a:defRPr/>
            </a:pPr>
            <a:endParaRPr lang="en-GB" altLang="en-US" sz="1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defRPr/>
            </a:pPr>
            <a:r>
              <a:rPr lang="en-GB"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The school can get extra funding based on the number of children eligible to Free School Meals.</a:t>
            </a:r>
          </a:p>
          <a:p>
            <a:pPr marL="0" indent="0">
              <a:buFont typeface="Arial" panose="020B0604020202020204" pitchFamily="34" charset="0"/>
              <a:buNone/>
              <a:defRPr/>
            </a:pPr>
            <a:endParaRPr lang="en-GB" altLang="en-US"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a:pPr>
            <a:endParaRPr lang="en-GB" altLang="en-US" sz="22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Picture 8" descr="South Wilford Endowed Church of England Primary School – Spark the ...">
            <a:hlinkClick r:id="rId2"/>
            <a:extLst>
              <a:ext uri="{FF2B5EF4-FFF2-40B4-BE49-F238E27FC236}">
                <a16:creationId xmlns:a16="http://schemas.microsoft.com/office/drawing/2014/main" id="{7628CAAD-B8D7-4956-A1C8-C248CBB11B15}"/>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cSld>
  <p:clrMapOvr>
    <a:masterClrMapping/>
  </p:clrMapOvr>
  <p:transition spd="slow" advTm="28061">
    <p:pull dir="l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DB6BD-04D9-4A26-A43D-B107989C4C06}"/>
              </a:ext>
            </a:extLst>
          </p:cNvPr>
          <p:cNvSpPr>
            <a:spLocks noGrp="1"/>
          </p:cNvSpPr>
          <p:nvPr>
            <p:ph type="title"/>
          </p:nvPr>
        </p:nvSpPr>
        <p:spPr>
          <a:xfrm>
            <a:off x="306388" y="506413"/>
            <a:ext cx="7183437" cy="1871662"/>
          </a:xfrm>
        </p:spPr>
        <p:txBody>
          <a:bodyPr/>
          <a:lstStyle/>
          <a:p>
            <a:pPr eaLnBrk="1" hangingPunct="1">
              <a:defRPr/>
            </a:pPr>
            <a:r>
              <a:rPr lang="en-GB" sz="4800" dirty="0"/>
              <a:t>Before they start school, please help your child become independent in…</a:t>
            </a:r>
          </a:p>
        </p:txBody>
      </p:sp>
      <p:sp>
        <p:nvSpPr>
          <p:cNvPr id="25603" name="Content Placeholder 2">
            <a:extLst>
              <a:ext uri="{FF2B5EF4-FFF2-40B4-BE49-F238E27FC236}">
                <a16:creationId xmlns:a16="http://schemas.microsoft.com/office/drawing/2014/main" id="{944DE514-9297-46E3-A057-715C836353FF}"/>
              </a:ext>
            </a:extLst>
          </p:cNvPr>
          <p:cNvSpPr>
            <a:spLocks noGrp="1"/>
          </p:cNvSpPr>
          <p:nvPr>
            <p:ph idx="1"/>
          </p:nvPr>
        </p:nvSpPr>
        <p:spPr>
          <a:xfrm>
            <a:off x="341313" y="2852738"/>
            <a:ext cx="8229600" cy="4032250"/>
          </a:xfrm>
        </p:spPr>
        <p:txBody>
          <a:bodyPr/>
          <a:lstStyle/>
          <a:p>
            <a:pPr eaLnBrk="1" hangingPunct="1">
              <a:defRPr/>
            </a:pPr>
            <a:r>
              <a:rPr lang="en-GB" altLang="en-US" dirty="0">
                <a:solidFill>
                  <a:schemeClr val="tx1"/>
                </a:solidFill>
                <a:latin typeface="Calibri" panose="020F0502020204030204" pitchFamily="34" charset="0"/>
                <a:cs typeface="Calibri" panose="020F0502020204030204" pitchFamily="34" charset="0"/>
              </a:rPr>
              <a:t>Getting themselves dressed and undressed.</a:t>
            </a:r>
          </a:p>
          <a:p>
            <a:pPr eaLnBrk="1" hangingPunct="1">
              <a:defRPr/>
            </a:pPr>
            <a:r>
              <a:rPr lang="en-GB" altLang="en-US" dirty="0">
                <a:solidFill>
                  <a:schemeClr val="tx1"/>
                </a:solidFill>
                <a:latin typeface="Calibri" panose="020F0502020204030204" pitchFamily="34" charset="0"/>
                <a:cs typeface="Calibri" panose="020F0502020204030204" pitchFamily="34" charset="0"/>
              </a:rPr>
              <a:t>Using a knife and fork.</a:t>
            </a:r>
          </a:p>
          <a:p>
            <a:pPr eaLnBrk="1" hangingPunct="1">
              <a:defRPr/>
            </a:pPr>
            <a:r>
              <a:rPr lang="en-GB" altLang="en-US" dirty="0">
                <a:solidFill>
                  <a:schemeClr val="tx1"/>
                </a:solidFill>
                <a:latin typeface="Calibri" panose="020F0502020204030204" pitchFamily="34" charset="0"/>
                <a:cs typeface="Calibri" panose="020F0502020204030204" pitchFamily="34" charset="0"/>
              </a:rPr>
              <a:t>Going to the toilet independently.</a:t>
            </a:r>
          </a:p>
          <a:p>
            <a:pPr eaLnBrk="1" hangingPunct="1">
              <a:defRPr/>
            </a:pPr>
            <a:r>
              <a:rPr lang="en-GB" altLang="en-US" dirty="0">
                <a:solidFill>
                  <a:schemeClr val="tx1"/>
                </a:solidFill>
                <a:latin typeface="Calibri" panose="020F0502020204030204" pitchFamily="34" charset="0"/>
                <a:cs typeface="Calibri" panose="020F0502020204030204" pitchFamily="34" charset="0"/>
              </a:rPr>
              <a:t>Holding a pencil correctly and using scissors.</a:t>
            </a:r>
          </a:p>
          <a:p>
            <a:pPr eaLnBrk="1" hangingPunct="1">
              <a:defRPr/>
            </a:pPr>
            <a:r>
              <a:rPr lang="en-GB" altLang="en-US" dirty="0">
                <a:solidFill>
                  <a:schemeClr val="tx1"/>
                </a:solidFill>
                <a:latin typeface="Calibri" panose="020F0502020204030204" pitchFamily="34" charset="0"/>
                <a:cs typeface="Calibri" panose="020F0502020204030204" pitchFamily="34" charset="0"/>
              </a:rPr>
              <a:t>Recognising and writing their own name.</a:t>
            </a:r>
          </a:p>
          <a:p>
            <a:pPr eaLnBrk="1" hangingPunct="1">
              <a:defRPr/>
            </a:pPr>
            <a:r>
              <a:rPr lang="en-GB" altLang="en-US" dirty="0">
                <a:solidFill>
                  <a:schemeClr val="tx1"/>
                </a:solidFill>
                <a:latin typeface="Calibri" panose="020F0502020204030204" pitchFamily="34" charset="0"/>
                <a:cs typeface="Calibri" panose="020F0502020204030204" pitchFamily="34" charset="0"/>
              </a:rPr>
              <a:t>Taking turns and sharing with other children.</a:t>
            </a:r>
          </a:p>
          <a:p>
            <a:pPr eaLnBrk="1" hangingPunct="1">
              <a:defRPr/>
            </a:pPr>
            <a:r>
              <a:rPr lang="en-GB" altLang="en-US" dirty="0">
                <a:solidFill>
                  <a:schemeClr val="tx1"/>
                </a:solidFill>
                <a:latin typeface="Calibri" panose="020F0502020204030204" pitchFamily="34" charset="0"/>
                <a:cs typeface="Calibri" panose="020F0502020204030204" pitchFamily="34" charset="0"/>
              </a:rPr>
              <a:t>Tidying up after themselves.</a:t>
            </a:r>
          </a:p>
          <a:p>
            <a:pPr marL="0" indent="0" eaLnBrk="1" hangingPunct="1">
              <a:buFont typeface="Arial" panose="020B0604020202020204" pitchFamily="34" charset="0"/>
              <a:buNone/>
              <a:defRPr/>
            </a:pPr>
            <a:endParaRPr lang="en-GB" altLang="en-US" dirty="0">
              <a:solidFill>
                <a:schemeClr val="tx1"/>
              </a:solidFill>
              <a:latin typeface="Calibri" panose="020F0502020204030204" pitchFamily="34" charset="0"/>
              <a:cs typeface="Calibri" panose="020F0502020204030204" pitchFamily="34" charset="0"/>
            </a:endParaRPr>
          </a:p>
          <a:p>
            <a:pPr eaLnBrk="1" hangingPunct="1">
              <a:defRPr/>
            </a:pPr>
            <a:endParaRPr lang="en-GB" altLang="en-US" dirty="0">
              <a:solidFill>
                <a:schemeClr val="tx1"/>
              </a:solidFill>
            </a:endParaRPr>
          </a:p>
        </p:txBody>
      </p:sp>
      <p:pic>
        <p:nvPicPr>
          <p:cNvPr id="23556" name="Picture 8" descr="MCj0424208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7000" y="3514725"/>
            <a:ext cx="1190625"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7" descr="MCj041363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712948">
            <a:off x="6673056" y="4788694"/>
            <a:ext cx="1203325"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9" descr="MCj0340958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97381">
            <a:off x="6313488" y="3125788"/>
            <a:ext cx="1801812" cy="115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South Wilford Endowed Church of England Primary School – Spark the ...">
            <a:hlinkClick r:id="rId5"/>
            <a:extLst>
              <a:ext uri="{FF2B5EF4-FFF2-40B4-BE49-F238E27FC236}">
                <a16:creationId xmlns:a16="http://schemas.microsoft.com/office/drawing/2014/main" id="{BC96031E-A04E-4A2B-973E-750B2EC82650}"/>
              </a:ext>
            </a:extLst>
          </p:cNvPr>
          <p:cNvPicPr>
            <a:picLocks noChangeAspect="1" noChangeArrowheads="1"/>
          </p:cNvPicPr>
          <p:nvPr/>
        </p:nvPicPr>
        <p:blipFill rotWithShape="1">
          <a:blip r:embed="rId6"/>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cSld>
  <p:clrMapOvr>
    <a:masterClrMapping/>
  </p:clrMapOvr>
  <p:transition spd="slow" advTm="245640">
    <p:pull dir="l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FD5B2-3EFC-49BA-BDA6-A980DDEC2794}"/>
              </a:ext>
            </a:extLst>
          </p:cNvPr>
          <p:cNvSpPr>
            <a:spLocks noGrp="1"/>
          </p:cNvSpPr>
          <p:nvPr>
            <p:ph type="title"/>
          </p:nvPr>
        </p:nvSpPr>
        <p:spPr>
          <a:xfrm>
            <a:off x="457200" y="173038"/>
            <a:ext cx="8229600" cy="1600200"/>
          </a:xfrm>
        </p:spPr>
        <p:txBody>
          <a:bodyPr/>
          <a:lstStyle/>
          <a:p>
            <a:pPr>
              <a:defRPr/>
            </a:pPr>
            <a:r>
              <a:rPr lang="en-GB" sz="4800" dirty="0"/>
              <a:t>Once your child has      started our school, please…</a:t>
            </a:r>
          </a:p>
        </p:txBody>
      </p:sp>
      <p:sp>
        <p:nvSpPr>
          <p:cNvPr id="24579" name="Content Placeholder 2"/>
          <p:cNvSpPr>
            <a:spLocks noGrp="1"/>
          </p:cNvSpPr>
          <p:nvPr>
            <p:ph idx="1"/>
          </p:nvPr>
        </p:nvSpPr>
        <p:spPr>
          <a:xfrm>
            <a:off x="457200" y="2143398"/>
            <a:ext cx="8229600" cy="4525962"/>
          </a:xfrm>
        </p:spPr>
        <p:txBody>
          <a:bodyPr/>
          <a:lstStyle/>
          <a:p>
            <a:r>
              <a:rPr lang="en-GB" altLang="en-US" dirty="0">
                <a:solidFill>
                  <a:schemeClr val="tx1"/>
                </a:solidFill>
                <a:latin typeface="Calibri" panose="020F0502020204030204" pitchFamily="34" charset="0"/>
              </a:rPr>
              <a:t>Hear them read at least three times a week and write in their reading record when you do so.</a:t>
            </a:r>
          </a:p>
          <a:p>
            <a:pPr marL="0" indent="0">
              <a:buNone/>
            </a:pPr>
            <a:endParaRPr lang="en-GB" altLang="en-US" sz="1000" dirty="0">
              <a:solidFill>
                <a:schemeClr val="tx1"/>
              </a:solidFill>
              <a:latin typeface="Calibri" panose="020F0502020204030204" pitchFamily="34" charset="0"/>
            </a:endParaRPr>
          </a:p>
          <a:p>
            <a:r>
              <a:rPr lang="en-GB" altLang="en-US" dirty="0">
                <a:solidFill>
                  <a:schemeClr val="tx1"/>
                </a:solidFill>
                <a:latin typeface="Calibri" panose="020F0502020204030204" pitchFamily="34" charset="0"/>
              </a:rPr>
              <a:t>Practise forming letters correctly, in lower case, and referring to them using the letter sounds rather than letter names.</a:t>
            </a:r>
          </a:p>
          <a:p>
            <a:endParaRPr lang="en-GB" altLang="en-US" sz="1000" dirty="0">
              <a:solidFill>
                <a:schemeClr val="tx1"/>
              </a:solidFill>
              <a:latin typeface="Calibri" panose="020F0502020204030204" pitchFamily="34" charset="0"/>
            </a:endParaRPr>
          </a:p>
          <a:p>
            <a:r>
              <a:rPr lang="en-GB" altLang="en-US" dirty="0">
                <a:solidFill>
                  <a:schemeClr val="tx1"/>
                </a:solidFill>
                <a:latin typeface="Calibri" panose="020F0502020204030204" pitchFamily="34" charset="0"/>
              </a:rPr>
              <a:t>Practise counting groups of objects accurately, and linking numerals to corresponding amounts.</a:t>
            </a:r>
          </a:p>
          <a:p>
            <a:endParaRPr lang="en-GB" altLang="en-US" sz="1000" dirty="0">
              <a:solidFill>
                <a:schemeClr val="tx1"/>
              </a:solidFill>
              <a:latin typeface="Calibri" panose="020F0502020204030204" pitchFamily="34" charset="0"/>
            </a:endParaRPr>
          </a:p>
          <a:p>
            <a:r>
              <a:rPr lang="en-GB" altLang="en-US" dirty="0">
                <a:solidFill>
                  <a:schemeClr val="tx1"/>
                </a:solidFill>
                <a:latin typeface="Calibri" panose="020F0502020204030204" pitchFamily="34" charset="0"/>
              </a:rPr>
              <a:t>Talk to them about their learning in school, using the EYFS year group page on the school website and our half-termly EYFS newsletter as starting points.</a:t>
            </a:r>
          </a:p>
          <a:p>
            <a:endParaRPr lang="en-GB" altLang="en-US" dirty="0">
              <a:solidFill>
                <a:schemeClr val="tx1"/>
              </a:solidFill>
            </a:endParaRPr>
          </a:p>
        </p:txBody>
      </p:sp>
      <p:pic>
        <p:nvPicPr>
          <p:cNvPr id="4"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spTree>
  </p:cSld>
  <p:clrMapOvr>
    <a:masterClrMapping/>
  </p:clrMapOvr>
  <p:transition spd="slow" advTm="217184">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FD5B2-3EFC-49BA-BDA6-A980DDEC2794}"/>
              </a:ext>
            </a:extLst>
          </p:cNvPr>
          <p:cNvSpPr>
            <a:spLocks noGrp="1"/>
          </p:cNvSpPr>
          <p:nvPr>
            <p:ph type="title"/>
          </p:nvPr>
        </p:nvSpPr>
        <p:spPr>
          <a:xfrm>
            <a:off x="457200" y="173038"/>
            <a:ext cx="8229600" cy="1600200"/>
          </a:xfrm>
        </p:spPr>
        <p:txBody>
          <a:bodyPr/>
          <a:lstStyle/>
          <a:p>
            <a:pPr>
              <a:defRPr/>
            </a:pPr>
            <a:r>
              <a:rPr lang="en-GB" sz="4800" dirty="0"/>
              <a:t>Once your child has      started our school, please…</a:t>
            </a:r>
          </a:p>
        </p:txBody>
      </p:sp>
      <p:sp>
        <p:nvSpPr>
          <p:cNvPr id="24579" name="Content Placeholder 2"/>
          <p:cNvSpPr>
            <a:spLocks noGrp="1"/>
          </p:cNvSpPr>
          <p:nvPr>
            <p:ph idx="1"/>
          </p:nvPr>
        </p:nvSpPr>
        <p:spPr>
          <a:xfrm>
            <a:off x="457200" y="2143398"/>
            <a:ext cx="8229600" cy="4525962"/>
          </a:xfrm>
        </p:spPr>
        <p:txBody>
          <a:bodyPr/>
          <a:lstStyle/>
          <a:p>
            <a:pPr algn="ctr"/>
            <a:r>
              <a:rPr lang="en-GB" altLang="en-US" dirty="0">
                <a:solidFill>
                  <a:schemeClr val="tx1"/>
                </a:solidFill>
                <a:latin typeface="Calibri" panose="020F0502020204030204" pitchFamily="34" charset="0"/>
              </a:rPr>
              <a:t>“I carried a watermelon!!”</a:t>
            </a:r>
          </a:p>
          <a:p>
            <a:endParaRPr lang="en-GB" altLang="en-US" dirty="0">
              <a:solidFill>
                <a:schemeClr val="tx1"/>
              </a:solidFill>
            </a:endParaRPr>
          </a:p>
        </p:txBody>
      </p:sp>
      <p:pic>
        <p:nvPicPr>
          <p:cNvPr id="4" name="Picture 8" descr="South Wilford Endowed Church of England Primary School – Spark the ...">
            <a:hlinkClick r:id="rId2"/>
            <a:extLst>
              <a:ext uri="{FF2B5EF4-FFF2-40B4-BE49-F238E27FC236}">
                <a16:creationId xmlns:a16="http://schemas.microsoft.com/office/drawing/2014/main" id="{81AE535B-B572-4F84-91FE-FCC6F348F35B}"/>
              </a:ext>
            </a:extLst>
          </p:cNvPr>
          <p:cNvPicPr>
            <a:picLocks noChangeAspect="1" noChangeArrowheads="1"/>
          </p:cNvPicPr>
          <p:nvPr/>
        </p:nvPicPr>
        <p:blipFill rotWithShape="1">
          <a:blip r:embed="rId3"/>
          <a:srcRect l="7177" r="69764"/>
          <a:stretch/>
        </p:blipFill>
        <p:spPr bwMode="auto">
          <a:xfrm>
            <a:off x="7956550" y="165100"/>
            <a:ext cx="1008063" cy="1047750"/>
          </a:xfrm>
          <a:prstGeom prst="rect">
            <a:avLst/>
          </a:prstGeom>
          <a:noFill/>
          <a:ln w="22225">
            <a:solidFill>
              <a:schemeClr val="accent1">
                <a:lumMod val="75000"/>
              </a:schemeClr>
            </a:solidFill>
          </a:ln>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1313B45-DF25-4384-AB36-B5B98757C3FB}"/>
              </a:ext>
            </a:extLst>
          </p:cNvPr>
          <p:cNvPicPr>
            <a:picLocks noChangeAspect="1"/>
          </p:cNvPicPr>
          <p:nvPr/>
        </p:nvPicPr>
        <p:blipFill>
          <a:blip r:embed="rId4"/>
          <a:stretch>
            <a:fillRect/>
          </a:stretch>
        </p:blipFill>
        <p:spPr>
          <a:xfrm>
            <a:off x="2627784" y="2708920"/>
            <a:ext cx="4502058" cy="3372198"/>
          </a:xfrm>
          <a:prstGeom prst="rect">
            <a:avLst/>
          </a:prstGeom>
        </p:spPr>
      </p:pic>
    </p:spTree>
    <p:extLst>
      <p:ext uri="{BB962C8B-B14F-4D97-AF65-F5344CB8AC3E}">
        <p14:creationId xmlns:p14="http://schemas.microsoft.com/office/powerpoint/2010/main" val="2809071914"/>
      </p:ext>
    </p:extLst>
  </p:cSld>
  <p:clrMapOvr>
    <a:masterClrMapping/>
  </p:clrMapOvr>
  <p:transition spd="slow" advTm="217184">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532" y="-469874"/>
            <a:ext cx="8229600" cy="1600200"/>
          </a:xfrm>
        </p:spPr>
        <p:txBody>
          <a:bodyPr/>
          <a:lstStyle/>
          <a:p>
            <a:r>
              <a:rPr lang="en-GB" dirty="0"/>
              <a:t>Thank you!</a:t>
            </a:r>
          </a:p>
        </p:txBody>
      </p:sp>
      <p:sp>
        <p:nvSpPr>
          <p:cNvPr id="3" name="Content Placeholder 2"/>
          <p:cNvSpPr>
            <a:spLocks noGrp="1"/>
          </p:cNvSpPr>
          <p:nvPr>
            <p:ph idx="1"/>
          </p:nvPr>
        </p:nvSpPr>
        <p:spPr>
          <a:xfrm>
            <a:off x="611560" y="1667941"/>
            <a:ext cx="8093572" cy="4281339"/>
          </a:xfrm>
        </p:spPr>
        <p:txBody>
          <a:bodyPr/>
          <a:lstStyle/>
          <a:p>
            <a:pPr algn="just"/>
            <a:r>
              <a:rPr lang="en-GB" dirty="0">
                <a:solidFill>
                  <a:schemeClr val="tx1"/>
                </a:solidFill>
                <a:latin typeface="Calibri" panose="020F0502020204030204" pitchFamily="34" charset="0"/>
                <a:cs typeface="Calibri" panose="020F0502020204030204" pitchFamily="34" charset="0"/>
              </a:rPr>
              <a:t>We look forward to welcoming your child to our </a:t>
            </a:r>
            <a:r>
              <a:rPr lang="en-GB">
                <a:solidFill>
                  <a:schemeClr val="tx1"/>
                </a:solidFill>
                <a:latin typeface="Calibri" panose="020F0502020204030204" pitchFamily="34" charset="0"/>
                <a:cs typeface="Calibri" panose="020F0502020204030204" pitchFamily="34" charset="0"/>
              </a:rPr>
              <a:t>transition sessions.</a:t>
            </a:r>
            <a:endParaRPr lang="en-GB" dirty="0">
              <a:solidFill>
                <a:schemeClr val="tx1"/>
              </a:solidFill>
              <a:latin typeface="Calibri" panose="020F0502020204030204" pitchFamily="34" charset="0"/>
              <a:cs typeface="Calibri" panose="020F0502020204030204" pitchFamily="34" charset="0"/>
            </a:endParaRPr>
          </a:p>
          <a:p>
            <a:pPr algn="just"/>
            <a:r>
              <a:rPr lang="en-GB" dirty="0">
                <a:solidFill>
                  <a:schemeClr val="tx1"/>
                </a:solidFill>
                <a:latin typeface="Calibri" panose="020F0502020204030204" pitchFamily="34" charset="0"/>
                <a:cs typeface="Calibri" panose="020F0502020204030204" pitchFamily="34" charset="0"/>
              </a:rPr>
              <a:t>Please bring along proof of address and your child’s birth certificate for the office to photocopy.</a:t>
            </a:r>
          </a:p>
          <a:p>
            <a:pPr algn="just"/>
            <a:endParaRPr lang="en-GB" sz="500" dirty="0">
              <a:solidFill>
                <a:schemeClr val="tx1"/>
              </a:solidFill>
              <a:latin typeface="Calibri" panose="020F0502020204030204" pitchFamily="34" charset="0"/>
              <a:cs typeface="Calibri" panose="020F0502020204030204" pitchFamily="34" charset="0"/>
            </a:endParaRPr>
          </a:p>
          <a:p>
            <a:pPr algn="just"/>
            <a:r>
              <a:rPr lang="en-GB" dirty="0">
                <a:solidFill>
                  <a:schemeClr val="tx1"/>
                </a:solidFill>
                <a:latin typeface="Calibri" panose="020F0502020204030204" pitchFamily="34" charset="0"/>
                <a:cs typeface="Calibri" panose="020F0502020204030204" pitchFamily="34" charset="0"/>
              </a:rPr>
              <a:t>If you have any questions about the information given in this presentation or about your child starting school, please ask us or send an email to the school office.</a:t>
            </a:r>
          </a:p>
          <a:p>
            <a:pPr algn="just"/>
            <a:endParaRPr lang="en-GB" dirty="0">
              <a:solidFill>
                <a:schemeClr val="tx1"/>
              </a:solidFill>
              <a:latin typeface="Calibri" panose="020F0502020204030204" pitchFamily="34" charset="0"/>
              <a:cs typeface="Calibri" panose="020F0502020204030204" pitchFamily="34" charset="0"/>
            </a:endParaRPr>
          </a:p>
        </p:txBody>
      </p:sp>
      <p:pic>
        <p:nvPicPr>
          <p:cNvPr id="7" name="Picture 8" descr="South Wilford Endowed Church of England Primary School – Spark the ...">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5949280"/>
            <a:ext cx="2355751" cy="564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8005827"/>
      </p:ext>
    </p:extLst>
  </p:cSld>
  <p:clrMapOvr>
    <a:masterClrMapping/>
  </p:clrMapOvr>
  <p:transition spd="slow" advTm="56239">
    <p:pull dir="l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3279</TotalTime>
  <Words>2034</Words>
  <Application>Microsoft Office PowerPoint</Application>
  <PresentationFormat>On-screen Show (4:3)</PresentationFormat>
  <Paragraphs>248</Paragraphs>
  <Slides>24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Century Gothic</vt:lpstr>
      <vt:lpstr>Courier New</vt:lpstr>
      <vt:lpstr>Palatino Linotype</vt:lpstr>
      <vt:lpstr>Executive</vt:lpstr>
      <vt:lpstr>South Wilford Endowed CE  Primary School</vt:lpstr>
      <vt:lpstr>Meet the Team!</vt:lpstr>
      <vt:lpstr>Early Years Curriculum</vt:lpstr>
      <vt:lpstr>Daily Routines</vt:lpstr>
      <vt:lpstr>School Rule </vt:lpstr>
      <vt:lpstr>Learning through Play</vt:lpstr>
      <vt:lpstr>Our School Values</vt:lpstr>
      <vt:lpstr>Our School Values</vt:lpstr>
      <vt:lpstr>Our Learning Heroes</vt:lpstr>
      <vt:lpstr>Literacy</vt:lpstr>
      <vt:lpstr>     Mathematics </vt:lpstr>
      <vt:lpstr>Our EYFS unit</vt:lpstr>
      <vt:lpstr>Classroom Areas</vt:lpstr>
      <vt:lpstr>Bits and Bobs…</vt:lpstr>
      <vt:lpstr>Bits and Bobs…</vt:lpstr>
      <vt:lpstr>Communication</vt:lpstr>
      <vt:lpstr>Medical</vt:lpstr>
      <vt:lpstr>School Uniform</vt:lpstr>
      <vt:lpstr>School Meals</vt:lpstr>
      <vt:lpstr>Free School Meals</vt:lpstr>
      <vt:lpstr>Before they start school, please help your child become independent in…</vt:lpstr>
      <vt:lpstr>Once your child has      started our school, please…</vt:lpstr>
      <vt:lpstr>Once your child has      started our school, please…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Priory Foundation Stage</dc:title>
  <dc:creator>cat</dc:creator>
  <cp:lastModifiedBy>Heather Stannard</cp:lastModifiedBy>
  <cp:revision>312</cp:revision>
  <cp:lastPrinted>2023-06-21T14:37:50Z</cp:lastPrinted>
  <dcterms:created xsi:type="dcterms:W3CDTF">2008-06-10T14:37:12Z</dcterms:created>
  <dcterms:modified xsi:type="dcterms:W3CDTF">2025-07-02T08:40:23Z</dcterms:modified>
</cp:coreProperties>
</file>