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3" r:id="rId2"/>
    <p:sldId id="304" r:id="rId3"/>
    <p:sldId id="305" r:id="rId4"/>
    <p:sldId id="306" r:id="rId5"/>
    <p:sldId id="324" r:id="rId6"/>
    <p:sldId id="263" r:id="rId7"/>
    <p:sldId id="309" r:id="rId8"/>
    <p:sldId id="308" r:id="rId9"/>
    <p:sldId id="264" r:id="rId10"/>
    <p:sldId id="307" r:id="rId11"/>
    <p:sldId id="325" r:id="rId12"/>
    <p:sldId id="311" r:id="rId13"/>
    <p:sldId id="326" r:id="rId14"/>
    <p:sldId id="327" r:id="rId15"/>
    <p:sldId id="269" r:id="rId16"/>
    <p:sldId id="270" r:id="rId17"/>
    <p:sldId id="314" r:id="rId18"/>
    <p:sldId id="322" r:id="rId19"/>
    <p:sldId id="279" r:id="rId20"/>
    <p:sldId id="328" r:id="rId21"/>
    <p:sldId id="283" r:id="rId22"/>
    <p:sldId id="315" r:id="rId23"/>
    <p:sldId id="320" r:id="rId24"/>
    <p:sldId id="287" r:id="rId25"/>
    <p:sldId id="288" r:id="rId26"/>
    <p:sldId id="289" r:id="rId27"/>
    <p:sldId id="316" r:id="rId28"/>
    <p:sldId id="319" r:id="rId29"/>
    <p:sldId id="293" r:id="rId30"/>
    <p:sldId id="294" r:id="rId31"/>
    <p:sldId id="296" r:id="rId32"/>
    <p:sldId id="317" r:id="rId33"/>
    <p:sldId id="318" r:id="rId34"/>
    <p:sldId id="300" r:id="rId35"/>
    <p:sldId id="302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CCCCFF"/>
    <a:srgbClr val="00FFCC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D4A82-2045-4FB1-9328-1C3A948BC79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A344B-6909-4E92-A556-666465991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739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D4A82-2045-4FB1-9328-1C3A948BC79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A344B-6909-4E92-A556-666465991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84798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D4A82-2045-4FB1-9328-1C3A948BC79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A344B-6909-4E92-A556-666465991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84359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D4A82-2045-4FB1-9328-1C3A948BC79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A344B-6909-4E92-A556-666465991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906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D4A82-2045-4FB1-9328-1C3A948BC79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A344B-6909-4E92-A556-666465991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413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D4A82-2045-4FB1-9328-1C3A948BC79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A344B-6909-4E92-A556-666465991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6931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D4A82-2045-4FB1-9328-1C3A948BC79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A344B-6909-4E92-A556-666465991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654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D4A82-2045-4FB1-9328-1C3A948BC79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A344B-6909-4E92-A556-666465991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3759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D4A82-2045-4FB1-9328-1C3A948BC79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A344B-6909-4E92-A556-666465991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9358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D4A82-2045-4FB1-9328-1C3A948BC79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A344B-6909-4E92-A556-666465991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018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D4A82-2045-4FB1-9328-1C3A948BC79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A344B-6909-4E92-A556-666465991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619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BD4A82-2045-4FB1-9328-1C3A948BC79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1A344B-6909-4E92-A556-666465991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4327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image" Target="../media/image15.emf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12" Type="http://schemas.openxmlformats.org/officeDocument/2006/relationships/image" Target="../media/image14.jpeg"/><Relationship Id="rId2" Type="http://schemas.openxmlformats.org/officeDocument/2006/relationships/image" Target="../media/image1.png"/><Relationship Id="rId16" Type="http://schemas.openxmlformats.org/officeDocument/2006/relationships/image" Target="../media/image17.gif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11" Type="http://schemas.openxmlformats.org/officeDocument/2006/relationships/image" Target="../media/image13.jpeg"/><Relationship Id="rId5" Type="http://schemas.openxmlformats.org/officeDocument/2006/relationships/image" Target="../media/image8.png"/><Relationship Id="rId15" Type="http://schemas.microsoft.com/office/2007/relationships/hdphoto" Target="../media/hdphoto2.wdp"/><Relationship Id="rId10" Type="http://schemas.openxmlformats.org/officeDocument/2006/relationships/image" Target="../media/image12.png"/><Relationship Id="rId4" Type="http://schemas.openxmlformats.org/officeDocument/2006/relationships/image" Target="../media/image7.jpe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19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19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9.png"/><Relationship Id="rId7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9.png"/><Relationship Id="rId7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emf"/><Relationship Id="rId9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microsoft.com/office/2007/relationships/hdphoto" Target="../media/hdphoto7.wdp"/><Relationship Id="rId3" Type="http://schemas.openxmlformats.org/officeDocument/2006/relationships/image" Target="../media/image23.png"/><Relationship Id="rId7" Type="http://schemas.microsoft.com/office/2007/relationships/hdphoto" Target="../media/hdphoto4.wdp"/><Relationship Id="rId12" Type="http://schemas.openxmlformats.org/officeDocument/2006/relationships/image" Target="../media/image28.png"/><Relationship Id="rId17" Type="http://schemas.microsoft.com/office/2007/relationships/hdphoto" Target="../media/hdphoto9.wdp"/><Relationship Id="rId2" Type="http://schemas.openxmlformats.org/officeDocument/2006/relationships/image" Target="../media/image1.png"/><Relationship Id="rId16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microsoft.com/office/2007/relationships/hdphoto" Target="../media/hdphoto6.wdp"/><Relationship Id="rId5" Type="http://schemas.openxmlformats.org/officeDocument/2006/relationships/image" Target="../media/image24.jpeg"/><Relationship Id="rId15" Type="http://schemas.microsoft.com/office/2007/relationships/hdphoto" Target="../media/hdphoto8.wdp"/><Relationship Id="rId10" Type="http://schemas.openxmlformats.org/officeDocument/2006/relationships/image" Target="../media/image27.png"/><Relationship Id="rId4" Type="http://schemas.microsoft.com/office/2007/relationships/hdphoto" Target="../media/hdphoto3.wdp"/><Relationship Id="rId9" Type="http://schemas.microsoft.com/office/2007/relationships/hdphoto" Target="../media/hdphoto5.wdp"/><Relationship Id="rId1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emf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em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emf"/><Relationship Id="rId3" Type="http://schemas.openxmlformats.org/officeDocument/2006/relationships/image" Target="../media/image45.png"/><Relationship Id="rId7" Type="http://schemas.openxmlformats.org/officeDocument/2006/relationships/image" Target="../media/image49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Relationship Id="rId9" Type="http://schemas.openxmlformats.org/officeDocument/2006/relationships/image" Target="../media/image51.em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2.emf"/><Relationship Id="rId7" Type="http://schemas.openxmlformats.org/officeDocument/2006/relationships/image" Target="../media/image5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emf"/><Relationship Id="rId5" Type="http://schemas.openxmlformats.org/officeDocument/2006/relationships/image" Target="../media/image54.gif"/><Relationship Id="rId10" Type="http://schemas.openxmlformats.org/officeDocument/2006/relationships/image" Target="../media/image59.png"/><Relationship Id="rId4" Type="http://schemas.openxmlformats.org/officeDocument/2006/relationships/image" Target="../media/image53.emf"/><Relationship Id="rId9" Type="http://schemas.openxmlformats.org/officeDocument/2006/relationships/image" Target="../media/image58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microsoft.com/office/2007/relationships/hdphoto" Target="../media/hdphoto11.wdp"/><Relationship Id="rId3" Type="http://schemas.openxmlformats.org/officeDocument/2006/relationships/image" Target="../media/image61.emf"/><Relationship Id="rId7" Type="http://schemas.openxmlformats.org/officeDocument/2006/relationships/image" Target="../media/image6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0.wdp"/><Relationship Id="rId5" Type="http://schemas.openxmlformats.org/officeDocument/2006/relationships/image" Target="../media/image63.png"/><Relationship Id="rId10" Type="http://schemas.microsoft.com/office/2007/relationships/hdphoto" Target="../media/hdphoto12.wdp"/><Relationship Id="rId4" Type="http://schemas.openxmlformats.org/officeDocument/2006/relationships/image" Target="../media/image62.emf"/><Relationship Id="rId9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B58E42A-B13B-1E46-A572-4E490A1BDE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118903" y="0"/>
            <a:ext cx="3337470" cy="162570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2C1DE65-151E-1B42-9A34-141030D748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 flipV="1">
            <a:off x="-436" y="6090988"/>
            <a:ext cx="12192435" cy="76700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528344" y="2091833"/>
            <a:ext cx="811051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/>
              <a:t>Calculation guidance for written methods of multiplication</a:t>
            </a:r>
            <a:endParaRPr lang="en-GB" sz="72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234D474-0744-9240-B9AC-AD085668F9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64374" y="-736024"/>
            <a:ext cx="7585436" cy="550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235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668320" y="5044285"/>
            <a:ext cx="2602337" cy="12676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572000" y="1241659"/>
            <a:ext cx="33207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/>
              <a:t>Y1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302778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5426938"/>
              </p:ext>
            </p:extLst>
          </p:nvPr>
        </p:nvGraphicFramePr>
        <p:xfrm>
          <a:off x="2032000" y="719666"/>
          <a:ext cx="8128000" cy="2590800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8128000">
                  <a:extLst>
                    <a:ext uri="{9D8B030D-6E8A-4147-A177-3AD203B41FA5}">
                      <a16:colId xmlns:a16="http://schemas.microsoft.com/office/drawing/2014/main" val="19943485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Proposed teaching sequence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14023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Make equal</a:t>
                      </a:r>
                      <a:r>
                        <a:rPr lang="en-GB" baseline="0" dirty="0" smtClean="0"/>
                        <a:t> groups of 2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942472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 smtClean="0"/>
                        <a:t>Make</a:t>
                      </a:r>
                      <a:r>
                        <a:rPr lang="en-GB" baseline="0" dirty="0" smtClean="0"/>
                        <a:t> e</a:t>
                      </a:r>
                      <a:r>
                        <a:rPr lang="en-GB" dirty="0" smtClean="0"/>
                        <a:t>qual groups of 5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2516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Make equal</a:t>
                      </a:r>
                      <a:r>
                        <a:rPr lang="en-GB" baseline="0" dirty="0" smtClean="0"/>
                        <a:t> groups of 10</a:t>
                      </a:r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67061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Count in 2s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40759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Count</a:t>
                      </a:r>
                      <a:r>
                        <a:rPr lang="en-GB" baseline="0" dirty="0" smtClean="0"/>
                        <a:t> in 5s</a:t>
                      </a:r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97926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Count</a:t>
                      </a:r>
                      <a:r>
                        <a:rPr lang="en-GB" baseline="0" dirty="0" smtClean="0"/>
                        <a:t> in 10s</a:t>
                      </a:r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9359678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668320" y="5044285"/>
            <a:ext cx="2602337" cy="12676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716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668320" y="5044285"/>
            <a:ext cx="2602337" cy="12676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9309893"/>
              </p:ext>
            </p:extLst>
          </p:nvPr>
        </p:nvGraphicFramePr>
        <p:xfrm>
          <a:off x="356136" y="559862"/>
          <a:ext cx="11656191" cy="6766560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3885397">
                  <a:extLst>
                    <a:ext uri="{9D8B030D-6E8A-4147-A177-3AD203B41FA5}">
                      <a16:colId xmlns:a16="http://schemas.microsoft.com/office/drawing/2014/main" val="520867064"/>
                    </a:ext>
                  </a:extLst>
                </a:gridCol>
                <a:gridCol w="7770794">
                  <a:extLst>
                    <a:ext uri="{9D8B030D-6E8A-4147-A177-3AD203B41FA5}">
                      <a16:colId xmlns:a16="http://schemas.microsoft.com/office/drawing/2014/main" val="892932090"/>
                    </a:ext>
                  </a:extLst>
                </a:gridCol>
              </a:tblGrid>
              <a:tr h="60706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ysClr val="windowText" lastClr="000000"/>
                          </a:solidFill>
                        </a:rPr>
                        <a:t>Revisit</a:t>
                      </a:r>
                    </a:p>
                    <a:p>
                      <a:endParaRPr lang="en-GB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u="none" strike="noStrike" cap="none" normalizeH="0" baseline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</a:rPr>
                        <a:t>NC objectives</a:t>
                      </a:r>
                    </a:p>
                    <a:p>
                      <a:endParaRPr lang="en-GB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0678768"/>
                  </a:ext>
                </a:extLst>
              </a:tr>
              <a:tr h="1425623">
                <a:tc rowSpan="2">
                  <a:txBody>
                    <a:bodyPr/>
                    <a:lstStyle/>
                    <a:p>
                      <a:r>
                        <a:rPr lang="en-GB" dirty="0" smtClean="0"/>
                        <a:t>Children should be able to:</a:t>
                      </a:r>
                    </a:p>
                    <a:p>
                      <a:r>
                        <a:rPr lang="en-GB" dirty="0" smtClean="0"/>
                        <a:t>count up to 20;</a:t>
                      </a:r>
                    </a:p>
                    <a:p>
                      <a:r>
                        <a:rPr lang="en-GB" dirty="0" smtClean="0"/>
                        <a:t>count objects accurately;</a:t>
                      </a:r>
                    </a:p>
                    <a:p>
                      <a:r>
                        <a:rPr lang="en-GB" dirty="0" smtClean="0"/>
                        <a:t>write numbers;</a:t>
                      </a:r>
                    </a:p>
                    <a:p>
                      <a:endParaRPr lang="en-GB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0" lvl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tabLst>
                          <a:tab pos="227013" algn="l"/>
                        </a:tabLst>
                      </a:pPr>
                      <a:r>
                        <a:rPr kumimoji="0" lang="en-GB" altLang="en-US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Pupils should be taught to:</a:t>
                      </a:r>
                      <a:endParaRPr kumimoji="0" lang="en-GB" altLang="en-US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 smtClean="0"/>
                        <a:t>solve one-step problems involving multiplication, by calculating the answer using concrete objects, pictorial representations and arrays with the support of the teacher.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kumimoji="0" lang="en-GB" altLang="en-US" sz="4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1078693"/>
                  </a:ext>
                </a:extLst>
              </a:tr>
              <a:tr h="142562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Vocabulary</a:t>
                      </a:r>
                    </a:p>
                    <a:p>
                      <a:r>
                        <a:rPr lang="en-US" sz="1600" dirty="0" smtClean="0"/>
                        <a:t>Groups            Lots of</a:t>
                      </a:r>
                    </a:p>
                    <a:p>
                      <a:r>
                        <a:rPr lang="en-US" sz="1600" dirty="0" smtClean="0"/>
                        <a:t>Repeated addition                       Array</a:t>
                      </a:r>
                    </a:p>
                    <a:p>
                      <a:r>
                        <a:rPr lang="en-US" sz="1600" dirty="0" smtClean="0"/>
                        <a:t>Times                   Rows             Columns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kumimoji="0" lang="en-GB" altLang="en-US" sz="4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3215466"/>
                  </a:ext>
                </a:extLst>
              </a:tr>
              <a:tr h="2199746">
                <a:tc gridSpan="2">
                  <a:txBody>
                    <a:bodyPr/>
                    <a:lstStyle/>
                    <a:p>
                      <a:r>
                        <a:rPr lang="en-GB" dirty="0" smtClean="0"/>
                        <a:t>Resources</a:t>
                      </a:r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2232767"/>
                  </a:ext>
                </a:extLst>
              </a:tr>
            </a:tbl>
          </a:graphicData>
        </a:graphic>
      </p:graphicFrame>
      <p:pic>
        <p:nvPicPr>
          <p:cNvPr id="9" name="Picture 2" descr="Image result for num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318" y="5237690"/>
            <a:ext cx="1448287" cy="1085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Image result for counter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817" y="5289304"/>
            <a:ext cx="1328859" cy="1066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55559" y="5044285"/>
            <a:ext cx="4834729" cy="700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568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794445" y="5182131"/>
            <a:ext cx="2602337" cy="12676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3580990"/>
              </p:ext>
            </p:extLst>
          </p:nvPr>
        </p:nvGraphicFramePr>
        <p:xfrm>
          <a:off x="373116" y="780919"/>
          <a:ext cx="11445764" cy="5608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61441">
                  <a:extLst>
                    <a:ext uri="{9D8B030D-6E8A-4147-A177-3AD203B41FA5}">
                      <a16:colId xmlns:a16="http://schemas.microsoft.com/office/drawing/2014/main" val="229581317"/>
                    </a:ext>
                  </a:extLst>
                </a:gridCol>
                <a:gridCol w="2861441">
                  <a:extLst>
                    <a:ext uri="{9D8B030D-6E8A-4147-A177-3AD203B41FA5}">
                      <a16:colId xmlns:a16="http://schemas.microsoft.com/office/drawing/2014/main" val="1143831173"/>
                    </a:ext>
                  </a:extLst>
                </a:gridCol>
                <a:gridCol w="2861441">
                  <a:extLst>
                    <a:ext uri="{9D8B030D-6E8A-4147-A177-3AD203B41FA5}">
                      <a16:colId xmlns:a16="http://schemas.microsoft.com/office/drawing/2014/main" val="1043925747"/>
                    </a:ext>
                  </a:extLst>
                </a:gridCol>
                <a:gridCol w="2861441">
                  <a:extLst>
                    <a:ext uri="{9D8B030D-6E8A-4147-A177-3AD203B41FA5}">
                      <a16:colId xmlns:a16="http://schemas.microsoft.com/office/drawing/2014/main" val="93552787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sz="1400" dirty="0" smtClean="0"/>
                    </a:p>
                    <a:p>
                      <a:pPr algn="ctr"/>
                      <a:endParaRPr lang="en-GB" sz="1400" dirty="0" smtClean="0"/>
                    </a:p>
                    <a:p>
                      <a:pPr algn="ctr"/>
                      <a:endParaRPr lang="en-GB" sz="1400" dirty="0" smtClean="0"/>
                    </a:p>
                    <a:p>
                      <a:pPr algn="ctr"/>
                      <a:endParaRPr lang="en-GB" sz="1400" dirty="0" smtClean="0"/>
                    </a:p>
                    <a:p>
                      <a:pPr algn="ctr"/>
                      <a:endParaRPr lang="en-GB" sz="1400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Recognise and make   equal group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Objects to be place on top of the number line to aid counting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"/>
                        </a:rPr>
                        <a:t>Children to represent the practical resources in a picture and use a bar model. 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"/>
                          <a:ea typeface="+mn-ea"/>
                          <a:cs typeface="+mn-cs"/>
                        </a:rPr>
                        <a:t>Children to represent the calculation as repeated addition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"/>
                          <a:ea typeface="+mn-ea"/>
                          <a:cs typeface="+mn-cs"/>
                        </a:rPr>
                        <a:t>2 + 2 + 2 + 2 = 8</a:t>
                      </a:r>
                    </a:p>
                    <a:p>
                      <a:pPr algn="ctr"/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06320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Bariol"/>
                        </a:rPr>
                        <a:t>Children to represent the array as repeated addition and identify commutative law</a:t>
                      </a:r>
                    </a:p>
                    <a:p>
                      <a:pPr algn="ctr"/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Bariol"/>
                        </a:rPr>
                        <a:t>2 + 2 + 2 + 2 + 2 = 10</a:t>
                      </a:r>
                    </a:p>
                    <a:p>
                      <a:pPr algn="ctr"/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Bariol"/>
                        </a:rPr>
                        <a:t>5 + 5 = 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"/>
                        </a:rPr>
                        <a:t>Children draw arrays to show commutative law of multiplication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/>
                        <a:t>#</a:t>
                      </a:r>
                    </a:p>
                    <a:p>
                      <a:pPr algn="ctr"/>
                      <a:endParaRPr lang="en-GB" sz="1400" dirty="0" smtClean="0"/>
                    </a:p>
                    <a:p>
                      <a:pPr algn="ctr"/>
                      <a:endParaRPr lang="en-GB" sz="1400" dirty="0" smtClean="0"/>
                    </a:p>
                    <a:p>
                      <a:pPr algn="ctr"/>
                      <a:endParaRPr lang="en-GB" sz="1400" dirty="0" smtClean="0"/>
                    </a:p>
                    <a:p>
                      <a:pPr algn="ctr"/>
                      <a:endParaRPr lang="en-GB" sz="1400" dirty="0" smtClean="0"/>
                    </a:p>
                    <a:p>
                      <a:pPr algn="ctr"/>
                      <a:endParaRPr lang="en-GB" sz="1400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Use arrays to highlight the commutative law of multiplication</a:t>
                      </a:r>
                    </a:p>
                    <a:p>
                      <a:pPr algn="ctr"/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 smtClean="0"/>
                    </a:p>
                    <a:p>
                      <a:pPr algn="ctr"/>
                      <a:endParaRPr lang="en-GB" sz="1400" dirty="0" smtClean="0"/>
                    </a:p>
                    <a:p>
                      <a:pPr algn="ctr"/>
                      <a:endParaRPr lang="en-GB" sz="1400" dirty="0" smtClean="0"/>
                    </a:p>
                    <a:p>
                      <a:pPr algn="ctr"/>
                      <a:endParaRPr lang="en-GB" sz="1400" dirty="0" smtClean="0"/>
                    </a:p>
                    <a:p>
                      <a:pPr algn="ctr"/>
                      <a:endParaRPr lang="en-GB" sz="1400" dirty="0" smtClean="0"/>
                    </a:p>
                    <a:p>
                      <a:pPr algn="ctr"/>
                      <a:endParaRPr lang="en-GB" sz="1400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"/>
                        </a:rPr>
                        <a:t>Children notice arrays in real life and make using object	</a:t>
                      </a:r>
                    </a:p>
                    <a:p>
                      <a:pPr algn="ctr"/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90694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1400" dirty="0" smtClean="0"/>
                    </a:p>
                    <a:p>
                      <a:pPr algn="ctr"/>
                      <a:endParaRPr lang="en-GB" sz="1400" dirty="0" smtClean="0"/>
                    </a:p>
                    <a:p>
                      <a:pPr algn="ctr"/>
                      <a:endParaRPr lang="en-GB" sz="1400" dirty="0" smtClean="0"/>
                    </a:p>
                    <a:p>
                      <a:pPr algn="ctr"/>
                      <a:endParaRPr lang="en-GB" sz="1400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Bariol"/>
                        </a:rPr>
                        <a:t>Children use real life objects to solve problems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 smtClean="0"/>
                    </a:p>
                    <a:p>
                      <a:pPr algn="ctr"/>
                      <a:endParaRPr lang="en-GB" sz="1400" dirty="0" smtClean="0"/>
                    </a:p>
                    <a:p>
                      <a:pPr algn="ctr"/>
                      <a:endParaRPr lang="en-GB" sz="1400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Children to represent answers to real life problems on number line</a:t>
                      </a:r>
                    </a:p>
                    <a:p>
                      <a:pPr algn="ctr"/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"/>
                        </a:rPr>
                        <a:t>Children to solve real life problems using arrays and link to bar model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"/>
                        </a:rPr>
                        <a:t>Children to show answers to real life problems as repeated addition</a:t>
                      </a:r>
                    </a:p>
                    <a:p>
                      <a:pPr algn="ctr"/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6299833"/>
                  </a:ext>
                </a:extLst>
              </a:tr>
            </a:tbl>
          </a:graphicData>
        </a:graphic>
      </p:graphicFrame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8883" y="1802110"/>
            <a:ext cx="1290021" cy="412434"/>
          </a:xfrm>
          <a:prstGeom prst="rect">
            <a:avLst/>
          </a:prstGeom>
        </p:spPr>
      </p:pic>
      <p:pic>
        <p:nvPicPr>
          <p:cNvPr id="17" name="Picture 2" descr="Image result for pair of sock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398" y="908106"/>
            <a:ext cx="720495" cy="808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" name="Group 17"/>
          <p:cNvGrpSpPr/>
          <p:nvPr/>
        </p:nvGrpSpPr>
        <p:grpSpPr>
          <a:xfrm>
            <a:off x="2188904" y="867013"/>
            <a:ext cx="1023637" cy="891044"/>
            <a:chOff x="3321898" y="391293"/>
            <a:chExt cx="1513718" cy="1082639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100000" l="3865" r="96618">
                          <a14:foregroundMark x1="9662" y1="34767" x2="9662" y2="34767"/>
                          <a14:foregroundMark x1="52174" y1="33692" x2="52174" y2="33692"/>
                          <a14:foregroundMark x1="54106" y1="2509" x2="54106" y2="2509"/>
                          <a14:foregroundMark x1="92271" y1="2867" x2="92271" y2="2867"/>
                          <a14:foregroundMark x1="93720" y1="96416" x2="93720" y2="96416"/>
                          <a14:foregroundMark x1="10145" y1="97133" x2="10145" y2="97133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321898" y="391293"/>
              <a:ext cx="803248" cy="1082639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100000" l="3865" r="96618">
                          <a14:foregroundMark x1="9662" y1="34767" x2="9662" y2="34767"/>
                          <a14:foregroundMark x1="52174" y1="33692" x2="52174" y2="33692"/>
                          <a14:foregroundMark x1="54106" y1="2509" x2="54106" y2="2509"/>
                          <a14:foregroundMark x1="92271" y1="2867" x2="92271" y2="2867"/>
                          <a14:foregroundMark x1="93720" y1="96416" x2="93720" y2="96416"/>
                          <a14:foregroundMark x1="10145" y1="97133" x2="10145" y2="97133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032368" y="391293"/>
              <a:ext cx="803248" cy="1082639"/>
            </a:xfrm>
            <a:prstGeom prst="rect">
              <a:avLst/>
            </a:prstGeom>
          </p:spPr>
        </p:pic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72355" y="1312535"/>
            <a:ext cx="2514600" cy="61912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03703" y="872905"/>
            <a:ext cx="1801042" cy="126335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94620" y="2938252"/>
            <a:ext cx="1217212" cy="98149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247149" y="2897891"/>
            <a:ext cx="1498303" cy="1051693"/>
          </a:xfrm>
          <a:prstGeom prst="rect">
            <a:avLst/>
          </a:prstGeom>
        </p:spPr>
      </p:pic>
      <p:pic>
        <p:nvPicPr>
          <p:cNvPr id="26" name="Picture 2" descr="Image result for muffins in tin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1201" y="2927454"/>
            <a:ext cx="1337457" cy="100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Image result for muffins in tin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914488" y="3036177"/>
            <a:ext cx="980513" cy="735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065480" y="2848161"/>
            <a:ext cx="1245037" cy="702227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797947" y="4811278"/>
            <a:ext cx="1991238" cy="888748"/>
            <a:chOff x="217815" y="5369057"/>
            <a:chExt cx="1991238" cy="888748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14"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0" b="96528" l="3383" r="98496"/>
                      </a14:imgEffect>
                    </a14:imgLayer>
                  </a14:imgProps>
                </a:ext>
              </a:extLst>
            </a:blip>
            <a:srcRect l="60777" b="52740"/>
            <a:stretch/>
          </p:blipFill>
          <p:spPr>
            <a:xfrm>
              <a:off x="217815" y="5369057"/>
              <a:ext cx="645228" cy="841724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14"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0" b="96528" l="3383" r="98496"/>
                      </a14:imgEffect>
                    </a14:imgLayer>
                  </a14:imgProps>
                </a:ext>
              </a:extLst>
            </a:blip>
            <a:srcRect l="60777" b="52740"/>
            <a:stretch/>
          </p:blipFill>
          <p:spPr>
            <a:xfrm>
              <a:off x="890820" y="5392569"/>
              <a:ext cx="645228" cy="841724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 rotWithShape="1">
            <a:blip r:embed="rId14"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0" b="96528" l="3383" r="98496"/>
                      </a14:imgEffect>
                    </a14:imgLayer>
                  </a14:imgProps>
                </a:ext>
              </a:extLst>
            </a:blip>
            <a:srcRect l="60777" b="52740"/>
            <a:stretch/>
          </p:blipFill>
          <p:spPr>
            <a:xfrm>
              <a:off x="1563825" y="5416081"/>
              <a:ext cx="645228" cy="841724"/>
            </a:xfrm>
            <a:prstGeom prst="rect">
              <a:avLst/>
            </a:prstGeom>
          </p:spPr>
        </p:pic>
      </p:grpSp>
      <p:pic>
        <p:nvPicPr>
          <p:cNvPr id="33" name="Picture 4" descr="Image result for number line jumping in 5s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577"/>
          <a:stretch/>
        </p:blipFill>
        <p:spPr bwMode="auto">
          <a:xfrm>
            <a:off x="3553319" y="4977696"/>
            <a:ext cx="2348013" cy="526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4" name="Group 33"/>
          <p:cNvGrpSpPr/>
          <p:nvPr/>
        </p:nvGrpSpPr>
        <p:grpSpPr>
          <a:xfrm>
            <a:off x="6889880" y="5301279"/>
            <a:ext cx="1147172" cy="283998"/>
            <a:chOff x="6603703" y="5669701"/>
            <a:chExt cx="1147172" cy="283998"/>
          </a:xfrm>
        </p:grpSpPr>
        <p:sp>
          <p:nvSpPr>
            <p:cNvPr id="35" name="Oval 34"/>
            <p:cNvSpPr/>
            <p:nvPr/>
          </p:nvSpPr>
          <p:spPr>
            <a:xfrm>
              <a:off x="6603703" y="5677703"/>
              <a:ext cx="259213" cy="27081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6886393" y="5669701"/>
              <a:ext cx="259213" cy="27081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/>
            <p:cNvSpPr/>
            <p:nvPr/>
          </p:nvSpPr>
          <p:spPr>
            <a:xfrm>
              <a:off x="7208972" y="5682886"/>
              <a:ext cx="259213" cy="27081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Oval 37"/>
            <p:cNvSpPr/>
            <p:nvPr/>
          </p:nvSpPr>
          <p:spPr>
            <a:xfrm>
              <a:off x="7491662" y="5674884"/>
              <a:ext cx="259213" cy="27081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9" name="Rectangle 38"/>
          <p:cNvSpPr/>
          <p:nvPr/>
        </p:nvSpPr>
        <p:spPr>
          <a:xfrm>
            <a:off x="6831830" y="5288454"/>
            <a:ext cx="1244404" cy="283998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0" name="Group 39"/>
          <p:cNvGrpSpPr/>
          <p:nvPr/>
        </p:nvGrpSpPr>
        <p:grpSpPr>
          <a:xfrm>
            <a:off x="6897532" y="4973567"/>
            <a:ext cx="1147172" cy="283998"/>
            <a:chOff x="6603703" y="5669701"/>
            <a:chExt cx="1147172" cy="283998"/>
          </a:xfrm>
        </p:grpSpPr>
        <p:sp>
          <p:nvSpPr>
            <p:cNvPr id="41" name="Oval 40"/>
            <p:cNvSpPr/>
            <p:nvPr/>
          </p:nvSpPr>
          <p:spPr>
            <a:xfrm>
              <a:off x="6603703" y="5677703"/>
              <a:ext cx="259213" cy="27081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/>
            <p:cNvSpPr/>
            <p:nvPr/>
          </p:nvSpPr>
          <p:spPr>
            <a:xfrm>
              <a:off x="6886393" y="5669701"/>
              <a:ext cx="259213" cy="27081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7208972" y="5682886"/>
              <a:ext cx="259213" cy="27081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Oval 43"/>
            <p:cNvSpPr/>
            <p:nvPr/>
          </p:nvSpPr>
          <p:spPr>
            <a:xfrm>
              <a:off x="7491662" y="5674884"/>
              <a:ext cx="259213" cy="27081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5" name="Rectangle 44"/>
          <p:cNvSpPr/>
          <p:nvPr/>
        </p:nvSpPr>
        <p:spPr>
          <a:xfrm>
            <a:off x="6837577" y="4962266"/>
            <a:ext cx="1244404" cy="283998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4632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89891" y="277091"/>
            <a:ext cx="70750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/>
              <a:t>End Goal</a:t>
            </a:r>
            <a:endParaRPr lang="en-GB" sz="5400" dirty="0"/>
          </a:p>
        </p:txBody>
      </p:sp>
      <p:sp>
        <p:nvSpPr>
          <p:cNvPr id="3" name="TextBox 2"/>
          <p:cNvSpPr txBox="1"/>
          <p:nvPr/>
        </p:nvSpPr>
        <p:spPr>
          <a:xfrm>
            <a:off x="2640836" y="3898144"/>
            <a:ext cx="115639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Children can count mentally in 2s, 5s and 10s  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002871" y="2118368"/>
            <a:ext cx="10317018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GB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solve one-step problems that involve multiplication</a:t>
            </a:r>
            <a:r>
              <a:rPr kumimoji="0" lang="en-GB" altLang="en-US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GB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using concrete objects,</a:t>
            </a:r>
            <a:r>
              <a:rPr kumimoji="0" lang="en-GB" altLang="en-US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GB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pictorial representations and repeated additions</a:t>
            </a:r>
            <a:endParaRPr kumimoji="0" lang="en-GB" altLang="en-US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668320" y="5044285"/>
            <a:ext cx="2602337" cy="126761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3062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08727" y="267855"/>
            <a:ext cx="910705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/>
              <a:t>Y2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668320" y="5044285"/>
            <a:ext cx="2602337" cy="12676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693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668320" y="5044285"/>
            <a:ext cx="2602337" cy="12676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1612146"/>
              </p:ext>
            </p:extLst>
          </p:nvPr>
        </p:nvGraphicFramePr>
        <p:xfrm>
          <a:off x="356136" y="559862"/>
          <a:ext cx="11656191" cy="7680960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3885397">
                  <a:extLst>
                    <a:ext uri="{9D8B030D-6E8A-4147-A177-3AD203B41FA5}">
                      <a16:colId xmlns:a16="http://schemas.microsoft.com/office/drawing/2014/main" val="520867064"/>
                    </a:ext>
                  </a:extLst>
                </a:gridCol>
                <a:gridCol w="7770794">
                  <a:extLst>
                    <a:ext uri="{9D8B030D-6E8A-4147-A177-3AD203B41FA5}">
                      <a16:colId xmlns:a16="http://schemas.microsoft.com/office/drawing/2014/main" val="892932090"/>
                    </a:ext>
                  </a:extLst>
                </a:gridCol>
              </a:tblGrid>
              <a:tr h="60706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ysClr val="windowText" lastClr="000000"/>
                          </a:solidFill>
                        </a:rPr>
                        <a:t>Revisit</a:t>
                      </a:r>
                    </a:p>
                    <a:p>
                      <a:endParaRPr lang="en-GB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u="none" strike="noStrike" cap="none" normalizeH="0" baseline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</a:rPr>
                        <a:t>NC objectives</a:t>
                      </a:r>
                    </a:p>
                    <a:p>
                      <a:endParaRPr lang="en-GB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0678768"/>
                  </a:ext>
                </a:extLst>
              </a:tr>
              <a:tr h="1425623">
                <a:tc rowSpan="2">
                  <a:txBody>
                    <a:bodyPr/>
                    <a:lstStyle/>
                    <a:p>
                      <a:r>
                        <a:rPr lang="en-GB" dirty="0" smtClean="0"/>
                        <a:t>Children should be able to:</a:t>
                      </a:r>
                    </a:p>
                    <a:p>
                      <a:r>
                        <a:rPr lang="en-GB" dirty="0" smtClean="0"/>
                        <a:t>Recognise an array</a:t>
                      </a:r>
                    </a:p>
                    <a:p>
                      <a:r>
                        <a:rPr lang="en-GB" dirty="0" smtClean="0"/>
                        <a:t>Count mentally in multiples of 2, 5 and 10</a:t>
                      </a:r>
                    </a:p>
                    <a:p>
                      <a:r>
                        <a:rPr lang="en-GB" dirty="0" smtClean="0"/>
                        <a:t>Write multiplication as repeated addition</a:t>
                      </a:r>
                    </a:p>
                    <a:p>
                      <a:endParaRPr lang="en-GB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0" lvl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tabLst>
                          <a:tab pos="227013" algn="l"/>
                        </a:tabLst>
                      </a:pPr>
                      <a:r>
                        <a:rPr kumimoji="0" lang="en-GB" altLang="en-US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Pupils should be taught to:</a:t>
                      </a:r>
                      <a:endParaRPr kumimoji="0" lang="en-GB" altLang="en-US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 smtClean="0"/>
                        <a:t>recall and use multiplication facts for the 2, 5 and 10 multiplication tables, including recognising odd and even numbers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 smtClean="0"/>
                        <a:t>calculate mathematical statements for multiplication within the multiplication tables and write them using the multiplication (×), and equals (=) signs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 smtClean="0"/>
                        <a:t>show that multiplication of two numbers can be done in any order (commutative)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 smtClean="0"/>
                        <a:t>solve problems involving multiplication using materials, arrays, repeated addition, mental methods, and multiplication facts, including problems in contexts.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1078693"/>
                  </a:ext>
                </a:extLst>
              </a:tr>
              <a:tr h="142562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Vocabulary</a:t>
                      </a:r>
                    </a:p>
                    <a:p>
                      <a:r>
                        <a:rPr lang="en-US" sz="1600" dirty="0" smtClean="0"/>
                        <a:t>Groups            Lots of              Repeated addition             Array</a:t>
                      </a:r>
                    </a:p>
                    <a:p>
                      <a:r>
                        <a:rPr lang="en-US" sz="1600" dirty="0" smtClean="0"/>
                        <a:t>Times               Rows                Columns</a:t>
                      </a:r>
                    </a:p>
                    <a:p>
                      <a:r>
                        <a:rPr lang="en-US" sz="1600" dirty="0" smtClean="0"/>
                        <a:t>Multiple – Multiply - Multiplication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kumimoji="0" lang="en-GB" altLang="en-US" sz="4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3215466"/>
                  </a:ext>
                </a:extLst>
              </a:tr>
              <a:tr h="2199746">
                <a:tc gridSpan="2">
                  <a:txBody>
                    <a:bodyPr/>
                    <a:lstStyle/>
                    <a:p>
                      <a:r>
                        <a:rPr lang="en-GB" dirty="0" smtClean="0"/>
                        <a:t>Resources</a:t>
                      </a:r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2232767"/>
                  </a:ext>
                </a:extLst>
              </a:tr>
            </a:tbl>
          </a:graphicData>
        </a:graphic>
      </p:graphicFrame>
      <p:pic>
        <p:nvPicPr>
          <p:cNvPr id="9" name="Picture 2" descr="Image result for num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318" y="5237690"/>
            <a:ext cx="1448287" cy="1085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Image result for counter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817" y="5289304"/>
            <a:ext cx="1328859" cy="1066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13214" y="5472376"/>
            <a:ext cx="4834729" cy="700685"/>
          </a:xfrm>
          <a:prstGeom prst="rect">
            <a:avLst/>
          </a:prstGeom>
        </p:spPr>
      </p:pic>
      <p:pic>
        <p:nvPicPr>
          <p:cNvPr id="11" name="Picture 2" descr="Image result for bas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4017" y="5076953"/>
            <a:ext cx="1303870" cy="1303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3591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668320" y="5044285"/>
            <a:ext cx="2602337" cy="12676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4927793"/>
              </p:ext>
            </p:extLst>
          </p:nvPr>
        </p:nvGraphicFramePr>
        <p:xfrm>
          <a:off x="2031998" y="1643705"/>
          <a:ext cx="8128000" cy="2219960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8128000">
                  <a:extLst>
                    <a:ext uri="{9D8B030D-6E8A-4147-A177-3AD203B41FA5}">
                      <a16:colId xmlns:a16="http://schemas.microsoft.com/office/drawing/2014/main" val="19943485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Proposed teaching sequence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14023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Recognise equal groups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942472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 smtClean="0"/>
                        <a:t>Make equal groups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2516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Repeated addition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67061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Introduce multiplication symbol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40759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Commutative law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97926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545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668320" y="5044285"/>
            <a:ext cx="2602337" cy="12676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2277999"/>
              </p:ext>
            </p:extLst>
          </p:nvPr>
        </p:nvGraphicFramePr>
        <p:xfrm>
          <a:off x="385009" y="546102"/>
          <a:ext cx="11617697" cy="6027099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4221841">
                  <a:extLst>
                    <a:ext uri="{9D8B030D-6E8A-4147-A177-3AD203B41FA5}">
                      <a16:colId xmlns:a16="http://schemas.microsoft.com/office/drawing/2014/main" val="3199054702"/>
                    </a:ext>
                  </a:extLst>
                </a:gridCol>
                <a:gridCol w="2486970">
                  <a:extLst>
                    <a:ext uri="{9D8B030D-6E8A-4147-A177-3AD203B41FA5}">
                      <a16:colId xmlns:a16="http://schemas.microsoft.com/office/drawing/2014/main" val="2495541776"/>
                    </a:ext>
                  </a:extLst>
                </a:gridCol>
                <a:gridCol w="1734871">
                  <a:extLst>
                    <a:ext uri="{9D8B030D-6E8A-4147-A177-3AD203B41FA5}">
                      <a16:colId xmlns:a16="http://schemas.microsoft.com/office/drawing/2014/main" val="1160396673"/>
                    </a:ext>
                  </a:extLst>
                </a:gridCol>
                <a:gridCol w="3174015">
                  <a:extLst>
                    <a:ext uri="{9D8B030D-6E8A-4147-A177-3AD203B41FA5}">
                      <a16:colId xmlns:a16="http://schemas.microsoft.com/office/drawing/2014/main" val="290179862"/>
                    </a:ext>
                  </a:extLst>
                </a:gridCol>
              </a:tblGrid>
              <a:tr h="4714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ysClr val="windowText" lastClr="000000"/>
                          </a:solidFill>
                          <a:effectLst/>
                        </a:rPr>
                        <a:t>NC </a:t>
                      </a:r>
                      <a:r>
                        <a:rPr lang="en-GB" sz="1800" dirty="0" smtClean="0">
                          <a:solidFill>
                            <a:sysClr val="windowText" lastClr="000000"/>
                          </a:solidFill>
                          <a:effectLst/>
                        </a:rPr>
                        <a:t>Objective</a:t>
                      </a:r>
                      <a:r>
                        <a:rPr lang="en-GB" sz="1800" dirty="0">
                          <a:solidFill>
                            <a:sysClr val="windowText" lastClr="000000"/>
                          </a:solidFill>
                          <a:effectLst/>
                        </a:rPr>
                        <a:t>:</a:t>
                      </a:r>
                      <a:r>
                        <a:rPr lang="en-GB" sz="1800" kern="1200" dirty="0">
                          <a:solidFill>
                            <a:sysClr val="windowText" lastClr="000000"/>
                          </a:solidFill>
                          <a:effectLst/>
                        </a:rPr>
                        <a:t> </a:t>
                      </a:r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recall and use multiplication facts for the 2, 5 and 10 multiplication tables, including recognising odd and even numbers</a:t>
                      </a:r>
                    </a:p>
                  </a:txBody>
                  <a:tcPr marL="68580" marR="68580" marT="0" marB="0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>
                          <a:solidFill>
                            <a:sysClr val="windowText" lastClr="000000"/>
                          </a:solidFill>
                        </a:rPr>
                        <a:t>Small Step:  </a:t>
                      </a:r>
                      <a:r>
                        <a:rPr lang="en-GB" sz="1400" dirty="0" smtClean="0">
                          <a:solidFill>
                            <a:sysClr val="windowText" lastClr="000000"/>
                          </a:solidFill>
                        </a:rPr>
                        <a:t>Recognise</a:t>
                      </a:r>
                      <a:r>
                        <a:rPr lang="en-GB" sz="1400" baseline="0" dirty="0" smtClean="0">
                          <a:solidFill>
                            <a:sysClr val="windowText" lastClr="000000"/>
                          </a:solidFill>
                        </a:rPr>
                        <a:t> equal groups</a:t>
                      </a:r>
                      <a:endParaRPr lang="en-GB" sz="1400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>
                      <a:noFill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8378007"/>
                  </a:ext>
                </a:extLst>
              </a:tr>
              <a:tr h="633369">
                <a:tc gridSpan="4">
                  <a:txBody>
                    <a:bodyPr/>
                    <a:lstStyle/>
                    <a:p>
                      <a:r>
                        <a:rPr lang="en-GB" sz="1800" dirty="0" smtClean="0">
                          <a:effectLst/>
                        </a:rPr>
                        <a:t>Vocabulary:  </a:t>
                      </a:r>
                      <a:r>
                        <a:rPr lang="en-US" sz="1400" dirty="0" smtClean="0"/>
                        <a:t>Groups            Lots of              Repeated addition             Array</a:t>
                      </a:r>
                    </a:p>
                    <a:p>
                      <a:r>
                        <a:rPr lang="en-US" sz="1400" dirty="0" smtClean="0"/>
                        <a:t>Times               Rows                Columns</a:t>
                      </a:r>
                    </a:p>
                    <a:p>
                      <a:r>
                        <a:rPr lang="en-US" sz="1400" dirty="0" smtClean="0"/>
                        <a:t>Multiple – Multiply - Multiplication</a:t>
                      </a:r>
                    </a:p>
                  </a:txBody>
                  <a:tcPr marL="68580" marR="68580" marT="0" marB="0">
                    <a:lnT w="6350" cap="flat" cmpd="sng" algn="ctr">
                      <a:noFill/>
                      <a:prstDash val="solid"/>
                      <a:miter lim="800000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2659499"/>
                  </a:ext>
                </a:extLst>
              </a:tr>
              <a:tr h="19247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effectLst/>
                        </a:rPr>
                        <a:t>Representations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 algn="ctr"/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"/>
                        </a:rPr>
                        <a:t>Children notice arrays in real life and make using object	</a:t>
                      </a:r>
                    </a:p>
                    <a:p>
                      <a:pPr algn="ctr"/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"/>
                        </a:rPr>
                        <a:t>Link to symbolic representation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latin typeface="Bariol"/>
                        </a:rPr>
                        <a:t>Children to solve real life problems using arrays and link to bar model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effectLst/>
                        </a:rPr>
                        <a:t>Misconceptions</a:t>
                      </a:r>
                    </a:p>
                    <a:p>
                      <a:r>
                        <a:rPr lang="en-GB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 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dirty="0" smtClean="0">
                          <a:effectLst/>
                        </a:rPr>
                        <a:t>Still counts in ones to find how many there are in a collection of equal groups; does not understand vocabulary, for example, ‘groups of’, ‘multiplied by’.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87561494"/>
                  </a:ext>
                </a:extLst>
              </a:tr>
              <a:tr h="2488815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Continue to use groups to find unknown amounts</a:t>
                      </a:r>
                    </a:p>
                    <a:p>
                      <a:endParaRPr lang="en-GB" dirty="0"/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Bariol"/>
                        </a:rPr>
                        <a:t>Children to represent the practical resources in a picture and use a bar model. 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034045"/>
                  </a:ext>
                </a:extLst>
              </a:tr>
            </a:tbl>
          </a:graphicData>
        </a:graphic>
      </p:graphicFrame>
      <p:sp>
        <p:nvSpPr>
          <p:cNvPr id="31" name="Rectangle 30"/>
          <p:cNvSpPr/>
          <p:nvPr/>
        </p:nvSpPr>
        <p:spPr>
          <a:xfrm>
            <a:off x="385008" y="3918391"/>
            <a:ext cx="208556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1400" dirty="0">
              <a:solidFill>
                <a:srgbClr val="000000"/>
              </a:solidFill>
              <a:latin typeface="Bariol"/>
            </a:endParaRPr>
          </a:p>
          <a:p>
            <a:pPr algn="ctr"/>
            <a:endParaRPr lang="en-US" sz="1400" dirty="0">
              <a:solidFill>
                <a:srgbClr val="000000"/>
              </a:solidFill>
              <a:latin typeface="Bariol"/>
            </a:endParaRPr>
          </a:p>
          <a:p>
            <a:pPr algn="ctr"/>
            <a:endParaRPr lang="en-US" sz="1400" dirty="0" smtClean="0">
              <a:solidFill>
                <a:srgbClr val="000000"/>
              </a:solidFill>
              <a:latin typeface="Bariol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0134" y="2065268"/>
            <a:ext cx="760077" cy="61288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2754" y="2117679"/>
            <a:ext cx="851431" cy="597639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5762054" y="1897969"/>
            <a:ext cx="1244404" cy="605953"/>
            <a:chOff x="5473796" y="2489927"/>
            <a:chExt cx="1244404" cy="605953"/>
          </a:xfrm>
        </p:grpSpPr>
        <p:sp>
          <p:nvSpPr>
            <p:cNvPr id="42" name="Rectangle 41"/>
            <p:cNvSpPr/>
            <p:nvPr/>
          </p:nvSpPr>
          <p:spPr>
            <a:xfrm>
              <a:off x="5473796" y="2489927"/>
              <a:ext cx="1244404" cy="283998"/>
            </a:xfrm>
            <a:prstGeom prst="rect">
              <a:avLst/>
            </a:prstGeom>
            <a:noFill/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5670175" y="2526995"/>
              <a:ext cx="851645" cy="493860"/>
              <a:chOff x="3242936" y="5173081"/>
              <a:chExt cx="851645" cy="493860"/>
            </a:xfrm>
          </p:grpSpPr>
          <p:grpSp>
            <p:nvGrpSpPr>
              <p:cNvPr id="37" name="Group 36"/>
              <p:cNvGrpSpPr/>
              <p:nvPr/>
            </p:nvGrpSpPr>
            <p:grpSpPr>
              <a:xfrm>
                <a:off x="3242936" y="5173081"/>
                <a:ext cx="846389" cy="236357"/>
                <a:chOff x="6603703" y="5669701"/>
                <a:chExt cx="1147172" cy="283998"/>
              </a:xfrm>
            </p:grpSpPr>
            <p:sp>
              <p:nvSpPr>
                <p:cNvPr id="38" name="Oval 37"/>
                <p:cNvSpPr/>
                <p:nvPr/>
              </p:nvSpPr>
              <p:spPr>
                <a:xfrm>
                  <a:off x="6603703" y="5677703"/>
                  <a:ext cx="259213" cy="270813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" name="Oval 38"/>
                <p:cNvSpPr/>
                <p:nvPr/>
              </p:nvSpPr>
              <p:spPr>
                <a:xfrm>
                  <a:off x="6886393" y="5669701"/>
                  <a:ext cx="259213" cy="270813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" name="Oval 39"/>
                <p:cNvSpPr/>
                <p:nvPr/>
              </p:nvSpPr>
              <p:spPr>
                <a:xfrm>
                  <a:off x="7208972" y="5682886"/>
                  <a:ext cx="259213" cy="270813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" name="Oval 40"/>
                <p:cNvSpPr/>
                <p:nvPr/>
              </p:nvSpPr>
              <p:spPr>
                <a:xfrm>
                  <a:off x="7491662" y="5674884"/>
                  <a:ext cx="259213" cy="270813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3" name="Group 42"/>
              <p:cNvGrpSpPr/>
              <p:nvPr/>
            </p:nvGrpSpPr>
            <p:grpSpPr>
              <a:xfrm>
                <a:off x="3248192" y="5430584"/>
                <a:ext cx="846389" cy="236357"/>
                <a:chOff x="6603703" y="5669701"/>
                <a:chExt cx="1147172" cy="283998"/>
              </a:xfrm>
            </p:grpSpPr>
            <p:sp>
              <p:nvSpPr>
                <p:cNvPr id="44" name="Oval 43"/>
                <p:cNvSpPr/>
                <p:nvPr/>
              </p:nvSpPr>
              <p:spPr>
                <a:xfrm>
                  <a:off x="6603703" y="5677703"/>
                  <a:ext cx="259213" cy="270813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" name="Oval 44"/>
                <p:cNvSpPr/>
                <p:nvPr/>
              </p:nvSpPr>
              <p:spPr>
                <a:xfrm>
                  <a:off x="6886393" y="5669701"/>
                  <a:ext cx="259213" cy="270813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6" name="Oval 45"/>
                <p:cNvSpPr/>
                <p:nvPr/>
              </p:nvSpPr>
              <p:spPr>
                <a:xfrm>
                  <a:off x="7208972" y="5682886"/>
                  <a:ext cx="259213" cy="270813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" name="Oval 46"/>
                <p:cNvSpPr/>
                <p:nvPr/>
              </p:nvSpPr>
              <p:spPr>
                <a:xfrm>
                  <a:off x="7491662" y="5674884"/>
                  <a:ext cx="259213" cy="270813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sp>
          <p:nvSpPr>
            <p:cNvPr id="48" name="Rectangle 47"/>
            <p:cNvSpPr/>
            <p:nvPr/>
          </p:nvSpPr>
          <p:spPr>
            <a:xfrm>
              <a:off x="5473796" y="2811882"/>
              <a:ext cx="1244404" cy="283998"/>
            </a:xfrm>
            <a:prstGeom prst="rect">
              <a:avLst/>
            </a:prstGeom>
            <a:noFill/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49" name="Picture 48"/>
          <p:cNvPicPr>
            <a:picLocks noChangeAspect="1"/>
          </p:cNvPicPr>
          <p:nvPr/>
        </p:nvPicPr>
        <p:blipFill rotWithShape="1">
          <a:blip r:embed="rId5"/>
          <a:srcRect r="33565"/>
          <a:stretch/>
        </p:blipFill>
        <p:spPr>
          <a:xfrm>
            <a:off x="1816760" y="4178153"/>
            <a:ext cx="1013895" cy="94273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50396" y="4152850"/>
            <a:ext cx="1491711" cy="1046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70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668320" y="5044285"/>
            <a:ext cx="2602337" cy="12676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229525"/>
              </p:ext>
            </p:extLst>
          </p:nvPr>
        </p:nvGraphicFramePr>
        <p:xfrm>
          <a:off x="385009" y="546102"/>
          <a:ext cx="11617697" cy="6027099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4221841">
                  <a:extLst>
                    <a:ext uri="{9D8B030D-6E8A-4147-A177-3AD203B41FA5}">
                      <a16:colId xmlns:a16="http://schemas.microsoft.com/office/drawing/2014/main" val="3199054702"/>
                    </a:ext>
                  </a:extLst>
                </a:gridCol>
                <a:gridCol w="2486970">
                  <a:extLst>
                    <a:ext uri="{9D8B030D-6E8A-4147-A177-3AD203B41FA5}">
                      <a16:colId xmlns:a16="http://schemas.microsoft.com/office/drawing/2014/main" val="2495541776"/>
                    </a:ext>
                  </a:extLst>
                </a:gridCol>
                <a:gridCol w="1734871">
                  <a:extLst>
                    <a:ext uri="{9D8B030D-6E8A-4147-A177-3AD203B41FA5}">
                      <a16:colId xmlns:a16="http://schemas.microsoft.com/office/drawing/2014/main" val="1160396673"/>
                    </a:ext>
                  </a:extLst>
                </a:gridCol>
                <a:gridCol w="3174015">
                  <a:extLst>
                    <a:ext uri="{9D8B030D-6E8A-4147-A177-3AD203B41FA5}">
                      <a16:colId xmlns:a16="http://schemas.microsoft.com/office/drawing/2014/main" val="290179862"/>
                    </a:ext>
                  </a:extLst>
                </a:gridCol>
              </a:tblGrid>
              <a:tr h="4714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ysClr val="windowText" lastClr="000000"/>
                          </a:solidFill>
                          <a:effectLst/>
                        </a:rPr>
                        <a:t>NC </a:t>
                      </a:r>
                      <a:r>
                        <a:rPr lang="en-GB" sz="1800" dirty="0" smtClean="0">
                          <a:solidFill>
                            <a:sysClr val="windowText" lastClr="000000"/>
                          </a:solidFill>
                          <a:effectLst/>
                        </a:rPr>
                        <a:t>Objective</a:t>
                      </a:r>
                      <a:r>
                        <a:rPr lang="en-GB" sz="1800" dirty="0">
                          <a:solidFill>
                            <a:sysClr val="windowText" lastClr="000000"/>
                          </a:solidFill>
                          <a:effectLst/>
                        </a:rPr>
                        <a:t>:</a:t>
                      </a:r>
                      <a:r>
                        <a:rPr lang="en-GB" sz="1800" kern="1200" dirty="0">
                          <a:solidFill>
                            <a:sysClr val="windowText" lastClr="000000"/>
                          </a:solidFill>
                          <a:effectLst/>
                        </a:rPr>
                        <a:t> </a:t>
                      </a:r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recall and use multiplication facts for the 2, 5 and 10 multiplication tables, including recognising odd and even numbers</a:t>
                      </a:r>
                    </a:p>
                  </a:txBody>
                  <a:tcPr marL="68580" marR="68580" marT="0" marB="0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 smtClean="0">
                          <a:solidFill>
                            <a:sysClr val="windowText" lastClr="000000"/>
                          </a:solidFill>
                        </a:rPr>
                        <a:t>Small Step:  </a:t>
                      </a:r>
                      <a:r>
                        <a:rPr lang="en-GB" sz="1800" dirty="0" smtClean="0">
                          <a:solidFill>
                            <a:sysClr val="windowText" lastClr="000000"/>
                          </a:solidFill>
                        </a:rPr>
                        <a:t>Make</a:t>
                      </a:r>
                      <a:r>
                        <a:rPr lang="en-GB" sz="1800" baseline="0" dirty="0" smtClean="0">
                          <a:solidFill>
                            <a:sysClr val="windowText" lastClr="000000"/>
                          </a:solidFill>
                        </a:rPr>
                        <a:t> equal groups</a:t>
                      </a:r>
                      <a:endParaRPr lang="en-GB" sz="1800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>
                      <a:noFill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8378007"/>
                  </a:ext>
                </a:extLst>
              </a:tr>
              <a:tr h="633369">
                <a:tc gridSpan="4">
                  <a:txBody>
                    <a:bodyPr/>
                    <a:lstStyle/>
                    <a:p>
                      <a:r>
                        <a:rPr lang="en-GB" sz="1800" dirty="0" smtClean="0">
                          <a:effectLst/>
                        </a:rPr>
                        <a:t>Vocabulary:  </a:t>
                      </a:r>
                      <a:r>
                        <a:rPr lang="en-US" sz="1400" dirty="0" smtClean="0"/>
                        <a:t>Groups            Lots of              Repeated addition             Array</a:t>
                      </a:r>
                    </a:p>
                    <a:p>
                      <a:r>
                        <a:rPr lang="en-US" sz="1400" dirty="0" smtClean="0"/>
                        <a:t>Times               Rows                Columns</a:t>
                      </a:r>
                    </a:p>
                    <a:p>
                      <a:r>
                        <a:rPr lang="en-US" sz="1400" dirty="0" smtClean="0"/>
                        <a:t>Multiple – Multiply - Multiplication</a:t>
                      </a:r>
                    </a:p>
                  </a:txBody>
                  <a:tcPr marL="68580" marR="68580" marT="0" marB="0">
                    <a:lnT w="6350" cap="flat" cmpd="sng" algn="ctr">
                      <a:noFill/>
                      <a:prstDash val="solid"/>
                      <a:miter lim="800000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2659499"/>
                  </a:ext>
                </a:extLst>
              </a:tr>
              <a:tr h="19247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effectLst/>
                        </a:rPr>
                        <a:t>Representations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 algn="ctr"/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"/>
                        </a:rPr>
                        <a:t>Children notice arrays in real life and make using object	</a:t>
                      </a:r>
                    </a:p>
                    <a:p>
                      <a:pPr algn="ctr"/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"/>
                        </a:rPr>
                        <a:t>Link to symbolic representation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latin typeface="Bariol"/>
                        </a:rPr>
                        <a:t>Children to solve real life problems using arrays and link to bar model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effectLst/>
                        </a:rPr>
                        <a:t>Misconceptions</a:t>
                      </a:r>
                    </a:p>
                    <a:p>
                      <a:r>
                        <a:rPr lang="en-GB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 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dirty="0" smtClean="0">
                          <a:effectLst/>
                        </a:rPr>
                        <a:t>Does not link counting up in equal steps to the operation of multiplication; does not use the vocabulary associated with multiplication.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87561494"/>
                  </a:ext>
                </a:extLst>
              </a:tr>
              <a:tr h="2488815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Continue to use groups to find unknown amounts</a:t>
                      </a:r>
                    </a:p>
                    <a:p>
                      <a:endParaRPr lang="en-GB" dirty="0"/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Bariol"/>
                        </a:rPr>
                        <a:t>Children to represent the practical resources in a picture and use a bar model. 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034045"/>
                  </a:ext>
                </a:extLst>
              </a:tr>
            </a:tbl>
          </a:graphicData>
        </a:graphic>
      </p:graphicFrame>
      <p:sp>
        <p:nvSpPr>
          <p:cNvPr id="31" name="Rectangle 30"/>
          <p:cNvSpPr/>
          <p:nvPr/>
        </p:nvSpPr>
        <p:spPr>
          <a:xfrm>
            <a:off x="385008" y="3918391"/>
            <a:ext cx="208556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1400" dirty="0">
              <a:solidFill>
                <a:srgbClr val="000000"/>
              </a:solidFill>
              <a:latin typeface="Bariol"/>
            </a:endParaRPr>
          </a:p>
          <a:p>
            <a:pPr algn="ctr"/>
            <a:endParaRPr lang="en-US" sz="1400" dirty="0">
              <a:solidFill>
                <a:srgbClr val="000000"/>
              </a:solidFill>
              <a:latin typeface="Bariol"/>
            </a:endParaRPr>
          </a:p>
          <a:p>
            <a:pPr algn="ctr"/>
            <a:endParaRPr lang="en-US" sz="1400" dirty="0" smtClean="0">
              <a:solidFill>
                <a:srgbClr val="000000"/>
              </a:solidFill>
              <a:latin typeface="Bariol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0134" y="2065268"/>
            <a:ext cx="760077" cy="61288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2754" y="2117679"/>
            <a:ext cx="851431" cy="597639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5762054" y="1897969"/>
            <a:ext cx="1244404" cy="605953"/>
            <a:chOff x="5473796" y="2489927"/>
            <a:chExt cx="1244404" cy="605953"/>
          </a:xfrm>
        </p:grpSpPr>
        <p:sp>
          <p:nvSpPr>
            <p:cNvPr id="42" name="Rectangle 41"/>
            <p:cNvSpPr/>
            <p:nvPr/>
          </p:nvSpPr>
          <p:spPr>
            <a:xfrm>
              <a:off x="5473796" y="2489927"/>
              <a:ext cx="1244404" cy="283998"/>
            </a:xfrm>
            <a:prstGeom prst="rect">
              <a:avLst/>
            </a:prstGeom>
            <a:noFill/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5670175" y="2526995"/>
              <a:ext cx="851645" cy="493860"/>
              <a:chOff x="3242936" y="5173081"/>
              <a:chExt cx="851645" cy="493860"/>
            </a:xfrm>
          </p:grpSpPr>
          <p:grpSp>
            <p:nvGrpSpPr>
              <p:cNvPr id="37" name="Group 36"/>
              <p:cNvGrpSpPr/>
              <p:nvPr/>
            </p:nvGrpSpPr>
            <p:grpSpPr>
              <a:xfrm>
                <a:off x="3242936" y="5173081"/>
                <a:ext cx="846389" cy="236357"/>
                <a:chOff x="6603703" y="5669701"/>
                <a:chExt cx="1147172" cy="283998"/>
              </a:xfrm>
            </p:grpSpPr>
            <p:sp>
              <p:nvSpPr>
                <p:cNvPr id="38" name="Oval 37"/>
                <p:cNvSpPr/>
                <p:nvPr/>
              </p:nvSpPr>
              <p:spPr>
                <a:xfrm>
                  <a:off x="6603703" y="5677703"/>
                  <a:ext cx="259213" cy="270813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" name="Oval 38"/>
                <p:cNvSpPr/>
                <p:nvPr/>
              </p:nvSpPr>
              <p:spPr>
                <a:xfrm>
                  <a:off x="6886393" y="5669701"/>
                  <a:ext cx="259213" cy="270813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" name="Oval 39"/>
                <p:cNvSpPr/>
                <p:nvPr/>
              </p:nvSpPr>
              <p:spPr>
                <a:xfrm>
                  <a:off x="7208972" y="5682886"/>
                  <a:ext cx="259213" cy="270813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" name="Oval 40"/>
                <p:cNvSpPr/>
                <p:nvPr/>
              </p:nvSpPr>
              <p:spPr>
                <a:xfrm>
                  <a:off x="7491662" y="5674884"/>
                  <a:ext cx="259213" cy="270813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3" name="Group 42"/>
              <p:cNvGrpSpPr/>
              <p:nvPr/>
            </p:nvGrpSpPr>
            <p:grpSpPr>
              <a:xfrm>
                <a:off x="3248192" y="5430584"/>
                <a:ext cx="846389" cy="236357"/>
                <a:chOff x="6603703" y="5669701"/>
                <a:chExt cx="1147172" cy="283998"/>
              </a:xfrm>
            </p:grpSpPr>
            <p:sp>
              <p:nvSpPr>
                <p:cNvPr id="44" name="Oval 43"/>
                <p:cNvSpPr/>
                <p:nvPr/>
              </p:nvSpPr>
              <p:spPr>
                <a:xfrm>
                  <a:off x="6603703" y="5677703"/>
                  <a:ext cx="259213" cy="270813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" name="Oval 44"/>
                <p:cNvSpPr/>
                <p:nvPr/>
              </p:nvSpPr>
              <p:spPr>
                <a:xfrm>
                  <a:off x="6886393" y="5669701"/>
                  <a:ext cx="259213" cy="270813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6" name="Oval 45"/>
                <p:cNvSpPr/>
                <p:nvPr/>
              </p:nvSpPr>
              <p:spPr>
                <a:xfrm>
                  <a:off x="7208972" y="5682886"/>
                  <a:ext cx="259213" cy="270813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" name="Oval 46"/>
                <p:cNvSpPr/>
                <p:nvPr/>
              </p:nvSpPr>
              <p:spPr>
                <a:xfrm>
                  <a:off x="7491662" y="5674884"/>
                  <a:ext cx="259213" cy="270813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sp>
          <p:nvSpPr>
            <p:cNvPr id="48" name="Rectangle 47"/>
            <p:cNvSpPr/>
            <p:nvPr/>
          </p:nvSpPr>
          <p:spPr>
            <a:xfrm>
              <a:off x="5473796" y="2811882"/>
              <a:ext cx="1244404" cy="283998"/>
            </a:xfrm>
            <a:prstGeom prst="rect">
              <a:avLst/>
            </a:prstGeom>
            <a:noFill/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49" name="Picture 48"/>
          <p:cNvPicPr>
            <a:picLocks noChangeAspect="1"/>
          </p:cNvPicPr>
          <p:nvPr/>
        </p:nvPicPr>
        <p:blipFill rotWithShape="1">
          <a:blip r:embed="rId5"/>
          <a:srcRect r="33565"/>
          <a:stretch/>
        </p:blipFill>
        <p:spPr>
          <a:xfrm>
            <a:off x="1849404" y="4356875"/>
            <a:ext cx="1013895" cy="94273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50396" y="4152850"/>
            <a:ext cx="1491711" cy="1046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82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668320" y="5044285"/>
            <a:ext cx="2602337" cy="12676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0241305"/>
              </p:ext>
            </p:extLst>
          </p:nvPr>
        </p:nvGraphicFramePr>
        <p:xfrm>
          <a:off x="385009" y="546101"/>
          <a:ext cx="11617698" cy="5918899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1806121">
                  <a:extLst>
                    <a:ext uri="{9D8B030D-6E8A-4147-A177-3AD203B41FA5}">
                      <a16:colId xmlns:a16="http://schemas.microsoft.com/office/drawing/2014/main" val="3199054702"/>
                    </a:ext>
                  </a:extLst>
                </a:gridCol>
                <a:gridCol w="1806121">
                  <a:extLst>
                    <a:ext uri="{9D8B030D-6E8A-4147-A177-3AD203B41FA5}">
                      <a16:colId xmlns:a16="http://schemas.microsoft.com/office/drawing/2014/main" val="1387221920"/>
                    </a:ext>
                  </a:extLst>
                </a:gridCol>
                <a:gridCol w="3096570">
                  <a:extLst>
                    <a:ext uri="{9D8B030D-6E8A-4147-A177-3AD203B41FA5}">
                      <a16:colId xmlns:a16="http://schemas.microsoft.com/office/drawing/2014/main" val="3351921541"/>
                    </a:ext>
                  </a:extLst>
                </a:gridCol>
                <a:gridCol w="515671">
                  <a:extLst>
                    <a:ext uri="{9D8B030D-6E8A-4147-A177-3AD203B41FA5}">
                      <a16:colId xmlns:a16="http://schemas.microsoft.com/office/drawing/2014/main" val="1160396673"/>
                    </a:ext>
                  </a:extLst>
                </a:gridCol>
                <a:gridCol w="4393215">
                  <a:extLst>
                    <a:ext uri="{9D8B030D-6E8A-4147-A177-3AD203B41FA5}">
                      <a16:colId xmlns:a16="http://schemas.microsoft.com/office/drawing/2014/main" val="2946023254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ysClr val="windowText" lastClr="000000"/>
                          </a:solidFill>
                          <a:effectLst/>
                        </a:rPr>
                        <a:t>NC </a:t>
                      </a:r>
                      <a:r>
                        <a:rPr lang="en-GB" sz="1800" dirty="0" smtClean="0">
                          <a:solidFill>
                            <a:sysClr val="windowText" lastClr="000000"/>
                          </a:solidFill>
                          <a:effectLst/>
                        </a:rPr>
                        <a:t>Objective: </a:t>
                      </a:r>
                      <a:r>
                        <a:rPr kumimoji="0" lang="en-GB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calculate mathematical statements for multiplication within the multiplication tables</a:t>
                      </a:r>
                      <a:endParaRPr lang="en-GB" sz="140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>
                          <a:solidFill>
                            <a:schemeClr val="tx1"/>
                          </a:solidFill>
                        </a:rPr>
                        <a:t>Small Step:  </a:t>
                      </a:r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Repeated addition</a:t>
                      </a:r>
                    </a:p>
                  </a:txBody>
                  <a:tcPr>
                    <a:lnL>
                      <a:noFill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8378007"/>
                  </a:ext>
                </a:extLst>
              </a:tr>
              <a:tr h="370840">
                <a:tc gridSpan="5">
                  <a:txBody>
                    <a:bodyPr/>
                    <a:lstStyle/>
                    <a:p>
                      <a:r>
                        <a:rPr lang="en-GB" sz="1800" dirty="0" smtClean="0">
                          <a:effectLst/>
                        </a:rPr>
                        <a:t>Vocabulary:  </a:t>
                      </a:r>
                      <a:r>
                        <a:rPr lang="en-US" sz="1400" dirty="0" smtClean="0"/>
                        <a:t>Groups            Lots of              Repeated addition             Array</a:t>
                      </a:r>
                    </a:p>
                    <a:p>
                      <a:r>
                        <a:rPr lang="en-US" sz="1400" dirty="0" smtClean="0"/>
                        <a:t>Times               Rows                Columns</a:t>
                      </a:r>
                    </a:p>
                    <a:p>
                      <a:r>
                        <a:rPr lang="en-US" sz="1400" dirty="0" smtClean="0"/>
                        <a:t>Multiple – Multiply – Multiplication</a:t>
                      </a:r>
                    </a:p>
                  </a:txBody>
                  <a:tcPr marL="68580" marR="68580" marT="0" marB="0">
                    <a:lnT w="6350" cap="flat" cmpd="sng" algn="ctr">
                      <a:noFill/>
                      <a:prstDash val="solid"/>
                      <a:miter lim="800000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2659499"/>
                  </a:ext>
                </a:extLst>
              </a:tr>
              <a:tr h="140741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effectLst/>
                        </a:rPr>
                        <a:t>Representations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Continue to use groups to find unknown amounts</a:t>
                      </a: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"/>
                        </a:rPr>
                        <a:t>Children to solve real life problems using arrays and link to bar model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Children begin to show their understanding on a blank number line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effectLst/>
                        </a:rPr>
                        <a:t>Misconceptions</a:t>
                      </a:r>
                    </a:p>
                    <a:p>
                      <a:r>
                        <a:rPr lang="en-GB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US" u="none" strike="noStrike" dirty="0" smtClean="0">
                          <a:effectLst/>
                        </a:rPr>
                        <a:t>Does not link counting up in equal steps to the operation of multiplication; does not use the vocabulary associated with multiplication.</a:t>
                      </a:r>
                    </a:p>
                    <a:p>
                      <a:endParaRPr lang="en-GB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87561494"/>
                  </a:ext>
                </a:extLst>
              </a:tr>
              <a:tr h="162547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"/>
                        </a:rPr>
                        <a:t>Children notice arrays in real life and make                    using object	</a:t>
                      </a:r>
                    </a:p>
                    <a:p>
                      <a:pPr algn="ctr"/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algn="ctr"/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algn="ctr"/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algn="ctr"/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algn="ctr"/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algn="ctr"/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algn="ctr"/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"/>
                        </a:rPr>
                        <a:t>Link to symbolic representation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"/>
                        </a:rPr>
                        <a:t>Children to represent the practical resources in a picture and use a bar model. 	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2733843"/>
                  </a:ext>
                </a:extLst>
              </a:tr>
            </a:tbl>
          </a:graphicData>
        </a:graphic>
      </p:graphicFrame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/>
          <a:srcRect r="33565"/>
          <a:stretch/>
        </p:blipFill>
        <p:spPr>
          <a:xfrm>
            <a:off x="883367" y="2207177"/>
            <a:ext cx="1013895" cy="94273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24661" y="2132243"/>
            <a:ext cx="174557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1200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4889" y="4310287"/>
            <a:ext cx="1491711" cy="104636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237" y="4611229"/>
            <a:ext cx="1372047" cy="110634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70234" y="4525570"/>
            <a:ext cx="1428026" cy="1002364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10091" y="2321000"/>
            <a:ext cx="2384424" cy="6202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93908" y="1944504"/>
            <a:ext cx="1276350" cy="67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422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668320" y="5044285"/>
            <a:ext cx="2602337" cy="12676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491779"/>
              </p:ext>
            </p:extLst>
          </p:nvPr>
        </p:nvGraphicFramePr>
        <p:xfrm>
          <a:off x="385009" y="546101"/>
          <a:ext cx="11617698" cy="5918899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1806121">
                  <a:extLst>
                    <a:ext uri="{9D8B030D-6E8A-4147-A177-3AD203B41FA5}">
                      <a16:colId xmlns:a16="http://schemas.microsoft.com/office/drawing/2014/main" val="3199054702"/>
                    </a:ext>
                  </a:extLst>
                </a:gridCol>
                <a:gridCol w="1806121">
                  <a:extLst>
                    <a:ext uri="{9D8B030D-6E8A-4147-A177-3AD203B41FA5}">
                      <a16:colId xmlns:a16="http://schemas.microsoft.com/office/drawing/2014/main" val="1387221920"/>
                    </a:ext>
                  </a:extLst>
                </a:gridCol>
                <a:gridCol w="3096570">
                  <a:extLst>
                    <a:ext uri="{9D8B030D-6E8A-4147-A177-3AD203B41FA5}">
                      <a16:colId xmlns:a16="http://schemas.microsoft.com/office/drawing/2014/main" val="3351921541"/>
                    </a:ext>
                  </a:extLst>
                </a:gridCol>
                <a:gridCol w="515671">
                  <a:extLst>
                    <a:ext uri="{9D8B030D-6E8A-4147-A177-3AD203B41FA5}">
                      <a16:colId xmlns:a16="http://schemas.microsoft.com/office/drawing/2014/main" val="1160396673"/>
                    </a:ext>
                  </a:extLst>
                </a:gridCol>
                <a:gridCol w="4393215">
                  <a:extLst>
                    <a:ext uri="{9D8B030D-6E8A-4147-A177-3AD203B41FA5}">
                      <a16:colId xmlns:a16="http://schemas.microsoft.com/office/drawing/2014/main" val="2946023254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ysClr val="windowText" lastClr="000000"/>
                          </a:solidFill>
                          <a:effectLst/>
                        </a:rPr>
                        <a:t>NC </a:t>
                      </a:r>
                      <a:r>
                        <a:rPr lang="en-GB" sz="1800" dirty="0" smtClean="0">
                          <a:solidFill>
                            <a:sysClr val="windowText" lastClr="000000"/>
                          </a:solidFill>
                          <a:effectLst/>
                        </a:rPr>
                        <a:t>Objective: </a:t>
                      </a:r>
                      <a:r>
                        <a:rPr kumimoji="0" lang="en-GB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calculate mathematical statements for multiplication within the multiplication tables</a:t>
                      </a:r>
                      <a:endParaRPr lang="en-GB" sz="140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>
                          <a:solidFill>
                            <a:schemeClr val="tx1"/>
                          </a:solidFill>
                        </a:rPr>
                        <a:t>Small Step:  </a:t>
                      </a:r>
                      <a:r>
                        <a:rPr kumimoji="0" lang="en-GB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Introduce multiplication symbol</a:t>
                      </a:r>
                    </a:p>
                  </a:txBody>
                  <a:tcPr>
                    <a:lnL>
                      <a:noFill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8378007"/>
                  </a:ext>
                </a:extLst>
              </a:tr>
              <a:tr h="370840">
                <a:tc gridSpan="5">
                  <a:txBody>
                    <a:bodyPr/>
                    <a:lstStyle/>
                    <a:p>
                      <a:r>
                        <a:rPr lang="en-GB" sz="1800" dirty="0" smtClean="0">
                          <a:effectLst/>
                        </a:rPr>
                        <a:t>Vocabulary:  </a:t>
                      </a:r>
                      <a:r>
                        <a:rPr lang="en-US" sz="1400" dirty="0" smtClean="0"/>
                        <a:t>Groups            Lots of              Repeated addition             Array</a:t>
                      </a:r>
                    </a:p>
                    <a:p>
                      <a:r>
                        <a:rPr lang="en-US" sz="1400" dirty="0" smtClean="0"/>
                        <a:t>Times               Rows                Columns</a:t>
                      </a:r>
                    </a:p>
                    <a:p>
                      <a:r>
                        <a:rPr lang="en-US" sz="1400" dirty="0" smtClean="0"/>
                        <a:t>Multiple – Multiply – Multiplication</a:t>
                      </a:r>
                    </a:p>
                  </a:txBody>
                  <a:tcPr marL="68580" marR="68580" marT="0" marB="0">
                    <a:lnT w="6350" cap="flat" cmpd="sng" algn="ctr">
                      <a:noFill/>
                      <a:prstDash val="solid"/>
                      <a:miter lim="800000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2659499"/>
                  </a:ext>
                </a:extLst>
              </a:tr>
              <a:tr h="140741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effectLst/>
                        </a:rPr>
                        <a:t>Representations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Continue to use groups to find unknown amounts</a:t>
                      </a: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"/>
                        </a:rPr>
                        <a:t>Children to solve real life problems using arrays and link to bar model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Children begin to show their understanding on a blank number line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effectLst/>
                        </a:rPr>
                        <a:t>Misconceptions</a:t>
                      </a:r>
                    </a:p>
                    <a:p>
                      <a:r>
                        <a:rPr lang="en-GB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US" u="none" strike="noStrike" dirty="0" smtClean="0">
                          <a:effectLst/>
                        </a:rPr>
                        <a:t>Does not link counting up in equal steps to the operation of multiplication; does not use the vocabulary associated with multiplication.</a:t>
                      </a:r>
                    </a:p>
                    <a:p>
                      <a:endParaRPr lang="en-GB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87561494"/>
                  </a:ext>
                </a:extLst>
              </a:tr>
              <a:tr h="162547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"/>
                        </a:rPr>
                        <a:t>Children notice arrays in real life and make                    using object	</a:t>
                      </a:r>
                    </a:p>
                    <a:p>
                      <a:pPr algn="ctr"/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algn="ctr"/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algn="ctr"/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algn="ctr"/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algn="ctr"/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algn="ctr"/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algn="ctr"/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"/>
                        </a:rPr>
                        <a:t>Link to symbolic representation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"/>
                        </a:rPr>
                        <a:t>Children to represent the practical resources in a picture and use a bar model. 	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2733843"/>
                  </a:ext>
                </a:extLst>
              </a:tr>
            </a:tbl>
          </a:graphicData>
        </a:graphic>
      </p:graphicFrame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/>
          <a:srcRect r="33565"/>
          <a:stretch/>
        </p:blipFill>
        <p:spPr>
          <a:xfrm>
            <a:off x="883367" y="2207177"/>
            <a:ext cx="1013895" cy="94273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24661" y="2132243"/>
            <a:ext cx="174557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1200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4889" y="4310287"/>
            <a:ext cx="1491711" cy="104636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237" y="4611229"/>
            <a:ext cx="1372047" cy="110634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70234" y="4525570"/>
            <a:ext cx="1428026" cy="1002364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10091" y="2321000"/>
            <a:ext cx="2384424" cy="6202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93908" y="1944504"/>
            <a:ext cx="1276350" cy="67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13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8763178"/>
              </p:ext>
            </p:extLst>
          </p:nvPr>
        </p:nvGraphicFramePr>
        <p:xfrm>
          <a:off x="524661" y="487858"/>
          <a:ext cx="11617698" cy="5971985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1806121">
                  <a:extLst>
                    <a:ext uri="{9D8B030D-6E8A-4147-A177-3AD203B41FA5}">
                      <a16:colId xmlns:a16="http://schemas.microsoft.com/office/drawing/2014/main" val="3199054702"/>
                    </a:ext>
                  </a:extLst>
                </a:gridCol>
                <a:gridCol w="1806121">
                  <a:extLst>
                    <a:ext uri="{9D8B030D-6E8A-4147-A177-3AD203B41FA5}">
                      <a16:colId xmlns:a16="http://schemas.microsoft.com/office/drawing/2014/main" val="1387221920"/>
                    </a:ext>
                  </a:extLst>
                </a:gridCol>
                <a:gridCol w="3370501">
                  <a:extLst>
                    <a:ext uri="{9D8B030D-6E8A-4147-A177-3AD203B41FA5}">
                      <a16:colId xmlns:a16="http://schemas.microsoft.com/office/drawing/2014/main" val="3351921541"/>
                    </a:ext>
                  </a:extLst>
                </a:gridCol>
                <a:gridCol w="241740">
                  <a:extLst>
                    <a:ext uri="{9D8B030D-6E8A-4147-A177-3AD203B41FA5}">
                      <a16:colId xmlns:a16="http://schemas.microsoft.com/office/drawing/2014/main" val="3336742330"/>
                    </a:ext>
                  </a:extLst>
                </a:gridCol>
                <a:gridCol w="4393215">
                  <a:extLst>
                    <a:ext uri="{9D8B030D-6E8A-4147-A177-3AD203B41FA5}">
                      <a16:colId xmlns:a16="http://schemas.microsoft.com/office/drawing/2014/main" val="2946023254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800" dirty="0" smtClean="0">
                          <a:solidFill>
                            <a:sysClr val="windowText" lastClr="000000"/>
                          </a:solidFill>
                          <a:effectLst/>
                        </a:rPr>
                        <a:t>NC Objective: </a:t>
                      </a:r>
                      <a:r>
                        <a:rPr kumimoji="0" lang="en-GB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show that multiplication of two numbers can be done in any order (commutative) </a:t>
                      </a:r>
                    </a:p>
                  </a:txBody>
                  <a:tcPr marL="68580" marR="68580" marT="0" marB="0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>
                          <a:solidFill>
                            <a:schemeClr val="tx1"/>
                          </a:solidFill>
                        </a:rPr>
                        <a:t>Small Step:  </a:t>
                      </a:r>
                      <a:r>
                        <a:rPr kumimoji="0" lang="en-GB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use different representations to show commutative law.</a:t>
                      </a:r>
                    </a:p>
                  </a:txBody>
                  <a:tcPr>
                    <a:lnL>
                      <a:noFill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8378007"/>
                  </a:ext>
                </a:extLst>
              </a:tr>
              <a:tr h="370840">
                <a:tc gridSpan="5">
                  <a:txBody>
                    <a:bodyPr/>
                    <a:lstStyle/>
                    <a:p>
                      <a:r>
                        <a:rPr lang="en-GB" sz="1800" dirty="0" smtClean="0">
                          <a:effectLst/>
                        </a:rPr>
                        <a:t>Vocabulary:  </a:t>
                      </a:r>
                      <a:r>
                        <a:rPr lang="en-US" sz="1400" dirty="0" smtClean="0"/>
                        <a:t>Groups            Lots of              Repeated addition             Array</a:t>
                      </a:r>
                    </a:p>
                    <a:p>
                      <a:r>
                        <a:rPr lang="en-US" sz="1400" dirty="0" smtClean="0"/>
                        <a:t>Times               Rows                Columns</a:t>
                      </a:r>
                    </a:p>
                    <a:p>
                      <a:r>
                        <a:rPr lang="en-US" sz="1400" dirty="0" smtClean="0"/>
                        <a:t>Multiple – Multiply – Multiplication</a:t>
                      </a:r>
                    </a:p>
                  </a:txBody>
                  <a:tcPr marL="68580" marR="68580" marT="0" marB="0">
                    <a:lnT w="6350" cap="flat" cmpd="sng" algn="ctr">
                      <a:noFill/>
                      <a:prstDash val="solid"/>
                      <a:miter lim="800000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2659499"/>
                  </a:ext>
                </a:extLst>
              </a:tr>
              <a:tr h="140741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effectLst/>
                        </a:rPr>
                        <a:t>Representations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effectLst/>
                        </a:rPr>
                        <a:t>Find</a:t>
                      </a:r>
                      <a:r>
                        <a:rPr lang="en-GB" sz="1400" baseline="0" dirty="0" smtClean="0">
                          <a:effectLst/>
                        </a:rPr>
                        <a:t> 4 groups of 3 and 3 groups of 4 – what do they notice?</a:t>
                      </a:r>
                      <a:endParaRPr lang="en-GB" sz="14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"/>
                        </a:rPr>
                        <a:t>Children to solve real life problems using arrays and link to bar model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Children begin to show their understanding on a blank number line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effectLst/>
                        </a:rPr>
                        <a:t>Misconceptions</a:t>
                      </a:r>
                    </a:p>
                    <a:p>
                      <a:r>
                        <a:rPr lang="en-GB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Children inaccurate when displaying arrays of cubes/objects and so pattern is not clear.  Link not clear between the array and the seemingly abstract number given as the answer.</a:t>
                      </a: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87561494"/>
                  </a:ext>
                </a:extLst>
              </a:tr>
              <a:tr h="162547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"/>
                        </a:rPr>
                        <a:t>Children notice arrays in real life and make                    using object	</a:t>
                      </a:r>
                    </a:p>
                    <a:p>
                      <a:pPr algn="ctr"/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algn="ctr"/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algn="ctr"/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algn="ctr"/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algn="ctr"/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algn="ctr"/>
                      <a:endParaRPr lang="en-US" sz="1400" dirty="0" smtClean="0">
                        <a:solidFill>
                          <a:srgbClr val="000000"/>
                        </a:solidFill>
                        <a:latin typeface="Bariol"/>
                      </a:endParaRPr>
                    </a:p>
                    <a:p>
                      <a:pPr algn="ctr"/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"/>
                        </a:rPr>
                        <a:t>Link to symbolic representation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"/>
                        </a:rPr>
                        <a:t>Children to represent the practical resources in a picture and use a bar model. 	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2733843"/>
                  </a:ext>
                </a:extLst>
              </a:tr>
            </a:tbl>
          </a:graphicData>
        </a:graphic>
      </p:graphicFrame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/>
          <a:srcRect r="33565"/>
          <a:stretch/>
        </p:blipFill>
        <p:spPr>
          <a:xfrm>
            <a:off x="883367" y="2207177"/>
            <a:ext cx="1013895" cy="94273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24661" y="2132243"/>
            <a:ext cx="174557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1200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4889" y="4310287"/>
            <a:ext cx="1491711" cy="104636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237" y="4670094"/>
            <a:ext cx="1372047" cy="110634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70234" y="4722086"/>
            <a:ext cx="1428026" cy="100236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93908" y="1944504"/>
            <a:ext cx="1276350" cy="67627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8"/>
          <a:srcRect r="33074" b="-1964"/>
          <a:stretch/>
        </p:blipFill>
        <p:spPr>
          <a:xfrm>
            <a:off x="4531068" y="2094131"/>
            <a:ext cx="2236943" cy="886482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4758938" y="2678542"/>
            <a:ext cx="1987401" cy="198486"/>
            <a:chOff x="5226028" y="2742740"/>
            <a:chExt cx="1987401" cy="198486"/>
          </a:xfrm>
        </p:grpSpPr>
        <p:grpSp>
          <p:nvGrpSpPr>
            <p:cNvPr id="16" name="Group 15"/>
            <p:cNvGrpSpPr/>
            <p:nvPr/>
          </p:nvGrpSpPr>
          <p:grpSpPr>
            <a:xfrm>
              <a:off x="5226028" y="2742740"/>
              <a:ext cx="707060" cy="169106"/>
              <a:chOff x="5226028" y="2742740"/>
              <a:chExt cx="707060" cy="169106"/>
            </a:xfrm>
          </p:grpSpPr>
          <p:sp>
            <p:nvSpPr>
              <p:cNvPr id="24" name="Curved Up Arrow 23"/>
              <p:cNvSpPr/>
              <p:nvPr/>
            </p:nvSpPr>
            <p:spPr>
              <a:xfrm>
                <a:off x="5226028" y="2742740"/>
                <a:ext cx="365475" cy="163850"/>
              </a:xfrm>
              <a:prstGeom prst="curvedUp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  <p:sp>
            <p:nvSpPr>
              <p:cNvPr id="25" name="Curved Up Arrow 24"/>
              <p:cNvSpPr/>
              <p:nvPr/>
            </p:nvSpPr>
            <p:spPr>
              <a:xfrm>
                <a:off x="5567613" y="2747996"/>
                <a:ext cx="365475" cy="163850"/>
              </a:xfrm>
              <a:prstGeom prst="curvedUp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7" name="Group 16"/>
            <p:cNvGrpSpPr/>
            <p:nvPr/>
          </p:nvGrpSpPr>
          <p:grpSpPr>
            <a:xfrm>
              <a:off x="5840327" y="2758379"/>
              <a:ext cx="707060" cy="169106"/>
              <a:chOff x="5226028" y="2742740"/>
              <a:chExt cx="707060" cy="169106"/>
            </a:xfrm>
          </p:grpSpPr>
          <p:sp>
            <p:nvSpPr>
              <p:cNvPr id="21" name="Curved Up Arrow 20"/>
              <p:cNvSpPr/>
              <p:nvPr/>
            </p:nvSpPr>
            <p:spPr>
              <a:xfrm>
                <a:off x="5226028" y="2742740"/>
                <a:ext cx="365475" cy="163850"/>
              </a:xfrm>
              <a:prstGeom prst="curvedUp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  <p:sp>
            <p:nvSpPr>
              <p:cNvPr id="23" name="Curved Up Arrow 22"/>
              <p:cNvSpPr/>
              <p:nvPr/>
            </p:nvSpPr>
            <p:spPr>
              <a:xfrm>
                <a:off x="5567613" y="2747996"/>
                <a:ext cx="365475" cy="163850"/>
              </a:xfrm>
              <a:prstGeom prst="curvedUp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>
              <a:off x="6506369" y="2772120"/>
              <a:ext cx="707060" cy="169106"/>
              <a:chOff x="5226028" y="2742740"/>
              <a:chExt cx="707060" cy="169106"/>
            </a:xfrm>
          </p:grpSpPr>
          <p:sp>
            <p:nvSpPr>
              <p:cNvPr id="19" name="Curved Up Arrow 18"/>
              <p:cNvSpPr/>
              <p:nvPr/>
            </p:nvSpPr>
            <p:spPr>
              <a:xfrm>
                <a:off x="5226028" y="2742740"/>
                <a:ext cx="365475" cy="163850"/>
              </a:xfrm>
              <a:prstGeom prst="curvedUp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  <p:sp>
            <p:nvSpPr>
              <p:cNvPr id="20" name="Curved Up Arrow 19"/>
              <p:cNvSpPr/>
              <p:nvPr/>
            </p:nvSpPr>
            <p:spPr>
              <a:xfrm>
                <a:off x="5567613" y="2747996"/>
                <a:ext cx="365475" cy="163850"/>
              </a:xfrm>
              <a:prstGeom prst="curvedUp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</p:grpSp>
      </p:grpSp>
      <p:pic>
        <p:nvPicPr>
          <p:cNvPr id="27" name="Picture 2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50963" y="2338709"/>
            <a:ext cx="3583989" cy="1007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936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8000" y="350982"/>
            <a:ext cx="112218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End Goal – Children see a picture like this and can calculate the total number of swimmers by drawing as an array, calculate on a number line, show the commutativity through repeated addition and multiplication question.</a:t>
            </a:r>
            <a:endParaRPr lang="en-GB" sz="2400" dirty="0"/>
          </a:p>
        </p:txBody>
      </p:sp>
      <p:sp>
        <p:nvSpPr>
          <p:cNvPr id="3" name="AutoShape 2" descr="Image result for column subtrac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678006" y="5148979"/>
            <a:ext cx="2602337" cy="126761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9833"/>
            <a:ext cx="12191999" cy="40825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59578"/>
            <a:ext cx="12191999" cy="408254"/>
          </a:xfrm>
          <a:prstGeom prst="rect">
            <a:avLst/>
          </a:prstGeom>
        </p:spPr>
      </p:pic>
      <p:sp>
        <p:nvSpPr>
          <p:cNvPr id="8" name="AutoShape 4" descr="Image result for cartoon swimmer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8" descr="Image result for cartoon swimmer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7995" b="61768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1" t="23773" r="-354" b="34010"/>
          <a:stretch/>
        </p:blipFill>
        <p:spPr bwMode="auto">
          <a:xfrm rot="19219387">
            <a:off x="4776695" y="7143099"/>
            <a:ext cx="1372696" cy="45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oup 15"/>
          <p:cNvGrpSpPr/>
          <p:nvPr/>
        </p:nvGrpSpPr>
        <p:grpSpPr>
          <a:xfrm>
            <a:off x="460375" y="1447218"/>
            <a:ext cx="7708148" cy="4754611"/>
            <a:chOff x="1222078" y="532343"/>
            <a:chExt cx="7708148" cy="4754611"/>
          </a:xfrm>
        </p:grpSpPr>
        <p:grpSp>
          <p:nvGrpSpPr>
            <p:cNvPr id="10" name="Group 9"/>
            <p:cNvGrpSpPr/>
            <p:nvPr/>
          </p:nvGrpSpPr>
          <p:grpSpPr>
            <a:xfrm>
              <a:off x="1222078" y="532343"/>
              <a:ext cx="7708148" cy="4343292"/>
              <a:chOff x="2082699" y="1887794"/>
              <a:chExt cx="7708148" cy="4343292"/>
            </a:xfrm>
          </p:grpSpPr>
          <p:pic>
            <p:nvPicPr>
              <p:cNvPr id="2050" name="Picture 2" descr="Image result for swimming pool with lanes cartoon"/>
              <p:cNvPicPr>
                <a:picLocks noChangeAspect="1" noChangeArrowheads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8760"/>
              <a:stretch/>
            </p:blipFill>
            <p:spPr bwMode="auto">
              <a:xfrm>
                <a:off x="2082699" y="1887794"/>
                <a:ext cx="7708148" cy="434329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56" name="Picture 8" descr="Image result for cartoon swimmer"/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27995" b="61768" l="10000" r="9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1" t="23773" r="-354" b="34010"/>
              <a:stretch/>
            </p:blipFill>
            <p:spPr bwMode="auto">
              <a:xfrm rot="19110036">
                <a:off x="2135417" y="4850955"/>
                <a:ext cx="1961549" cy="64364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8" descr="Image result for cartoon swimmer"/>
              <p:cNvPicPr>
                <a:picLocks noChangeAspect="1" noChangeArrowheads="1"/>
              </p:cNvPicPr>
              <p:nvPr/>
            </p:nvPicPr>
            <p:blipFill rotWithShape="1">
              <a:blip r:embed="rId8" cstate="print"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backgroundRemoval t="27995" b="61768" l="10000" r="9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1" t="23773" r="-354" b="34010"/>
              <a:stretch/>
            </p:blipFill>
            <p:spPr bwMode="auto">
              <a:xfrm rot="14267471" flipV="1">
                <a:off x="6689922" y="4800829"/>
                <a:ext cx="1961549" cy="8889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10" descr="Image result for cartoon swimmer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backgroundRemoval t="16000" b="89778" l="21333" r="89778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9351">
                <a:off x="3001763" y="3217914"/>
                <a:ext cx="1449495" cy="144949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10" descr="Image result for cartoon swimmer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backgroundRemoval t="16000" b="89778" l="21333" r="89778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9351">
                <a:off x="5475326" y="2913710"/>
                <a:ext cx="1050246" cy="105024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10" descr="Image result for cartoon swimmer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backgroundRemoval t="16000" b="89778" l="21333" r="89778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9351" flipH="1">
                <a:off x="6433954" y="2898747"/>
                <a:ext cx="779257" cy="88720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10" descr="Image result for cartoon swimmer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backgroundRemoval t="16000" b="89778" l="21333" r="89778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9351" flipH="1">
                <a:off x="7641624" y="3212862"/>
                <a:ext cx="922458" cy="105024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60" name="Picture 12" descr="Image result for cartoon swimmer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BEBA8EAE-BF5A-486C-A8C5-ECC9F3942E4B}">
                    <a14:imgProps xmlns:a14="http://schemas.microsoft.com/office/drawing/2010/main">
                      <a14:imgLayer r:embed="rId13">
                        <a14:imgEffect>
                          <a14:backgroundRemoval t="26214" b="81230" l="15778" r="84889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841421">
                <a:off x="4563166" y="3237601"/>
                <a:ext cx="1547455" cy="106258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8" descr="Image result for cartoon swimmer"/>
              <p:cNvPicPr>
                <a:picLocks noChangeAspect="1" noChangeArrowheads="1"/>
              </p:cNvPicPr>
              <p:nvPr/>
            </p:nvPicPr>
            <p:blipFill rotWithShape="1">
              <a:blip r:embed="rId14" cstate="print">
                <a:extLst>
                  <a:ext uri="{BEBA8EAE-BF5A-486C-A8C5-ECC9F3942E4B}">
                    <a14:imgProps xmlns:a14="http://schemas.microsoft.com/office/drawing/2010/main">
                      <a14:imgLayer r:embed="rId15">
                        <a14:imgEffect>
                          <a14:backgroundRemoval t="27995" b="61768" l="10000" r="9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1" t="23773" r="-354" b="34010"/>
              <a:stretch/>
            </p:blipFill>
            <p:spPr bwMode="auto">
              <a:xfrm rot="17396828">
                <a:off x="4154263" y="4147239"/>
                <a:ext cx="1468110" cy="4817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12" descr="Image result for cartoon swimmer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BEBA8EAE-BF5A-486C-A8C5-ECC9F3942E4B}">
                    <a14:imgProps xmlns:a14="http://schemas.microsoft.com/office/drawing/2010/main">
                      <a14:imgLayer r:embed="rId13">
                        <a14:imgEffect>
                          <a14:backgroundRemoval t="26214" b="81230" l="15778" r="84889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841421">
                <a:off x="3881013" y="3074294"/>
                <a:ext cx="1547455" cy="106258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12" descr="Image result for cartoon swimmer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BEBA8EAE-BF5A-486C-A8C5-ECC9F3942E4B}">
                    <a14:imgProps xmlns:a14="http://schemas.microsoft.com/office/drawing/2010/main">
                      <a14:imgLayer r:embed="rId13">
                        <a14:imgEffect>
                          <a14:backgroundRemoval t="26214" b="81230" l="15778" r="84889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841421">
                <a:off x="5371443" y="3793610"/>
                <a:ext cx="1547455" cy="106258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" name="Picture 12" descr="Image result for cartoon swimmer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BEBA8EAE-BF5A-486C-A8C5-ECC9F3942E4B}">
                    <a14:imgProps xmlns:a14="http://schemas.microsoft.com/office/drawing/2010/main">
                      <a14:imgLayer r:embed="rId13">
                        <a14:imgEffect>
                          <a14:backgroundRemoval t="26214" b="81230" l="15778" r="84889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841421" flipV="1">
                <a:off x="6195605" y="3481265"/>
                <a:ext cx="1547455" cy="122676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" name="Picture 12" descr="Image result for cartoon swimmer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BEBA8EAE-BF5A-486C-A8C5-ECC9F3942E4B}">
                    <a14:imgProps xmlns:a14="http://schemas.microsoft.com/office/drawing/2010/main">
                      <a14:imgLayer r:embed="rId13">
                        <a14:imgEffect>
                          <a14:backgroundRemoval t="26214" b="81230" l="15778" r="84889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841421" flipV="1">
                <a:off x="6843237" y="2968933"/>
                <a:ext cx="1100985" cy="87282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oup 10"/>
            <p:cNvGrpSpPr/>
            <p:nvPr/>
          </p:nvGrpSpPr>
          <p:grpSpPr>
            <a:xfrm>
              <a:off x="2140362" y="2483611"/>
              <a:ext cx="6507621" cy="2803343"/>
              <a:chOff x="2140362" y="2483611"/>
              <a:chExt cx="6507621" cy="2803343"/>
            </a:xfrm>
          </p:grpSpPr>
          <p:pic>
            <p:nvPicPr>
              <p:cNvPr id="2058" name="Picture 10" descr="Image result for cartoon swimmer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backgroundRemoval t="16000" b="89778" l="21333" r="89778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9351">
                <a:off x="2140362" y="3143829"/>
                <a:ext cx="2143125" cy="21431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8" descr="Image result for cartoon swimmer"/>
              <p:cNvPicPr>
                <a:picLocks noChangeAspect="1" noChangeArrowheads="1"/>
              </p:cNvPicPr>
              <p:nvPr/>
            </p:nvPicPr>
            <p:blipFill rotWithShape="1">
              <a:blip r:embed="rId16" cstate="print">
                <a:extLst>
                  <a:ext uri="{BEBA8EAE-BF5A-486C-A8C5-ECC9F3942E4B}">
                    <a14:imgProps xmlns:a14="http://schemas.microsoft.com/office/drawing/2010/main">
                      <a14:imgLayer r:embed="rId17">
                        <a14:imgEffect>
                          <a14:backgroundRemoval t="27995" b="61768" l="10000" r="9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1" t="23773" r="-354" b="34010"/>
              <a:stretch/>
            </p:blipFill>
            <p:spPr bwMode="auto">
              <a:xfrm rot="17396828">
                <a:off x="4191036" y="3795432"/>
                <a:ext cx="1961549" cy="64364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8" descr="Image result for cartoon swimmer"/>
              <p:cNvPicPr>
                <a:picLocks noChangeAspect="1" noChangeArrowheads="1"/>
              </p:cNvPicPr>
              <p:nvPr/>
            </p:nvPicPr>
            <p:blipFill rotWithShape="1">
              <a:blip r:embed="rId8" cstate="print"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backgroundRemoval t="27995" b="61768" l="10000" r="9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1" t="23773" r="-354" b="34010"/>
              <a:stretch/>
            </p:blipFill>
            <p:spPr bwMode="auto">
              <a:xfrm rot="13657495" flipV="1">
                <a:off x="7222748" y="3019925"/>
                <a:ext cx="1961549" cy="8889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5036197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08727" y="267855"/>
            <a:ext cx="910705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/>
              <a:t>Y3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668320" y="5044285"/>
            <a:ext cx="2602337" cy="12676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066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668320" y="5044285"/>
            <a:ext cx="2602337" cy="12676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9960498"/>
              </p:ext>
            </p:extLst>
          </p:nvPr>
        </p:nvGraphicFramePr>
        <p:xfrm>
          <a:off x="356136" y="559862"/>
          <a:ext cx="11656191" cy="8387186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2649823">
                  <a:extLst>
                    <a:ext uri="{9D8B030D-6E8A-4147-A177-3AD203B41FA5}">
                      <a16:colId xmlns:a16="http://schemas.microsoft.com/office/drawing/2014/main" val="520867064"/>
                    </a:ext>
                  </a:extLst>
                </a:gridCol>
                <a:gridCol w="9006368">
                  <a:extLst>
                    <a:ext uri="{9D8B030D-6E8A-4147-A177-3AD203B41FA5}">
                      <a16:colId xmlns:a16="http://schemas.microsoft.com/office/drawing/2014/main" val="892932090"/>
                    </a:ext>
                  </a:extLst>
                </a:gridCol>
              </a:tblGrid>
              <a:tr h="6383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ysClr val="windowText" lastClr="000000"/>
                          </a:solidFill>
                        </a:rPr>
                        <a:t>Revisit</a:t>
                      </a:r>
                    </a:p>
                    <a:p>
                      <a:endParaRPr lang="en-GB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u="none" strike="noStrike" cap="none" normalizeH="0" baseline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</a:rPr>
                        <a:t>NC objectives</a:t>
                      </a:r>
                      <a:endParaRPr kumimoji="0" lang="en-GB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0678768"/>
                  </a:ext>
                </a:extLst>
              </a:tr>
              <a:tr h="13540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Partitioning numbers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Number line to subtract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2, 5 and 10 times tables</a:t>
                      </a:r>
                    </a:p>
                    <a:p>
                      <a:endParaRPr lang="en-GB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Pupils should be taught to:</a:t>
                      </a:r>
                      <a:endParaRPr kumimoji="0" lang="en-GB" altLang="en-US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recall and use multiplication and division facts for the 3, 4 and 8 multiplication tables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write and calculate mathematical statements for multiplication using the multiplication tables that they know, including for two-digit numbers times one-digit numbers, using mental and progressing to formal written methods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solve problems, including missing number problems, involving multiplication and division, including positive integer scaling problems and correspondence problems in which n objects are connected to m objects.</a:t>
                      </a:r>
                    </a:p>
                    <a:p>
                      <a:pPr marR="0" lvl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tabLst>
                          <a:tab pos="227013" algn="l"/>
                        </a:tabLst>
                      </a:pPr>
                      <a:endParaRPr kumimoji="0" lang="en-GB" altLang="en-US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1078693"/>
                  </a:ext>
                </a:extLst>
              </a:tr>
              <a:tr h="60960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Resources</a:t>
                      </a:r>
                    </a:p>
                    <a:p>
                      <a:endParaRPr lang="en-GB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6801798"/>
                  </a:ext>
                </a:extLst>
              </a:tr>
              <a:tr h="142562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Vocabulary</a:t>
                      </a:r>
                    </a:p>
                    <a:p>
                      <a:r>
                        <a:rPr lang="en-US" sz="1600" dirty="0" smtClean="0"/>
                        <a:t>Groups            Lots of              Repeated addition             Array</a:t>
                      </a:r>
                    </a:p>
                    <a:p>
                      <a:r>
                        <a:rPr lang="en-US" sz="1600" dirty="0" smtClean="0"/>
                        <a:t>Times               Rows                Columns</a:t>
                      </a:r>
                      <a:r>
                        <a:rPr lang="en-US" sz="1600" baseline="0" dirty="0" smtClean="0"/>
                        <a:t>   </a:t>
                      </a:r>
                      <a:r>
                        <a:rPr lang="en-US" sz="1600" dirty="0" smtClean="0"/>
                        <a:t>Multiple – Multiply – Multiplication  </a:t>
                      </a:r>
                    </a:p>
                    <a:p>
                      <a:r>
                        <a:rPr lang="en-GB" sz="1600" dirty="0" smtClean="0"/>
                        <a:t>partition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dirty="0" smtClean="0"/>
                        <a:t> grid method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dirty="0" smtClean="0"/>
                        <a:t> inverse</a:t>
                      </a:r>
                    </a:p>
                    <a:p>
                      <a:endParaRPr lang="en-US" sz="1600" dirty="0" smtClean="0"/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kumimoji="0" lang="en-GB" altLang="en-US" sz="4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3215466"/>
                  </a:ext>
                </a:extLst>
              </a:tr>
              <a:tr h="2199746">
                <a:tc gridSpan="2"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2232767"/>
                  </a:ext>
                </a:extLst>
              </a:tr>
            </a:tbl>
          </a:graphicData>
        </a:graphic>
      </p:graphicFrame>
      <p:pic>
        <p:nvPicPr>
          <p:cNvPr id="9" name="Picture 2" descr="Image result for num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481" y="2904061"/>
            <a:ext cx="1015645" cy="761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Image result for counter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447" y="4058995"/>
            <a:ext cx="1328859" cy="1066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713" y="5728888"/>
            <a:ext cx="3113247" cy="451195"/>
          </a:xfrm>
          <a:prstGeom prst="rect">
            <a:avLst/>
          </a:prstGeom>
        </p:spPr>
      </p:pic>
      <p:pic>
        <p:nvPicPr>
          <p:cNvPr id="11" name="Picture 2" descr="Image result for bas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686" y="2724669"/>
            <a:ext cx="1303870" cy="1303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5319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668320" y="5044285"/>
            <a:ext cx="2602337" cy="12676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6339168"/>
              </p:ext>
            </p:extLst>
          </p:nvPr>
        </p:nvGraphicFramePr>
        <p:xfrm>
          <a:off x="356136" y="559862"/>
          <a:ext cx="11656192" cy="5658059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5828096">
                  <a:extLst>
                    <a:ext uri="{9D8B030D-6E8A-4147-A177-3AD203B41FA5}">
                      <a16:colId xmlns:a16="http://schemas.microsoft.com/office/drawing/2014/main" val="520867064"/>
                    </a:ext>
                  </a:extLst>
                </a:gridCol>
                <a:gridCol w="5828096">
                  <a:extLst>
                    <a:ext uri="{9D8B030D-6E8A-4147-A177-3AD203B41FA5}">
                      <a16:colId xmlns:a16="http://schemas.microsoft.com/office/drawing/2014/main" val="1613677665"/>
                    </a:ext>
                  </a:extLst>
                </a:gridCol>
              </a:tblGrid>
              <a:tr h="60706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ysClr val="windowText" lastClr="000000"/>
                          </a:solidFill>
                        </a:rPr>
                        <a:t>Misconceptions</a:t>
                      </a:r>
                      <a:endParaRPr lang="en-GB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0678768"/>
                  </a:ext>
                </a:extLst>
              </a:tr>
              <a:tr h="2525496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                                          </a:t>
                      </a:r>
                      <a:r>
                        <a:rPr lang="en-GB" sz="24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Forgetting</a:t>
                      </a:r>
                      <a:r>
                        <a:rPr lang="en-GB" sz="2400" baseline="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to add on the                    one that has been exchanged. 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/>
                      <a:endParaRPr lang="en-US" u="none" strike="noStrike" dirty="0">
                        <a:effectLst/>
                      </a:endParaRPr>
                    </a:p>
                  </a:txBody>
                  <a:tcPr marL="31750" marR="31750" marT="31750" marB="31750"/>
                </a:tc>
                <a:extLst>
                  <a:ext uri="{0D108BD9-81ED-4DB2-BD59-A6C34878D82A}">
                    <a16:rowId xmlns:a16="http://schemas.microsoft.com/office/drawing/2014/main" val="1881078693"/>
                  </a:ext>
                </a:extLst>
              </a:tr>
              <a:tr h="2525496">
                <a:tc>
                  <a:txBody>
                    <a:bodyPr/>
                    <a:lstStyle/>
                    <a:p>
                      <a:pPr fontAlgn="base"/>
                      <a:endParaRPr lang="en-US" u="none" strike="noStrike" dirty="0">
                        <a:effectLst/>
                      </a:endParaRPr>
                    </a:p>
                  </a:txBody>
                  <a:tcPr marL="31750" marR="31750" marT="31750" marB="3175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93137949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061" y="1179622"/>
            <a:ext cx="1549094" cy="24359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061" y="4397627"/>
            <a:ext cx="6734175" cy="10382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41135" y="1629909"/>
            <a:ext cx="4592752" cy="1491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989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668320" y="5044285"/>
            <a:ext cx="2602337" cy="12676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1686757"/>
              </p:ext>
            </p:extLst>
          </p:nvPr>
        </p:nvGraphicFramePr>
        <p:xfrm>
          <a:off x="1762433" y="788250"/>
          <a:ext cx="8128000" cy="2382520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8128000">
                  <a:extLst>
                    <a:ext uri="{9D8B030D-6E8A-4147-A177-3AD203B41FA5}">
                      <a16:colId xmlns:a16="http://schemas.microsoft.com/office/drawing/2014/main" val="7449618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07821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When introducing the short written method then considerations needs given</a:t>
                      </a:r>
                      <a:r>
                        <a:rPr lang="en-GB" baseline="0" dirty="0" smtClean="0"/>
                        <a:t> to the numbers used in the questions.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Choose numbers that require: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No exchange in the answer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Exchange from O to T in the answer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Exchange from T to H in the answer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Exchange from O to T and T to H in the answer</a:t>
                      </a:r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4375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3840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668320" y="5044285"/>
            <a:ext cx="2602337" cy="12676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4944439"/>
              </p:ext>
            </p:extLst>
          </p:nvPr>
        </p:nvGraphicFramePr>
        <p:xfrm>
          <a:off x="451945" y="719666"/>
          <a:ext cx="11361685" cy="5394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72337">
                  <a:extLst>
                    <a:ext uri="{9D8B030D-6E8A-4147-A177-3AD203B41FA5}">
                      <a16:colId xmlns:a16="http://schemas.microsoft.com/office/drawing/2014/main" val="2977736008"/>
                    </a:ext>
                  </a:extLst>
                </a:gridCol>
                <a:gridCol w="2272337">
                  <a:extLst>
                    <a:ext uri="{9D8B030D-6E8A-4147-A177-3AD203B41FA5}">
                      <a16:colId xmlns:a16="http://schemas.microsoft.com/office/drawing/2014/main" val="885483570"/>
                    </a:ext>
                  </a:extLst>
                </a:gridCol>
                <a:gridCol w="2272337">
                  <a:extLst>
                    <a:ext uri="{9D8B030D-6E8A-4147-A177-3AD203B41FA5}">
                      <a16:colId xmlns:a16="http://schemas.microsoft.com/office/drawing/2014/main" val="4250275433"/>
                    </a:ext>
                  </a:extLst>
                </a:gridCol>
                <a:gridCol w="2272337">
                  <a:extLst>
                    <a:ext uri="{9D8B030D-6E8A-4147-A177-3AD203B41FA5}">
                      <a16:colId xmlns:a16="http://schemas.microsoft.com/office/drawing/2014/main" val="1930965267"/>
                    </a:ext>
                  </a:extLst>
                </a:gridCol>
                <a:gridCol w="2272337">
                  <a:extLst>
                    <a:ext uri="{9D8B030D-6E8A-4147-A177-3AD203B41FA5}">
                      <a16:colId xmlns:a16="http://schemas.microsoft.com/office/drawing/2014/main" val="660544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dirty="0" smtClean="0"/>
                    </a:p>
                    <a:p>
                      <a:pPr algn="ctr"/>
                      <a:endParaRPr lang="en-GB" dirty="0" smtClean="0"/>
                    </a:p>
                    <a:p>
                      <a:pPr algn="ctr"/>
                      <a:endParaRPr lang="en-GB" dirty="0" smtClean="0"/>
                    </a:p>
                    <a:p>
                      <a:pPr algn="ctr"/>
                      <a:endParaRPr lang="en-GB" dirty="0" smtClean="0"/>
                    </a:p>
                    <a:p>
                      <a:pPr algn="ctr"/>
                      <a:r>
                        <a:rPr lang="en-US" sz="1800" dirty="0" smtClean="0"/>
                        <a:t>Partition to multiply using Numicon, base 10 or Cuisenaire rods.  </a:t>
                      </a:r>
                    </a:p>
                    <a:p>
                      <a:pPr algn="ctr"/>
                      <a:r>
                        <a:rPr lang="en-GB" sz="2000" dirty="0" smtClean="0"/>
                        <a:t>       4 × 15 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 smtClean="0"/>
                    </a:p>
                    <a:p>
                      <a:pPr algn="ctr"/>
                      <a:endParaRPr lang="en-GB" dirty="0" smtClean="0"/>
                    </a:p>
                    <a:p>
                      <a:pPr algn="ctr"/>
                      <a:endParaRPr lang="en-GB" dirty="0" smtClean="0"/>
                    </a:p>
                    <a:p>
                      <a:pPr algn="ctr"/>
                      <a:endParaRPr lang="en-GB" dirty="0" smtClean="0"/>
                    </a:p>
                    <a:p>
                      <a:pPr algn="ctr"/>
                      <a:endParaRPr lang="en-GB" dirty="0" smtClean="0"/>
                    </a:p>
                    <a:p>
                      <a:pPr algn="ctr"/>
                      <a:endParaRPr lang="en-GB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Use base 10 picture to show groups of…</a:t>
                      </a: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Children show working on blank number line</a:t>
                      </a: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Children to be encouraged to show the steps they have    taken. 	</a:t>
                      </a: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88838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dirty="0" smtClean="0"/>
                    </a:p>
                    <a:p>
                      <a:pPr algn="ctr"/>
                      <a:endParaRPr lang="en-GB" dirty="0" smtClean="0"/>
                    </a:p>
                    <a:p>
                      <a:pPr algn="ctr"/>
                      <a:endParaRPr lang="en-GB" dirty="0" smtClean="0"/>
                    </a:p>
                    <a:p>
                      <a:pPr algn="ctr"/>
                      <a:endParaRPr lang="en-GB" dirty="0" smtClean="0"/>
                    </a:p>
                    <a:p>
                      <a:pPr algn="ctr"/>
                      <a:endParaRPr lang="en-GB" dirty="0" smtClean="0"/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 smtClean="0"/>
                    </a:p>
                    <a:p>
                      <a:pPr algn="ctr"/>
                      <a:endParaRPr lang="en-GB" dirty="0" smtClean="0"/>
                    </a:p>
                    <a:p>
                      <a:pPr algn="ctr"/>
                      <a:endParaRPr lang="en-GB" dirty="0" smtClean="0"/>
                    </a:p>
                    <a:p>
                      <a:pPr algn="ctr"/>
                      <a:endParaRPr lang="en-GB" dirty="0" smtClean="0"/>
                    </a:p>
                    <a:p>
                      <a:pPr algn="ctr"/>
                      <a:endParaRPr lang="en-GB" dirty="0" smtClean="0"/>
                    </a:p>
                    <a:p>
                      <a:pPr algn="ctr"/>
                      <a:endParaRPr lang="en-GB" dirty="0" smtClean="0"/>
                    </a:p>
                    <a:p>
                      <a:pPr algn="ctr"/>
                      <a:endParaRPr lang="en-GB" dirty="0" smtClean="0"/>
                    </a:p>
                    <a:p>
                      <a:pPr algn="ctr"/>
                      <a:endParaRPr lang="en-GB" dirty="0" smtClean="0"/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6845667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202" y="1111502"/>
            <a:ext cx="2083394" cy="68062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r="65191" b="48172"/>
          <a:stretch/>
        </p:blipFill>
        <p:spPr>
          <a:xfrm>
            <a:off x="7701621" y="866456"/>
            <a:ext cx="1581796" cy="12775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54022" y="977542"/>
            <a:ext cx="1325672" cy="140810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t="64098"/>
          <a:stretch/>
        </p:blipFill>
        <p:spPr>
          <a:xfrm>
            <a:off x="5104658" y="791187"/>
            <a:ext cx="2012196" cy="1079654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7600818" y="3839143"/>
            <a:ext cx="1761140" cy="1838949"/>
            <a:chOff x="3147407" y="2406610"/>
            <a:chExt cx="2720558" cy="1838949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210485" y="3578884"/>
              <a:ext cx="2576303" cy="666675"/>
            </a:xfrm>
            <a:prstGeom prst="rect">
              <a:avLst/>
            </a:prstGeom>
          </p:spPr>
        </p:pic>
        <p:sp>
          <p:nvSpPr>
            <p:cNvPr id="13" name="Rectangle 12"/>
            <p:cNvSpPr/>
            <p:nvPr/>
          </p:nvSpPr>
          <p:spPr>
            <a:xfrm>
              <a:off x="3147407" y="2406610"/>
              <a:ext cx="2720558" cy="8002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100" dirty="0">
                  <a:latin typeface="Arial" panose="020B0604020202020204" pitchFamily="34" charset="0"/>
                </a:rPr>
                <a:t>As children become more confident, they can move on to recording the same idea </a:t>
              </a:r>
              <a:r>
                <a:rPr lang="en-US" sz="1100" dirty="0" smtClean="0">
                  <a:latin typeface="Arial" panose="020B0604020202020204" pitchFamily="34" charset="0"/>
                </a:rPr>
                <a:t>using </a:t>
              </a:r>
              <a:r>
                <a:rPr lang="en-US" sz="1200" dirty="0" smtClean="0">
                  <a:latin typeface="Arial" panose="020B0604020202020204" pitchFamily="34" charset="0"/>
                </a:rPr>
                <a:t>pencil </a:t>
              </a:r>
              <a:r>
                <a:rPr lang="en-US" sz="1200" dirty="0">
                  <a:latin typeface="Arial" panose="020B0604020202020204" pitchFamily="34" charset="0"/>
                </a:rPr>
                <a:t>and paper on the </a:t>
              </a:r>
              <a:r>
                <a:rPr lang="en-US" sz="1200" b="1" dirty="0">
                  <a:latin typeface="Arial,Bold"/>
                </a:rPr>
                <a:t>grid method</a:t>
              </a:r>
              <a:r>
                <a:rPr lang="en-US" sz="1200" dirty="0">
                  <a:latin typeface="Arial" panose="020B0604020202020204" pitchFamily="34" charset="0"/>
                </a:rPr>
                <a:t>.</a:t>
              </a:r>
              <a:endParaRPr lang="en-GB" sz="1200" dirty="0"/>
            </a:p>
          </p:txBody>
        </p:sp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82699" y="855945"/>
            <a:ext cx="912164" cy="139061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51131" y="3699563"/>
            <a:ext cx="1574334" cy="1721749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>
            <a:off x="534234" y="3610717"/>
            <a:ext cx="6643406" cy="2083071"/>
            <a:chOff x="3454012" y="2401225"/>
            <a:chExt cx="8266217" cy="2083071"/>
          </a:xfrm>
        </p:grpSpPr>
        <p:grpSp>
          <p:nvGrpSpPr>
            <p:cNvPr id="17" name="Group 16"/>
            <p:cNvGrpSpPr/>
            <p:nvPr/>
          </p:nvGrpSpPr>
          <p:grpSpPr>
            <a:xfrm>
              <a:off x="3454012" y="2401225"/>
              <a:ext cx="2007139" cy="1990962"/>
              <a:chOff x="6543534" y="2462110"/>
              <a:chExt cx="2007139" cy="1990962"/>
            </a:xfrm>
          </p:grpSpPr>
          <p:sp>
            <p:nvSpPr>
              <p:cNvPr id="23" name="TextBox 22"/>
              <p:cNvSpPr txBox="1"/>
              <p:nvPr/>
            </p:nvSpPr>
            <p:spPr>
              <a:xfrm>
                <a:off x="6543534" y="2462110"/>
                <a:ext cx="2007139" cy="10464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/>
                <a:r>
                  <a:rPr lang="en-US" sz="1100" dirty="0">
                    <a:solidFill>
                      <a:prstClr val="black"/>
                    </a:solidFill>
                  </a:rPr>
                  <a:t>Children draw their own PV table and counters/base 10 to represent the number before crossing out as appropriate</a:t>
                </a:r>
              </a:p>
              <a:p>
                <a:endParaRPr lang="en-GB" dirty="0"/>
              </a:p>
            </p:txBody>
          </p:sp>
          <p:pic>
            <p:nvPicPr>
              <p:cNvPr id="24" name="Picture 23"/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6828815" y="3189644"/>
                <a:ext cx="1304152" cy="1263428"/>
              </a:xfrm>
              <a:prstGeom prst="rect">
                <a:avLst/>
              </a:prstGeom>
            </p:spPr>
          </p:pic>
        </p:grp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9522078" y="2469324"/>
              <a:ext cx="2198151" cy="2014972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>
            <a:xfrm>
              <a:off x="6046324" y="2437087"/>
              <a:ext cx="3133381" cy="4462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Bariol"/>
                </a:rPr>
                <a:t>Formal column method with place value counters. </a:t>
              </a:r>
              <a:r>
                <a:rPr lang="en-US" sz="1100" dirty="0" smtClean="0">
                  <a:solidFill>
                    <a:srgbClr val="000000"/>
                  </a:solidFill>
                  <a:latin typeface="Bariol"/>
                </a:rPr>
                <a:t>  </a:t>
              </a:r>
              <a:r>
                <a:rPr lang="en-GB" sz="1200" dirty="0" smtClean="0">
                  <a:solidFill>
                    <a:srgbClr val="000000"/>
                  </a:solidFill>
                  <a:latin typeface="Bariol"/>
                </a:rPr>
                <a:t>32 x 3 </a:t>
              </a:r>
              <a:r>
                <a:rPr lang="en-GB" sz="1200" dirty="0">
                  <a:solidFill>
                    <a:srgbClr val="000000"/>
                  </a:solidFill>
                  <a:latin typeface="Bariol"/>
                </a:rPr>
                <a:t>	</a:t>
              </a:r>
            </a:p>
          </p:txBody>
        </p:sp>
        <p:grpSp>
          <p:nvGrpSpPr>
            <p:cNvPr id="20" name="Group 19"/>
            <p:cNvGrpSpPr/>
            <p:nvPr/>
          </p:nvGrpSpPr>
          <p:grpSpPr>
            <a:xfrm>
              <a:off x="6618414" y="3095428"/>
              <a:ext cx="1857375" cy="1209675"/>
              <a:chOff x="6375308" y="3181798"/>
              <a:chExt cx="1857375" cy="1209675"/>
            </a:xfrm>
          </p:grpSpPr>
          <p:pic>
            <p:nvPicPr>
              <p:cNvPr id="21" name="Picture 20"/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6375308" y="3181798"/>
                <a:ext cx="1123950" cy="1209675"/>
              </a:xfrm>
              <a:prstGeom prst="rect">
                <a:avLst/>
              </a:prstGeom>
            </p:spPr>
          </p:pic>
          <p:pic>
            <p:nvPicPr>
              <p:cNvPr id="22" name="Picture 21"/>
              <p:cNvPicPr>
                <a:picLocks noChangeAspect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7499258" y="3201075"/>
                <a:ext cx="733425" cy="1162050"/>
              </a:xfrm>
              <a:prstGeom prst="rect">
                <a:avLst/>
              </a:prstGeom>
            </p:spPr>
          </p:pic>
        </p:grpSp>
      </p:grpSp>
      <p:sp>
        <p:nvSpPr>
          <p:cNvPr id="25" name="TextBox 24"/>
          <p:cNvSpPr txBox="1"/>
          <p:nvPr/>
        </p:nvSpPr>
        <p:spPr>
          <a:xfrm>
            <a:off x="9709107" y="2186372"/>
            <a:ext cx="224210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	23</a:t>
            </a:r>
          </a:p>
          <a:p>
            <a:r>
              <a:rPr lang="en-GB" dirty="0"/>
              <a:t> </a:t>
            </a:r>
            <a:r>
              <a:rPr lang="en-GB" dirty="0" smtClean="0"/>
              <a:t>            x    6</a:t>
            </a:r>
          </a:p>
          <a:p>
            <a:r>
              <a:rPr lang="en-GB" dirty="0"/>
              <a:t> </a:t>
            </a:r>
            <a:r>
              <a:rPr lang="en-GB" dirty="0" smtClean="0"/>
              <a:t>              120  (20 x 6)</a:t>
            </a:r>
          </a:p>
          <a:p>
            <a:r>
              <a:rPr lang="en-GB" dirty="0"/>
              <a:t>	</a:t>
            </a:r>
            <a:r>
              <a:rPr lang="en-GB" dirty="0" smtClean="0"/>
              <a:t>18  (  3 x 6)</a:t>
            </a:r>
          </a:p>
          <a:p>
            <a:r>
              <a:rPr lang="en-GB" dirty="0" smtClean="0"/>
              <a:t>               138</a:t>
            </a:r>
          </a:p>
        </p:txBody>
      </p:sp>
    </p:spTree>
    <p:extLst>
      <p:ext uri="{BB962C8B-B14F-4D97-AF65-F5344CB8AC3E}">
        <p14:creationId xmlns:p14="http://schemas.microsoft.com/office/powerpoint/2010/main" val="186807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08727" y="267855"/>
            <a:ext cx="910705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/>
              <a:t>Y4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668320" y="5044285"/>
            <a:ext cx="2602337" cy="12676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743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668320" y="5044285"/>
            <a:ext cx="2602337" cy="12676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1029013"/>
              </p:ext>
            </p:extLst>
          </p:nvPr>
        </p:nvGraphicFramePr>
        <p:xfrm>
          <a:off x="356136" y="559862"/>
          <a:ext cx="11656191" cy="8661506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2649823">
                  <a:extLst>
                    <a:ext uri="{9D8B030D-6E8A-4147-A177-3AD203B41FA5}">
                      <a16:colId xmlns:a16="http://schemas.microsoft.com/office/drawing/2014/main" val="520867064"/>
                    </a:ext>
                  </a:extLst>
                </a:gridCol>
                <a:gridCol w="9006368">
                  <a:extLst>
                    <a:ext uri="{9D8B030D-6E8A-4147-A177-3AD203B41FA5}">
                      <a16:colId xmlns:a16="http://schemas.microsoft.com/office/drawing/2014/main" val="892932090"/>
                    </a:ext>
                  </a:extLst>
                </a:gridCol>
              </a:tblGrid>
              <a:tr h="6383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ysClr val="windowText" lastClr="000000"/>
                          </a:solidFill>
                        </a:rPr>
                        <a:t>Revisit</a:t>
                      </a:r>
                    </a:p>
                    <a:p>
                      <a:endParaRPr lang="en-GB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u="none" strike="noStrike" cap="none" normalizeH="0" baseline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</a:rPr>
                        <a:t>NC objectives</a:t>
                      </a:r>
                      <a:endParaRPr kumimoji="0" lang="en-GB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0678768"/>
                  </a:ext>
                </a:extLst>
              </a:tr>
              <a:tr h="1354072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Partitioning numbers</a:t>
                      </a:r>
                    </a:p>
                    <a:p>
                      <a:r>
                        <a:rPr lang="en-GB" sz="1800" dirty="0" smtClean="0"/>
                        <a:t>Grid method TO x O</a:t>
                      </a:r>
                    </a:p>
                    <a:p>
                      <a:r>
                        <a:rPr lang="en-GB" sz="1800" dirty="0" smtClean="0"/>
                        <a:t>Fact Families</a:t>
                      </a:r>
                    </a:p>
                    <a:p>
                      <a:r>
                        <a:rPr lang="en-GB" sz="1800" dirty="0" smtClean="0"/>
                        <a:t>Expanded notation</a:t>
                      </a:r>
                    </a:p>
                    <a:p>
                      <a:r>
                        <a:rPr lang="en-GB" sz="1800" dirty="0" smtClean="0"/>
                        <a:t>Multiply by 1, 10 and 100</a:t>
                      </a:r>
                      <a:endParaRPr lang="en-GB" dirty="0" smtClean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Pupils should be taught to:</a:t>
                      </a:r>
                      <a:endParaRPr kumimoji="0" lang="en-GB" altLang="en-US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en-GB" dirty="0" smtClean="0"/>
                        <a:t>recall multiplication facts for multiplication tables up to 12 × 12</a:t>
                      </a:r>
                    </a:p>
                    <a:p>
                      <a:pPr lvl="0"/>
                      <a:endParaRPr lang="en-GB" dirty="0" smtClean="0"/>
                    </a:p>
                    <a:p>
                      <a:pPr lvl="0"/>
                      <a:r>
                        <a:rPr lang="en-GB" dirty="0" smtClean="0"/>
                        <a:t>use place value, known and derived facts to multiply mentally, including: multiplying by 0 and 1; dividing by 1; multiplying together three numbers</a:t>
                      </a:r>
                    </a:p>
                    <a:p>
                      <a:pPr lvl="0"/>
                      <a:endParaRPr lang="en-GB" dirty="0" smtClean="0"/>
                    </a:p>
                    <a:p>
                      <a:pPr lvl="0"/>
                      <a:r>
                        <a:rPr lang="en-GB" dirty="0" smtClean="0"/>
                        <a:t>recognise and use factor pairs and commutativity in mental calculations</a:t>
                      </a:r>
                    </a:p>
                    <a:p>
                      <a:pPr lvl="0"/>
                      <a:r>
                        <a:rPr lang="en-GB" dirty="0" smtClean="0"/>
                        <a:t>multiply two-digit and three-digit numbers by a one-digit number using formal written layout</a:t>
                      </a:r>
                    </a:p>
                    <a:p>
                      <a:endParaRPr lang="en-GB" dirty="0" smtClean="0"/>
                    </a:p>
                    <a:p>
                      <a:r>
                        <a:rPr lang="en-GB" dirty="0" smtClean="0"/>
                        <a:t>solve problems involving multiplying and adding, including using the distributive law to multiply two digit numbers by one digit, integer scaling problems and harder correspondence problems such as n objects are connected to m objects.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1078693"/>
                  </a:ext>
                </a:extLst>
              </a:tr>
              <a:tr h="60960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Resources</a:t>
                      </a:r>
                    </a:p>
                    <a:p>
                      <a:endParaRPr lang="en-GB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6801798"/>
                  </a:ext>
                </a:extLst>
              </a:tr>
              <a:tr h="142562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Vocabulary</a:t>
                      </a:r>
                    </a:p>
                    <a:p>
                      <a:r>
                        <a:rPr lang="en-US" sz="1600" dirty="0" smtClean="0"/>
                        <a:t>Groups            Lots of              Repeated addition             Array</a:t>
                      </a:r>
                    </a:p>
                    <a:p>
                      <a:r>
                        <a:rPr lang="en-US" sz="1600" dirty="0" smtClean="0"/>
                        <a:t>Times               Rows                Columns</a:t>
                      </a:r>
                      <a:r>
                        <a:rPr lang="en-US" sz="1600" baseline="0" dirty="0" smtClean="0"/>
                        <a:t>   </a:t>
                      </a:r>
                      <a:r>
                        <a:rPr lang="en-US" sz="1600" dirty="0" smtClean="0"/>
                        <a:t>Multiple – Multiply – Multiplication  </a:t>
                      </a:r>
                    </a:p>
                    <a:p>
                      <a:r>
                        <a:rPr lang="en-GB" sz="1600" dirty="0" smtClean="0"/>
                        <a:t>partition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dirty="0" smtClean="0"/>
                        <a:t> grid method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dirty="0" smtClean="0"/>
                        <a:t> inverse</a:t>
                      </a:r>
                    </a:p>
                    <a:p>
                      <a:endParaRPr lang="en-US" sz="1600" dirty="0" smtClean="0"/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kumimoji="0" lang="en-GB" altLang="en-US" sz="4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3215466"/>
                  </a:ext>
                </a:extLst>
              </a:tr>
              <a:tr h="2199746">
                <a:tc gridSpan="2"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2232767"/>
                  </a:ext>
                </a:extLst>
              </a:tr>
            </a:tbl>
          </a:graphicData>
        </a:graphic>
      </p:graphicFrame>
      <p:pic>
        <p:nvPicPr>
          <p:cNvPr id="9" name="Picture 2" descr="Image result for num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64" y="3048451"/>
            <a:ext cx="1015645" cy="761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Image result for counter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447" y="4058995"/>
            <a:ext cx="1328859" cy="1066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714" y="5728888"/>
            <a:ext cx="2419590" cy="451195"/>
          </a:xfrm>
          <a:prstGeom prst="rect">
            <a:avLst/>
          </a:prstGeom>
        </p:spPr>
      </p:pic>
      <p:pic>
        <p:nvPicPr>
          <p:cNvPr id="11" name="Picture 2" descr="Image result for bas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686" y="2724669"/>
            <a:ext cx="1303870" cy="1303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5828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668320" y="5044285"/>
            <a:ext cx="2602337" cy="12676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356136" y="559862"/>
          <a:ext cx="11656192" cy="5692883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5828096">
                  <a:extLst>
                    <a:ext uri="{9D8B030D-6E8A-4147-A177-3AD203B41FA5}">
                      <a16:colId xmlns:a16="http://schemas.microsoft.com/office/drawing/2014/main" val="520867064"/>
                    </a:ext>
                  </a:extLst>
                </a:gridCol>
                <a:gridCol w="5828096">
                  <a:extLst>
                    <a:ext uri="{9D8B030D-6E8A-4147-A177-3AD203B41FA5}">
                      <a16:colId xmlns:a16="http://schemas.microsoft.com/office/drawing/2014/main" val="1613677665"/>
                    </a:ext>
                  </a:extLst>
                </a:gridCol>
              </a:tblGrid>
              <a:tr h="60706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ysClr val="windowText" lastClr="000000"/>
                          </a:solidFill>
                        </a:rPr>
                        <a:t>Misconceptions</a:t>
                      </a:r>
                      <a:endParaRPr lang="en-GB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0678768"/>
                  </a:ext>
                </a:extLst>
              </a:tr>
              <a:tr h="25254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Pupils do not understand that x10 and then x 10 again, is the same as x100.  Prefer to learn ‘add a zero’ and so limited understanding.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1200" dirty="0" smtClean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Children need to understand the connection between 6 x 3 and 60 x 3, understanding that the answer is 10x bigger because the number being multiplied is 10x bigger.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81078693"/>
                  </a:ext>
                </a:extLst>
              </a:tr>
              <a:tr h="25254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Children are introduced to formal written methods before fully understand the concept, becomes a test of their memory to remember the ‘rule’, and have no strategies to rely upon when they are ‘stuck’.  Problems with place value can cause difficulties with written work.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Children not understand the meaning of ‘lots of’ or ‘groups of’.  Children see it as a test of their memory, not linking tables facts.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931379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2305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0232449"/>
              </p:ext>
            </p:extLst>
          </p:nvPr>
        </p:nvGraphicFramePr>
        <p:xfrm>
          <a:off x="2031998" y="464820"/>
          <a:ext cx="8128000" cy="3398520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8128000">
                  <a:extLst>
                    <a:ext uri="{9D8B030D-6E8A-4147-A177-3AD203B41FA5}">
                      <a16:colId xmlns:a16="http://schemas.microsoft.com/office/drawing/2014/main" val="19943485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Proposed teaching sequence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14023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TO x 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94247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HTO x 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42137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When introducing the short written method then considerations needs given</a:t>
                      </a:r>
                      <a:r>
                        <a:rPr lang="en-GB" baseline="0" dirty="0" smtClean="0"/>
                        <a:t> to the numbers used in the questions.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Choose numbers that require: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No exchange in the answer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Exchange from O to T in the answer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Exchange from T to H in the answer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Exchange from H to </a:t>
                      </a:r>
                      <a:r>
                        <a:rPr lang="en-GB" baseline="0" dirty="0" err="1" smtClean="0"/>
                        <a:t>Th</a:t>
                      </a:r>
                      <a:endParaRPr lang="en-GB" baseline="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Exchange from two columns</a:t>
                      </a:r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2762485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668320" y="5044285"/>
            <a:ext cx="2602337" cy="12676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133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Picture 75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668320" y="5044285"/>
            <a:ext cx="2602337" cy="1267615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  <p:sp>
        <p:nvSpPr>
          <p:cNvPr id="68" name="TextBox 67"/>
          <p:cNvSpPr txBox="1"/>
          <p:nvPr/>
        </p:nvSpPr>
        <p:spPr>
          <a:xfrm>
            <a:off x="459227" y="4981526"/>
            <a:ext cx="19691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</p:txBody>
      </p:sp>
      <p:sp>
        <p:nvSpPr>
          <p:cNvPr id="70" name="TextBox 69"/>
          <p:cNvSpPr txBox="1"/>
          <p:nvPr/>
        </p:nvSpPr>
        <p:spPr>
          <a:xfrm>
            <a:off x="3448546" y="4763189"/>
            <a:ext cx="2083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7731076" y="2956156"/>
            <a:ext cx="313112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1200" dirty="0">
              <a:solidFill>
                <a:srgbClr val="000000"/>
              </a:solidFill>
              <a:latin typeface="Bariol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532766" y="1068857"/>
            <a:ext cx="21409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7" name="TextBox 76"/>
          <p:cNvSpPr txBox="1"/>
          <p:nvPr/>
        </p:nvSpPr>
        <p:spPr>
          <a:xfrm>
            <a:off x="3510804" y="1002709"/>
            <a:ext cx="21409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cxnSp>
        <p:nvCxnSpPr>
          <p:cNvPr id="83" name="Straight Connector 82"/>
          <p:cNvCxnSpPr/>
          <p:nvPr/>
        </p:nvCxnSpPr>
        <p:spPr>
          <a:xfrm flipV="1">
            <a:off x="4492298" y="2802372"/>
            <a:ext cx="236738" cy="154634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TextBox 112"/>
          <p:cNvSpPr txBox="1"/>
          <p:nvPr/>
        </p:nvSpPr>
        <p:spPr>
          <a:xfrm>
            <a:off x="6531236" y="1130963"/>
            <a:ext cx="21058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200" dirty="0"/>
          </a:p>
        </p:txBody>
      </p:sp>
      <p:sp>
        <p:nvSpPr>
          <p:cNvPr id="5" name="TextBox 4"/>
          <p:cNvSpPr txBox="1"/>
          <p:nvPr/>
        </p:nvSpPr>
        <p:spPr>
          <a:xfrm>
            <a:off x="9559157" y="1012810"/>
            <a:ext cx="1982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904" y="1023337"/>
            <a:ext cx="2378794" cy="112257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5264" y="1190813"/>
            <a:ext cx="2487401" cy="176309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41584" y="1236751"/>
            <a:ext cx="2420227" cy="1818326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69955" y="4333903"/>
            <a:ext cx="2628451" cy="881157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9242227" y="554465"/>
            <a:ext cx="6186005" cy="2303886"/>
            <a:chOff x="1770940" y="3707019"/>
            <a:chExt cx="6186005" cy="2303886"/>
          </a:xfrm>
        </p:grpSpPr>
        <p:sp>
          <p:nvSpPr>
            <p:cNvPr id="47" name="Rectangle 46"/>
            <p:cNvSpPr/>
            <p:nvPr/>
          </p:nvSpPr>
          <p:spPr>
            <a:xfrm>
              <a:off x="4825818" y="3707019"/>
              <a:ext cx="3131127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lang="en-US" sz="1200" dirty="0">
                <a:solidFill>
                  <a:srgbClr val="000000"/>
                </a:solidFill>
                <a:latin typeface="Bariol"/>
              </a:endParaRPr>
            </a:p>
          </p:txBody>
        </p:sp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770940" y="4618613"/>
              <a:ext cx="2179256" cy="1392292"/>
            </a:xfrm>
            <a:prstGeom prst="rect">
              <a:avLst/>
            </a:prstGeom>
          </p:spPr>
        </p:pic>
      </p:grpSp>
      <p:pic>
        <p:nvPicPr>
          <p:cNvPr id="44" name="Picture 4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65787" y="3827682"/>
            <a:ext cx="2166353" cy="1381747"/>
          </a:xfrm>
          <a:prstGeom prst="rect">
            <a:avLst/>
          </a:prstGeom>
        </p:spPr>
      </p:pic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9884539"/>
              </p:ext>
            </p:extLst>
          </p:nvPr>
        </p:nvGraphicFramePr>
        <p:xfrm>
          <a:off x="448904" y="971404"/>
          <a:ext cx="11294188" cy="5242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23547">
                  <a:extLst>
                    <a:ext uri="{9D8B030D-6E8A-4147-A177-3AD203B41FA5}">
                      <a16:colId xmlns:a16="http://schemas.microsoft.com/office/drawing/2014/main" val="2725012096"/>
                    </a:ext>
                  </a:extLst>
                </a:gridCol>
                <a:gridCol w="2823547">
                  <a:extLst>
                    <a:ext uri="{9D8B030D-6E8A-4147-A177-3AD203B41FA5}">
                      <a16:colId xmlns:a16="http://schemas.microsoft.com/office/drawing/2014/main" val="1807969289"/>
                    </a:ext>
                  </a:extLst>
                </a:gridCol>
                <a:gridCol w="2823547">
                  <a:extLst>
                    <a:ext uri="{9D8B030D-6E8A-4147-A177-3AD203B41FA5}">
                      <a16:colId xmlns:a16="http://schemas.microsoft.com/office/drawing/2014/main" val="2955796554"/>
                    </a:ext>
                  </a:extLst>
                </a:gridCol>
                <a:gridCol w="2823547">
                  <a:extLst>
                    <a:ext uri="{9D8B030D-6E8A-4147-A177-3AD203B41FA5}">
                      <a16:colId xmlns:a16="http://schemas.microsoft.com/office/drawing/2014/main" val="27532411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Using known multiplication and division facts, children should be able to derive other associated facts for multiples of 10 and 100.</a:t>
                      </a:r>
                      <a:r>
                        <a:rPr lang="en-GB" sz="1600" dirty="0" smtClean="0"/>
                        <a:t>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567937"/>
                  </a:ext>
                </a:extLst>
              </a:tr>
              <a:tr h="614097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8475515"/>
                  </a:ext>
                </a:extLst>
              </a:tr>
            </a:tbl>
          </a:graphicData>
        </a:graphic>
      </p:graphicFrame>
      <p:pic>
        <p:nvPicPr>
          <p:cNvPr id="34" name="Picture 3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6222" y="3984870"/>
            <a:ext cx="2190152" cy="1993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731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24948" y="814393"/>
            <a:ext cx="910705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/>
              <a:t>Y5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668320" y="5044285"/>
            <a:ext cx="2602337" cy="12676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562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668320" y="5044285"/>
            <a:ext cx="2602337" cy="12676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101700"/>
              </p:ext>
            </p:extLst>
          </p:nvPr>
        </p:nvGraphicFramePr>
        <p:xfrm>
          <a:off x="356136" y="559862"/>
          <a:ext cx="11656191" cy="7338743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3885397">
                  <a:extLst>
                    <a:ext uri="{9D8B030D-6E8A-4147-A177-3AD203B41FA5}">
                      <a16:colId xmlns:a16="http://schemas.microsoft.com/office/drawing/2014/main" val="520867064"/>
                    </a:ext>
                  </a:extLst>
                </a:gridCol>
                <a:gridCol w="7770794">
                  <a:extLst>
                    <a:ext uri="{9D8B030D-6E8A-4147-A177-3AD203B41FA5}">
                      <a16:colId xmlns:a16="http://schemas.microsoft.com/office/drawing/2014/main" val="892932090"/>
                    </a:ext>
                  </a:extLst>
                </a:gridCol>
              </a:tblGrid>
              <a:tr h="60706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ysClr val="windowText" lastClr="000000"/>
                          </a:solidFill>
                        </a:rPr>
                        <a:t>Revisit</a:t>
                      </a:r>
                    </a:p>
                    <a:p>
                      <a:endParaRPr lang="en-GB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u="none" strike="noStrike" cap="none" normalizeH="0" baseline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</a:rPr>
                        <a:t>NC objectives</a:t>
                      </a:r>
                    </a:p>
                    <a:p>
                      <a:endParaRPr lang="en-GB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0678768"/>
                  </a:ext>
                </a:extLst>
              </a:tr>
              <a:tr h="1425623">
                <a:tc rowSpan="2">
                  <a:txBody>
                    <a:bodyPr/>
                    <a:lstStyle/>
                    <a:p>
                      <a:r>
                        <a:rPr lang="en-GB" dirty="0" smtClean="0"/>
                        <a:t>Children should be able to:</a:t>
                      </a:r>
                    </a:p>
                    <a:p>
                      <a:r>
                        <a:rPr lang="en-GB" sz="1800" dirty="0" smtClean="0"/>
                        <a:t>Partitioning numbers</a:t>
                      </a:r>
                    </a:p>
                    <a:p>
                      <a:r>
                        <a:rPr lang="en-GB" sz="1800" dirty="0" smtClean="0"/>
                        <a:t>Times tables up to 12 x 12</a:t>
                      </a:r>
                    </a:p>
                    <a:p>
                      <a:r>
                        <a:rPr lang="en-GB" sz="1800" dirty="0" smtClean="0"/>
                        <a:t>Grid method TO x O</a:t>
                      </a:r>
                    </a:p>
                    <a:p>
                      <a:r>
                        <a:rPr lang="en-GB" sz="1800" dirty="0" smtClean="0"/>
                        <a:t>Fact Families e.g. 5 x 2 = 10 so 5 x 20 = 100</a:t>
                      </a:r>
                    </a:p>
                    <a:p>
                      <a:r>
                        <a:rPr lang="en-GB" sz="1800" dirty="0" smtClean="0"/>
                        <a:t>Expanded notation</a:t>
                      </a:r>
                    </a:p>
                    <a:p>
                      <a:r>
                        <a:rPr lang="en-GB" sz="1800" dirty="0" smtClean="0"/>
                        <a:t>Multiply by 1, 10 and 100</a:t>
                      </a:r>
                    </a:p>
                    <a:p>
                      <a:endParaRPr lang="en-GB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0" lvl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tabLst>
                          <a:tab pos="227013" algn="l"/>
                        </a:tabLst>
                      </a:pPr>
                      <a:r>
                        <a:rPr kumimoji="0" lang="en-GB" altLang="en-US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Pupils should be taught to:</a:t>
                      </a:r>
                    </a:p>
                    <a:p>
                      <a:pPr lvl="0"/>
                      <a:r>
                        <a:rPr lang="en-GB" sz="1400" dirty="0" smtClean="0"/>
                        <a:t>recall multiplication facts for multiplication tables up to 12 × 12</a:t>
                      </a:r>
                    </a:p>
                    <a:p>
                      <a:pPr lvl="0"/>
                      <a:endParaRPr lang="en-GB" sz="1400" dirty="0" smtClean="0"/>
                    </a:p>
                    <a:p>
                      <a:pPr lvl="0"/>
                      <a:r>
                        <a:rPr lang="en-GB" sz="1400" dirty="0" smtClean="0"/>
                        <a:t>use place value, known and derived facts to multiply mentally, including: multiplying by 0 and 1; dividing by 1; multiplying together three numbers</a:t>
                      </a:r>
                    </a:p>
                    <a:p>
                      <a:pPr lvl="0"/>
                      <a:endParaRPr lang="en-GB" sz="1400" dirty="0" smtClean="0"/>
                    </a:p>
                    <a:p>
                      <a:pPr lvl="0"/>
                      <a:r>
                        <a:rPr lang="en-GB" sz="1400" dirty="0" smtClean="0"/>
                        <a:t>recognise and use factor pairs and commutativity in mental calculations</a:t>
                      </a:r>
                    </a:p>
                    <a:p>
                      <a:pPr lvl="0"/>
                      <a:r>
                        <a:rPr lang="en-GB" sz="1400" dirty="0" smtClean="0"/>
                        <a:t>multiply two-digit and three-digit numbers by a one-digit number using formal written layout</a:t>
                      </a:r>
                    </a:p>
                    <a:p>
                      <a:endParaRPr lang="en-GB" sz="1400" dirty="0" smtClean="0"/>
                    </a:p>
                    <a:p>
                      <a:r>
                        <a:rPr lang="en-GB" sz="1400" dirty="0" smtClean="0"/>
                        <a:t>solve problems involving multiplying and adding, including using the distributive law to multiply two digit numbers by one digit, integer scaling problems and harder correspondence problems such as n objects are connected to m objects.</a:t>
                      </a:r>
                    </a:p>
                    <a:p>
                      <a:pPr marR="0" lvl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tabLst>
                          <a:tab pos="227013" algn="l"/>
                        </a:tabLst>
                      </a:pPr>
                      <a:endParaRPr kumimoji="0" lang="en-GB" altLang="en-US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1078693"/>
                  </a:ext>
                </a:extLst>
              </a:tr>
              <a:tr h="142562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Vocabulary</a:t>
                      </a:r>
                    </a:p>
                    <a:p>
                      <a:r>
                        <a:rPr lang="en-US" sz="1200" dirty="0" smtClean="0"/>
                        <a:t>Groups            Lots of              Repeated addition             Array</a:t>
                      </a:r>
                    </a:p>
                    <a:p>
                      <a:r>
                        <a:rPr lang="en-US" sz="1200" dirty="0" smtClean="0"/>
                        <a:t>Times               Rows                Columns  Multiple – Multiply – Multiplication  </a:t>
                      </a:r>
                    </a:p>
                    <a:p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cube numbers, prime numbers, square numbers, common factors, prime factors, composite numbers, common factors, short division, inverse, power of.</a:t>
                      </a:r>
                      <a:endParaRPr kumimoji="0" lang="en-GB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3215466"/>
                  </a:ext>
                </a:extLst>
              </a:tr>
              <a:tr h="2199746">
                <a:tc gridSpan="2">
                  <a:txBody>
                    <a:bodyPr/>
                    <a:lstStyle/>
                    <a:p>
                      <a:r>
                        <a:rPr lang="en-GB" dirty="0" smtClean="0"/>
                        <a:t>Resources</a:t>
                      </a:r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2232767"/>
                  </a:ext>
                </a:extLst>
              </a:tr>
            </a:tbl>
          </a:graphicData>
        </a:graphic>
      </p:graphicFrame>
      <p:pic>
        <p:nvPicPr>
          <p:cNvPr id="9" name="Picture 2" descr="Image result for num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9217" y="5092140"/>
            <a:ext cx="1448287" cy="1085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Image result for counter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1091" y="4194523"/>
            <a:ext cx="1328859" cy="1066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5520" y="5415467"/>
            <a:ext cx="4834729" cy="700685"/>
          </a:xfrm>
          <a:prstGeom prst="rect">
            <a:avLst/>
          </a:prstGeom>
        </p:spPr>
      </p:pic>
      <p:pic>
        <p:nvPicPr>
          <p:cNvPr id="11" name="Picture 2" descr="Image result for bas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347" y="4304056"/>
            <a:ext cx="1303870" cy="1303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6570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668320" y="5044285"/>
            <a:ext cx="2602337" cy="12676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9240776"/>
              </p:ext>
            </p:extLst>
          </p:nvPr>
        </p:nvGraphicFramePr>
        <p:xfrm>
          <a:off x="356136" y="559862"/>
          <a:ext cx="11656192" cy="5692883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5828096">
                  <a:extLst>
                    <a:ext uri="{9D8B030D-6E8A-4147-A177-3AD203B41FA5}">
                      <a16:colId xmlns:a16="http://schemas.microsoft.com/office/drawing/2014/main" val="520867064"/>
                    </a:ext>
                  </a:extLst>
                </a:gridCol>
                <a:gridCol w="5828096">
                  <a:extLst>
                    <a:ext uri="{9D8B030D-6E8A-4147-A177-3AD203B41FA5}">
                      <a16:colId xmlns:a16="http://schemas.microsoft.com/office/drawing/2014/main" val="1613677665"/>
                    </a:ext>
                  </a:extLst>
                </a:gridCol>
              </a:tblGrid>
              <a:tr h="60706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ysClr val="windowText" lastClr="000000"/>
                          </a:solidFill>
                        </a:rPr>
                        <a:t>Misconceptions</a:t>
                      </a:r>
                      <a:endParaRPr lang="en-GB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0678768"/>
                  </a:ext>
                </a:extLst>
              </a:tr>
              <a:tr h="25254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Pupils do not understand that x10 and then x 10 again, is the same as x100.  Prefer to learn ‘add a zero’ and so limited understanding.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1200" dirty="0" smtClean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Children need to understand the connection between 6 x 3 and 60 x 3, understanding that the answer is 10x bigger because the number being multiplied is 10x bigger.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81078693"/>
                  </a:ext>
                </a:extLst>
              </a:tr>
              <a:tr h="25254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Children are introduced to formal written methods before fully understand the concept, becomes a test of their memory to remember the ‘rule’, and have no strategies to rely upon when they are ‘stuck’.  Problems with place value can cause difficulties with written work.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Children not understand the meaning of ‘lots of’ or ‘groups of’.  Children see it as a test of their memory, not linking tables facts.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931379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556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6868081"/>
              </p:ext>
            </p:extLst>
          </p:nvPr>
        </p:nvGraphicFramePr>
        <p:xfrm>
          <a:off x="2031998" y="464820"/>
          <a:ext cx="8128000" cy="4597400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8128000">
                  <a:extLst>
                    <a:ext uri="{9D8B030D-6E8A-4147-A177-3AD203B41FA5}">
                      <a16:colId xmlns:a16="http://schemas.microsoft.com/office/drawing/2014/main" val="19943485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Proposed teaching sequence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14023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Multiply numbers mentally drawing upon known facts e.g. 7 x 6 = 42 so 7 x 60 = 420 and 7 x 0.6 = 4.2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94247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HTO x 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42137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err="1" smtClean="0"/>
                        <a:t>ThHTO</a:t>
                      </a:r>
                      <a:r>
                        <a:rPr lang="en-GB" dirty="0" smtClean="0"/>
                        <a:t> x 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75462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TO x TO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2516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HTO x TO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45192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err="1" smtClean="0"/>
                        <a:t>ThHTO</a:t>
                      </a:r>
                      <a:r>
                        <a:rPr lang="en-GB" dirty="0" smtClean="0"/>
                        <a:t> x TO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67061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When introducing the short written method then considerations needs given</a:t>
                      </a:r>
                      <a:r>
                        <a:rPr lang="en-GB" baseline="0" dirty="0" smtClean="0"/>
                        <a:t> to the numbers used in the questions.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Choose numbers that require: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No exchange in the answer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Exchange from one column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Exchange from two columns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7299611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668320" y="5044285"/>
            <a:ext cx="2602337" cy="12676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196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Picture 75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668320" y="5044285"/>
            <a:ext cx="2602337" cy="1267615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  <p:sp>
        <p:nvSpPr>
          <p:cNvPr id="71" name="TextBox 70"/>
          <p:cNvSpPr txBox="1"/>
          <p:nvPr/>
        </p:nvSpPr>
        <p:spPr>
          <a:xfrm>
            <a:off x="9522691" y="4666386"/>
            <a:ext cx="20704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473725" y="81346"/>
            <a:ext cx="21409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13" name="TextBox 112"/>
          <p:cNvSpPr txBox="1"/>
          <p:nvPr/>
        </p:nvSpPr>
        <p:spPr>
          <a:xfrm>
            <a:off x="6494157" y="209600"/>
            <a:ext cx="21058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200" dirty="0"/>
          </a:p>
        </p:txBody>
      </p:sp>
      <p:sp>
        <p:nvSpPr>
          <p:cNvPr id="5" name="TextBox 4"/>
          <p:cNvSpPr txBox="1"/>
          <p:nvPr/>
        </p:nvSpPr>
        <p:spPr>
          <a:xfrm>
            <a:off x="9522078" y="91447"/>
            <a:ext cx="1982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292" y="1630361"/>
            <a:ext cx="1997880" cy="117520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3433" y="4000617"/>
            <a:ext cx="2162353" cy="1753644"/>
          </a:xfrm>
          <a:prstGeom prst="rect">
            <a:avLst/>
          </a:prstGeom>
        </p:spPr>
      </p:pic>
      <p:grpSp>
        <p:nvGrpSpPr>
          <p:cNvPr id="19" name="Group 18"/>
          <p:cNvGrpSpPr/>
          <p:nvPr/>
        </p:nvGrpSpPr>
        <p:grpSpPr>
          <a:xfrm>
            <a:off x="3060075" y="1224048"/>
            <a:ext cx="2776620" cy="1822383"/>
            <a:chOff x="9113909" y="2456618"/>
            <a:chExt cx="2814644" cy="1715264"/>
          </a:xfrm>
        </p:grpSpPr>
        <p:sp>
          <p:nvSpPr>
            <p:cNvPr id="18" name="Rectangle 17"/>
            <p:cNvSpPr/>
            <p:nvPr/>
          </p:nvSpPr>
          <p:spPr>
            <a:xfrm>
              <a:off x="9209667" y="2456618"/>
              <a:ext cx="2500900" cy="276999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endParaRPr lang="en-US" sz="1200" b="0" i="0" u="none" strike="noStrike" baseline="0" dirty="0" smtClean="0">
                <a:solidFill>
                  <a:srgbClr val="000000"/>
                </a:solidFill>
                <a:latin typeface="Bariol"/>
              </a:endParaRPr>
            </a:p>
          </p:txBody>
        </p:sp>
        <p:pic>
          <p:nvPicPr>
            <p:cNvPr id="1026" name="Picture 2" descr="Related image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13909" y="2651450"/>
              <a:ext cx="2814644" cy="15204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3" name="Group 12"/>
          <p:cNvGrpSpPr/>
          <p:nvPr/>
        </p:nvGrpSpPr>
        <p:grpSpPr>
          <a:xfrm>
            <a:off x="403496" y="3591034"/>
            <a:ext cx="2718656" cy="1901257"/>
            <a:chOff x="2942309" y="2406345"/>
            <a:chExt cx="3131127" cy="1739482"/>
          </a:xfrm>
        </p:grpSpPr>
        <p:sp>
          <p:nvSpPr>
            <p:cNvPr id="47" name="Rectangle 46"/>
            <p:cNvSpPr/>
            <p:nvPr/>
          </p:nvSpPr>
          <p:spPr>
            <a:xfrm>
              <a:off x="2942309" y="2406345"/>
              <a:ext cx="3131127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lang="en-US" sz="1200" dirty="0">
                <a:solidFill>
                  <a:srgbClr val="000000"/>
                </a:solidFill>
                <a:latin typeface="Bariol"/>
              </a:endParaRP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388363" y="2683344"/>
              <a:ext cx="2311628" cy="1462483"/>
            </a:xfrm>
            <a:prstGeom prst="rect">
              <a:avLst/>
            </a:prstGeom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62758" y="956052"/>
            <a:ext cx="1844437" cy="21718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94157" y="3675741"/>
            <a:ext cx="1726017" cy="214469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6200000">
            <a:off x="6278726" y="1069023"/>
            <a:ext cx="2156878" cy="184322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6200000">
            <a:off x="9025993" y="3923958"/>
            <a:ext cx="2287379" cy="1815282"/>
          </a:xfrm>
          <a:prstGeom prst="rect">
            <a:avLst/>
          </a:prstGeom>
        </p:spPr>
      </p:pic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8535793"/>
              </p:ext>
            </p:extLst>
          </p:nvPr>
        </p:nvGraphicFramePr>
        <p:xfrm>
          <a:off x="127382" y="663344"/>
          <a:ext cx="11376976" cy="5669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44244">
                  <a:extLst>
                    <a:ext uri="{9D8B030D-6E8A-4147-A177-3AD203B41FA5}">
                      <a16:colId xmlns:a16="http://schemas.microsoft.com/office/drawing/2014/main" val="322655730"/>
                    </a:ext>
                  </a:extLst>
                </a:gridCol>
                <a:gridCol w="2844244">
                  <a:extLst>
                    <a:ext uri="{9D8B030D-6E8A-4147-A177-3AD203B41FA5}">
                      <a16:colId xmlns:a16="http://schemas.microsoft.com/office/drawing/2014/main" val="1967115511"/>
                    </a:ext>
                  </a:extLst>
                </a:gridCol>
                <a:gridCol w="2844244">
                  <a:extLst>
                    <a:ext uri="{9D8B030D-6E8A-4147-A177-3AD203B41FA5}">
                      <a16:colId xmlns:a16="http://schemas.microsoft.com/office/drawing/2014/main" val="1570387256"/>
                    </a:ext>
                  </a:extLst>
                </a:gridCol>
                <a:gridCol w="2844244">
                  <a:extLst>
                    <a:ext uri="{9D8B030D-6E8A-4147-A177-3AD203B41FA5}">
                      <a16:colId xmlns:a16="http://schemas.microsoft.com/office/drawing/2014/main" val="76096846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54946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15752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2003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668320" y="5044285"/>
            <a:ext cx="2602337" cy="12676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0"/>
            <a:ext cx="12191999" cy="4082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42470" y="408254"/>
            <a:ext cx="910705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/>
              <a:t>Y6</a:t>
            </a:r>
          </a:p>
        </p:txBody>
      </p:sp>
    </p:spTree>
    <p:extLst>
      <p:ext uri="{BB962C8B-B14F-4D97-AF65-F5344CB8AC3E}">
        <p14:creationId xmlns:p14="http://schemas.microsoft.com/office/powerpoint/2010/main" val="71578705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668320" y="5044285"/>
            <a:ext cx="2602337" cy="12676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7897089"/>
              </p:ext>
            </p:extLst>
          </p:nvPr>
        </p:nvGraphicFramePr>
        <p:xfrm>
          <a:off x="356136" y="559862"/>
          <a:ext cx="11656191" cy="6637703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3885397">
                  <a:extLst>
                    <a:ext uri="{9D8B030D-6E8A-4147-A177-3AD203B41FA5}">
                      <a16:colId xmlns:a16="http://schemas.microsoft.com/office/drawing/2014/main" val="520867064"/>
                    </a:ext>
                  </a:extLst>
                </a:gridCol>
                <a:gridCol w="7770794">
                  <a:extLst>
                    <a:ext uri="{9D8B030D-6E8A-4147-A177-3AD203B41FA5}">
                      <a16:colId xmlns:a16="http://schemas.microsoft.com/office/drawing/2014/main" val="892932090"/>
                    </a:ext>
                  </a:extLst>
                </a:gridCol>
              </a:tblGrid>
              <a:tr h="60706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ysClr val="windowText" lastClr="000000"/>
                          </a:solidFill>
                        </a:rPr>
                        <a:t>Revisit</a:t>
                      </a:r>
                    </a:p>
                    <a:p>
                      <a:endParaRPr lang="en-GB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u="none" strike="noStrike" cap="none" normalizeH="0" baseline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</a:rPr>
                        <a:t>NC objectives</a:t>
                      </a:r>
                    </a:p>
                    <a:p>
                      <a:endParaRPr lang="en-GB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0678768"/>
                  </a:ext>
                </a:extLst>
              </a:tr>
              <a:tr h="1425623">
                <a:tc rowSpan="2">
                  <a:txBody>
                    <a:bodyPr/>
                    <a:lstStyle/>
                    <a:p>
                      <a:r>
                        <a:rPr lang="en-GB" dirty="0" smtClean="0"/>
                        <a:t>Children should be able to:</a:t>
                      </a:r>
                    </a:p>
                    <a:p>
                      <a:pPr lvl="0"/>
                      <a:r>
                        <a:rPr lang="en-GB" sz="1800" dirty="0" smtClean="0">
                          <a:solidFill>
                            <a:prstClr val="black"/>
                          </a:solidFill>
                        </a:rPr>
                        <a:t>Partitioning numbers – including decimals</a:t>
                      </a:r>
                    </a:p>
                    <a:p>
                      <a:pPr lvl="0"/>
                      <a:r>
                        <a:rPr lang="en-GB" sz="1800" dirty="0" smtClean="0">
                          <a:solidFill>
                            <a:prstClr val="black"/>
                          </a:solidFill>
                        </a:rPr>
                        <a:t>Times tables up to 12 x 12</a:t>
                      </a:r>
                    </a:p>
                    <a:p>
                      <a:pPr lvl="0"/>
                      <a:r>
                        <a:rPr lang="en-GB" sz="1800" dirty="0" smtClean="0">
                          <a:solidFill>
                            <a:prstClr val="black"/>
                          </a:solidFill>
                        </a:rPr>
                        <a:t>Grid method </a:t>
                      </a:r>
                      <a:r>
                        <a:rPr lang="en-GB" sz="1800" dirty="0" err="1" smtClean="0">
                          <a:solidFill>
                            <a:prstClr val="black"/>
                          </a:solidFill>
                        </a:rPr>
                        <a:t>ThHTO</a:t>
                      </a:r>
                      <a:r>
                        <a:rPr lang="en-GB" sz="1800" dirty="0" smtClean="0">
                          <a:solidFill>
                            <a:prstClr val="black"/>
                          </a:solidFill>
                        </a:rPr>
                        <a:t> x O</a:t>
                      </a:r>
                    </a:p>
                    <a:p>
                      <a:pPr lvl="0"/>
                      <a:r>
                        <a:rPr lang="en-GB" sz="1800" dirty="0" smtClean="0">
                          <a:solidFill>
                            <a:prstClr val="black"/>
                          </a:solidFill>
                        </a:rPr>
                        <a:t>Fact Families e.g. 5 x 2 = 10 so 0.5 x 20 = 10</a:t>
                      </a:r>
                    </a:p>
                    <a:p>
                      <a:pPr lvl="0"/>
                      <a:r>
                        <a:rPr lang="en-GB" sz="1800" dirty="0" smtClean="0">
                          <a:solidFill>
                            <a:prstClr val="black"/>
                          </a:solidFill>
                        </a:rPr>
                        <a:t>Expanded notation</a:t>
                      </a:r>
                    </a:p>
                    <a:p>
                      <a:pPr lvl="0"/>
                      <a:r>
                        <a:rPr lang="en-GB" sz="1800" dirty="0" smtClean="0">
                          <a:solidFill>
                            <a:prstClr val="black"/>
                          </a:solidFill>
                        </a:rPr>
                        <a:t>Multiply by 1, 10 and 100</a:t>
                      </a:r>
                    </a:p>
                    <a:p>
                      <a:pPr lvl="0"/>
                      <a:r>
                        <a:rPr lang="en-GB" sz="1800" dirty="0" smtClean="0">
                          <a:solidFill>
                            <a:prstClr val="black"/>
                          </a:solidFill>
                        </a:rPr>
                        <a:t>Short multiplication</a:t>
                      </a:r>
                      <a:endParaRPr lang="en-GB" dirty="0" smtClean="0"/>
                    </a:p>
                    <a:p>
                      <a:endParaRPr lang="en-GB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0" lvl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tabLst>
                          <a:tab pos="227013" algn="l"/>
                        </a:tabLst>
                      </a:pPr>
                      <a:r>
                        <a:rPr kumimoji="0" lang="en-GB" altLang="en-US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Pupils should be taught to:</a:t>
                      </a:r>
                    </a:p>
                    <a:p>
                      <a:pPr marL="571500" lvl="0" indent="-571500">
                        <a:buFont typeface="Arial" panose="020B0604020202020204" pitchFamily="34" charset="0"/>
                        <a:buChar char="•"/>
                      </a:pPr>
                      <a:r>
                        <a:rPr lang="en-GB" sz="1800" dirty="0" smtClean="0"/>
                        <a:t>multiply multi-digit numbers up to 4 digits by a two-digit whole number using the formal written method of long multiplication</a:t>
                      </a:r>
                    </a:p>
                    <a:p>
                      <a:pPr marL="571500" lvl="0" indent="-571500">
                        <a:buFont typeface="Arial" panose="020B0604020202020204" pitchFamily="34" charset="0"/>
                        <a:buChar char="•"/>
                      </a:pPr>
                      <a:r>
                        <a:rPr lang="en-GB" sz="1800" dirty="0" smtClean="0"/>
                        <a:t>identify common factors, common multiples and prime numbers</a:t>
                      </a:r>
                    </a:p>
                    <a:p>
                      <a:pPr marL="571500" lvl="0" indent="-571500">
                        <a:buFont typeface="Arial" panose="020B0604020202020204" pitchFamily="34" charset="0"/>
                        <a:buChar char="•"/>
                      </a:pPr>
                      <a:r>
                        <a:rPr lang="en-GB" sz="1800" dirty="0" smtClean="0"/>
                        <a:t>use their knowledge of the order of operations to carry out calculations involving the four operations</a:t>
                      </a: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en-GB" sz="1800" dirty="0" smtClean="0"/>
                        <a:t>multiply one-digit numbers with up to two decimal places by whole numbers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1078693"/>
                  </a:ext>
                </a:extLst>
              </a:tr>
              <a:tr h="142562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Vocabulary</a:t>
                      </a:r>
                    </a:p>
                    <a:p>
                      <a:r>
                        <a:rPr lang="en-US" sz="1200" dirty="0" smtClean="0"/>
                        <a:t>Groups            Lots of              Repeated addition             Array</a:t>
                      </a:r>
                    </a:p>
                    <a:p>
                      <a:r>
                        <a:rPr lang="en-US" sz="1200" dirty="0" smtClean="0"/>
                        <a:t>Times               Rows                Columns  Multiple – Multiply – Multiplication  </a:t>
                      </a:r>
                    </a:p>
                    <a:p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cube numbers, prime numbers, square numbers, common factors, prime factors, composite numbers, common factors, short division, inverse, power of.</a:t>
                      </a:r>
                      <a:endParaRPr kumimoji="0" lang="en-GB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3215466"/>
                  </a:ext>
                </a:extLst>
              </a:tr>
              <a:tr h="2199746">
                <a:tc gridSpan="2">
                  <a:txBody>
                    <a:bodyPr/>
                    <a:lstStyle/>
                    <a:p>
                      <a:r>
                        <a:rPr lang="en-GB" dirty="0" smtClean="0"/>
                        <a:t>Resources</a:t>
                      </a:r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2232767"/>
                  </a:ext>
                </a:extLst>
              </a:tr>
            </a:tbl>
          </a:graphicData>
        </a:graphic>
      </p:graphicFrame>
      <p:pic>
        <p:nvPicPr>
          <p:cNvPr id="11" name="Picture 2" descr="Image result for bas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347" y="4304056"/>
            <a:ext cx="1303870" cy="1303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oloured Double Sided Place Value Counter 990pc  larg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5354" y="4252536"/>
            <a:ext cx="1406909" cy="1406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1350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668320" y="5044285"/>
            <a:ext cx="2602337" cy="12676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3275423"/>
              </p:ext>
            </p:extLst>
          </p:nvPr>
        </p:nvGraphicFramePr>
        <p:xfrm>
          <a:off x="356136" y="559862"/>
          <a:ext cx="11656192" cy="6180563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5828096">
                  <a:extLst>
                    <a:ext uri="{9D8B030D-6E8A-4147-A177-3AD203B41FA5}">
                      <a16:colId xmlns:a16="http://schemas.microsoft.com/office/drawing/2014/main" val="520867064"/>
                    </a:ext>
                  </a:extLst>
                </a:gridCol>
                <a:gridCol w="5828096">
                  <a:extLst>
                    <a:ext uri="{9D8B030D-6E8A-4147-A177-3AD203B41FA5}">
                      <a16:colId xmlns:a16="http://schemas.microsoft.com/office/drawing/2014/main" val="1613677665"/>
                    </a:ext>
                  </a:extLst>
                </a:gridCol>
              </a:tblGrid>
              <a:tr h="60706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ysClr val="windowText" lastClr="000000"/>
                          </a:solidFill>
                        </a:rPr>
                        <a:t>Misconceptions</a:t>
                      </a:r>
                      <a:endParaRPr lang="en-GB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0678768"/>
                  </a:ext>
                </a:extLst>
              </a:tr>
              <a:tr h="25254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Misunderstand the concept of making a number 10/100/1000 times bigger, prefer to learn ‘add a zero’.  Causes difficulties when working with decimal numbers and fractions.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Children introduced to formal written strategy too early, when ‘stuck’ reach for a calculator because have no strategy of their own.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Ignore decimal point, perform calculation, then ‘count how many digits after the point’. Effective shortcut, but difficulty when applying to mental work – encourage ‘why does it work?’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81078693"/>
                  </a:ext>
                </a:extLst>
              </a:tr>
              <a:tr h="25254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Children are taught to multiply single digits and count the number of zeros. 20 x 50 = 100 is a common mistake as children don’t know what to do with the ‘extra’ zero</a:t>
                      </a:r>
                      <a:endParaRPr lang="en-GB" sz="2000" b="1" dirty="0" smtClean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Place value errors when performing written calculations can cause problems for even able pupils.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931379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4791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7040813"/>
              </p:ext>
            </p:extLst>
          </p:nvPr>
        </p:nvGraphicFramePr>
        <p:xfrm>
          <a:off x="1317295" y="546101"/>
          <a:ext cx="8128000" cy="4297680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8128000">
                  <a:extLst>
                    <a:ext uri="{9D8B030D-6E8A-4147-A177-3AD203B41FA5}">
                      <a16:colId xmlns:a16="http://schemas.microsoft.com/office/drawing/2014/main" val="19943485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Proposed teaching sequence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140237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US" sz="20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 x TO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2516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HTO x TO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45192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ThHTO</a:t>
                      </a:r>
                      <a:r>
                        <a:rPr lang="en-US" sz="20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x TO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67061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aseline="0" dirty="0" smtClean="0"/>
                        <a:t>O.t x O</a:t>
                      </a:r>
                      <a:endParaRPr lang="en-GB" sz="20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72996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aseline="0" dirty="0" smtClean="0"/>
                        <a:t>O.t x TO</a:t>
                      </a:r>
                      <a:endParaRPr lang="en-GB" sz="20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35416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When introducing the short written method then considerations needs given</a:t>
                      </a:r>
                      <a:r>
                        <a:rPr lang="en-GB" sz="2000" baseline="0" dirty="0" smtClean="0"/>
                        <a:t> to the numbers used in the questions.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aseline="0" dirty="0" smtClean="0"/>
                        <a:t>Choose numbers that require: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aseline="0" dirty="0" smtClean="0"/>
                        <a:t>No exchange in the answer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aseline="0" dirty="0" smtClean="0"/>
                        <a:t>Exchange from one column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aseline="0" dirty="0" smtClean="0"/>
                        <a:t>Exchange from two columns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9141474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668320" y="5044285"/>
            <a:ext cx="2602337" cy="12676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882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Picture 75">
            <a:extLst>
              <a:ext uri="{FF2B5EF4-FFF2-40B4-BE49-F238E27FC236}">
                <a16:creationId xmlns:a16="http://schemas.microsoft.com/office/drawing/2014/main" id="{27F0B27C-F188-5F4E-AAAE-6838102615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93" t="62617" b="9807"/>
          <a:stretch/>
        </p:blipFill>
        <p:spPr>
          <a:xfrm>
            <a:off x="9668320" y="5044285"/>
            <a:ext cx="2602337" cy="1267615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0" y="1"/>
            <a:ext cx="12191999" cy="408254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48F0DA06-1373-FF48-8BC2-595ACD1333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" t="4577" r="2864" b="92676"/>
          <a:stretch/>
        </p:blipFill>
        <p:spPr>
          <a:xfrm>
            <a:off x="-1" y="6449746"/>
            <a:ext cx="12191999" cy="408254"/>
          </a:xfrm>
          <a:prstGeom prst="rect">
            <a:avLst/>
          </a:prstGeom>
        </p:spPr>
      </p:pic>
      <p:sp>
        <p:nvSpPr>
          <p:cNvPr id="71" name="TextBox 70"/>
          <p:cNvSpPr txBox="1"/>
          <p:nvPr/>
        </p:nvSpPr>
        <p:spPr>
          <a:xfrm>
            <a:off x="9522691" y="4666386"/>
            <a:ext cx="20704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473725" y="81346"/>
            <a:ext cx="21409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13" name="TextBox 112"/>
          <p:cNvSpPr txBox="1"/>
          <p:nvPr/>
        </p:nvSpPr>
        <p:spPr>
          <a:xfrm>
            <a:off x="6494157" y="209600"/>
            <a:ext cx="21058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200" dirty="0"/>
          </a:p>
        </p:txBody>
      </p:sp>
      <p:sp>
        <p:nvSpPr>
          <p:cNvPr id="5" name="TextBox 4"/>
          <p:cNvSpPr txBox="1"/>
          <p:nvPr/>
        </p:nvSpPr>
        <p:spPr>
          <a:xfrm>
            <a:off x="9522078" y="91447"/>
            <a:ext cx="1982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859" y="2451888"/>
            <a:ext cx="2766211" cy="19118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2388" y="2190677"/>
            <a:ext cx="2566264" cy="2537852"/>
          </a:xfrm>
          <a:prstGeom prst="rect">
            <a:avLst/>
          </a:prstGeom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9861483"/>
              </p:ext>
            </p:extLst>
          </p:nvPr>
        </p:nvGraphicFramePr>
        <p:xfrm>
          <a:off x="8529764" y="2679823"/>
          <a:ext cx="2815564" cy="1559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3891">
                  <a:extLst>
                    <a:ext uri="{9D8B030D-6E8A-4147-A177-3AD203B41FA5}">
                      <a16:colId xmlns:a16="http://schemas.microsoft.com/office/drawing/2014/main" val="3522781162"/>
                    </a:ext>
                  </a:extLst>
                </a:gridCol>
                <a:gridCol w="703891">
                  <a:extLst>
                    <a:ext uri="{9D8B030D-6E8A-4147-A177-3AD203B41FA5}">
                      <a16:colId xmlns:a16="http://schemas.microsoft.com/office/drawing/2014/main" val="2575505899"/>
                    </a:ext>
                  </a:extLst>
                </a:gridCol>
                <a:gridCol w="703891">
                  <a:extLst>
                    <a:ext uri="{9D8B030D-6E8A-4147-A177-3AD203B41FA5}">
                      <a16:colId xmlns:a16="http://schemas.microsoft.com/office/drawing/2014/main" val="1776579858"/>
                    </a:ext>
                  </a:extLst>
                </a:gridCol>
                <a:gridCol w="703891">
                  <a:extLst>
                    <a:ext uri="{9D8B030D-6E8A-4147-A177-3AD203B41FA5}">
                      <a16:colId xmlns:a16="http://schemas.microsoft.com/office/drawing/2014/main" val="11170824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3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07539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3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8033935"/>
                  </a:ext>
                </a:extLst>
              </a:tr>
            </a:tbl>
          </a:graphicData>
        </a:graphic>
      </p:graphicFrame>
      <p:sp>
        <p:nvSpPr>
          <p:cNvPr id="11" name="Oval 10"/>
          <p:cNvSpPr/>
          <p:nvPr/>
        </p:nvSpPr>
        <p:spPr>
          <a:xfrm>
            <a:off x="9768775" y="2784870"/>
            <a:ext cx="254834" cy="16816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9795053" y="3357683"/>
            <a:ext cx="254834" cy="16816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2" descr="Image result for tenths place value counte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2866" y="3046293"/>
            <a:ext cx="540347" cy="540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Image result for tenths place value counte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1743" y="3355808"/>
            <a:ext cx="540347" cy="540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Image result for tenths place value counte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9887" y="3739040"/>
            <a:ext cx="540347" cy="540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hundredths place value counter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8502" y="3063357"/>
            <a:ext cx="441830" cy="441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" descr="Image result for hundredths place value counter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0902" y="3215757"/>
            <a:ext cx="441830" cy="441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" descr="Image result for hundredths place value counter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7106" y="3063357"/>
            <a:ext cx="441830" cy="441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4" descr="Image result for hundredths place value counter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3213" y="3520483"/>
            <a:ext cx="441830" cy="441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4" descr="Image result for hundredths place value counter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1817" y="3520483"/>
            <a:ext cx="441830" cy="441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" descr="Image result for hundredths place value counter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5448" y="3676805"/>
            <a:ext cx="441830" cy="441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4" descr="Image result for hundredths place value counter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0497" y="3740167"/>
            <a:ext cx="441830" cy="441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4" descr="Image result for hundredths place value counter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2711" y="3888271"/>
            <a:ext cx="446451" cy="441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4" descr="Image result for hundredths place value counter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6900" y="3945308"/>
            <a:ext cx="446451" cy="441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lated imag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1542" y="2943348"/>
            <a:ext cx="617924" cy="61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6" descr="Related imag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8905" y="2968715"/>
            <a:ext cx="617924" cy="61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6" descr="Related imag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5623" y="3232240"/>
            <a:ext cx="617924" cy="61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6" descr="Related imag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5297" y="3352750"/>
            <a:ext cx="617924" cy="61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6" descr="Related imag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326" y="3711418"/>
            <a:ext cx="617924" cy="61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6" descr="Related imag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5773" y="3716097"/>
            <a:ext cx="617924" cy="61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1598434"/>
              </p:ext>
            </p:extLst>
          </p:nvPr>
        </p:nvGraphicFramePr>
        <p:xfrm>
          <a:off x="489790" y="1960545"/>
          <a:ext cx="11103354" cy="2834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01118">
                  <a:extLst>
                    <a:ext uri="{9D8B030D-6E8A-4147-A177-3AD203B41FA5}">
                      <a16:colId xmlns:a16="http://schemas.microsoft.com/office/drawing/2014/main" val="1387342942"/>
                    </a:ext>
                  </a:extLst>
                </a:gridCol>
                <a:gridCol w="3701118">
                  <a:extLst>
                    <a:ext uri="{9D8B030D-6E8A-4147-A177-3AD203B41FA5}">
                      <a16:colId xmlns:a16="http://schemas.microsoft.com/office/drawing/2014/main" val="2969868935"/>
                    </a:ext>
                  </a:extLst>
                </a:gridCol>
                <a:gridCol w="3701118">
                  <a:extLst>
                    <a:ext uri="{9D8B030D-6E8A-4147-A177-3AD203B41FA5}">
                      <a16:colId xmlns:a16="http://schemas.microsoft.com/office/drawing/2014/main" val="23996055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86563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4065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2100</TotalTime>
  <Words>2301</Words>
  <Application>Microsoft Office PowerPoint</Application>
  <PresentationFormat>Widescreen</PresentationFormat>
  <Paragraphs>622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2" baseType="lpstr">
      <vt:lpstr>Arial</vt:lpstr>
      <vt:lpstr>Arial,Bold</vt:lpstr>
      <vt:lpstr>Bariol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 Herd</dc:creator>
  <cp:lastModifiedBy>Ben Precious</cp:lastModifiedBy>
  <cp:revision>135</cp:revision>
  <dcterms:created xsi:type="dcterms:W3CDTF">2019-01-21T08:15:23Z</dcterms:created>
  <dcterms:modified xsi:type="dcterms:W3CDTF">2019-07-03T13:03:41Z</dcterms:modified>
</cp:coreProperties>
</file>