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59" r:id="rId3"/>
    <p:sldId id="260" r:id="rId4"/>
    <p:sldId id="263" r:id="rId5"/>
    <p:sldId id="266" r:id="rId6"/>
    <p:sldId id="257" r:id="rId7"/>
    <p:sldId id="258" r:id="rId8"/>
    <p:sldId id="262" r:id="rId9"/>
    <p:sldId id="265" r:id="rId10"/>
    <p:sldId id="261" r:id="rId11"/>
    <p:sldId id="26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12/19/2023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12/19/2023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12/19/2023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12/19/2023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12/19/2023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12/19/2023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12/19/2023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60EA64-D806-43AC-9DF2-F8C432F32B4C}" type="datetimeFigureOut">
              <a:rPr lang="en-US" dirty="0"/>
              <a:t>12/19/2023</a:t>
            </a:fld>
            <a:endParaRPr lang="en-US" dirty="0"/>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1160EA64-D806-43AC-9DF2-F8C432F32B4C}" type="datetimeFigureOut">
              <a:rPr lang="en-US" dirty="0"/>
              <a:pPr/>
              <a:t>12/19/2023</a:t>
            </a:fld>
            <a:endParaRPr lang="en-US" dirty="0"/>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12/19/2023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89A03-ECE0-417D-8782-3C62D8D7A939}"/>
              </a:ext>
            </a:extLst>
          </p:cNvPr>
          <p:cNvSpPr>
            <a:spLocks noGrp="1"/>
          </p:cNvSpPr>
          <p:nvPr>
            <p:ph type="ctrTitle"/>
          </p:nvPr>
        </p:nvSpPr>
        <p:spPr>
          <a:xfrm>
            <a:off x="1600200" y="1265562"/>
            <a:ext cx="8991600" cy="1645920"/>
          </a:xfrm>
        </p:spPr>
        <p:txBody>
          <a:bodyPr/>
          <a:lstStyle/>
          <a:p>
            <a:r>
              <a:rPr lang="en-GB" dirty="0"/>
              <a:t>Science</a:t>
            </a:r>
          </a:p>
        </p:txBody>
      </p:sp>
      <p:sp>
        <p:nvSpPr>
          <p:cNvPr id="3" name="Subtitle 2">
            <a:extLst>
              <a:ext uri="{FF2B5EF4-FFF2-40B4-BE49-F238E27FC236}">
                <a16:creationId xmlns:a16="http://schemas.microsoft.com/office/drawing/2014/main" id="{D8411294-A0FE-43F3-AD1D-A23524D21606}"/>
              </a:ext>
            </a:extLst>
          </p:cNvPr>
          <p:cNvSpPr>
            <a:spLocks noGrp="1"/>
          </p:cNvSpPr>
          <p:nvPr>
            <p:ph type="subTitle" idx="1"/>
          </p:nvPr>
        </p:nvSpPr>
        <p:spPr>
          <a:xfrm>
            <a:off x="2695194" y="3606820"/>
            <a:ext cx="6801612" cy="1239894"/>
          </a:xfrm>
        </p:spPr>
        <p:txBody>
          <a:bodyPr>
            <a:normAutofit lnSpcReduction="10000"/>
          </a:bodyPr>
          <a:lstStyle/>
          <a:p>
            <a:r>
              <a:rPr lang="en-GB" dirty="0"/>
              <a:t>South Wilford C of E Primary School</a:t>
            </a:r>
          </a:p>
          <a:p>
            <a:r>
              <a:rPr lang="en-GB" dirty="0"/>
              <a:t>Subject Lead: </a:t>
            </a:r>
            <a:r>
              <a:rPr lang="en-GB" dirty="0" err="1"/>
              <a:t>Alicea</a:t>
            </a:r>
            <a:r>
              <a:rPr lang="en-GB" dirty="0"/>
              <a:t> Gibson</a:t>
            </a:r>
          </a:p>
          <a:p>
            <a:r>
              <a:rPr lang="en-GB" dirty="0"/>
              <a:t>Curriculum leaders: Joseph, </a:t>
            </a:r>
            <a:r>
              <a:rPr lang="en-GB" dirty="0" err="1"/>
              <a:t>Nataniel</a:t>
            </a:r>
            <a:r>
              <a:rPr lang="en-GB" dirty="0"/>
              <a:t> &amp; </a:t>
            </a:r>
            <a:r>
              <a:rPr lang="en-GB" dirty="0" err="1"/>
              <a:t>SuJung</a:t>
            </a:r>
            <a:endParaRPr lang="en-GB" dirty="0"/>
          </a:p>
        </p:txBody>
      </p:sp>
    </p:spTree>
    <p:extLst>
      <p:ext uri="{BB962C8B-B14F-4D97-AF65-F5344CB8AC3E}">
        <p14:creationId xmlns:p14="http://schemas.microsoft.com/office/powerpoint/2010/main" val="2450284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F4FC8-71C7-4C3C-9D67-D5622EB17F23}"/>
              </a:ext>
            </a:extLst>
          </p:cNvPr>
          <p:cNvSpPr>
            <a:spLocks noGrp="1"/>
          </p:cNvSpPr>
          <p:nvPr>
            <p:ph type="ctrTitle"/>
          </p:nvPr>
        </p:nvSpPr>
        <p:spPr>
          <a:xfrm>
            <a:off x="4163627" y="460289"/>
            <a:ext cx="3170068" cy="862483"/>
          </a:xfrm>
        </p:spPr>
        <p:txBody>
          <a:bodyPr>
            <a:normAutofit/>
          </a:bodyPr>
          <a:lstStyle/>
          <a:p>
            <a:r>
              <a:rPr lang="en-GB" sz="2000" dirty="0"/>
              <a:t>Intent</a:t>
            </a:r>
          </a:p>
        </p:txBody>
      </p:sp>
      <p:sp>
        <p:nvSpPr>
          <p:cNvPr id="3" name="Subtitle 2">
            <a:extLst>
              <a:ext uri="{FF2B5EF4-FFF2-40B4-BE49-F238E27FC236}">
                <a16:creationId xmlns:a16="http://schemas.microsoft.com/office/drawing/2014/main" id="{92C2BFA6-EAC4-4E8C-B3E0-2A0CC963245C}"/>
              </a:ext>
            </a:extLst>
          </p:cNvPr>
          <p:cNvSpPr>
            <a:spLocks noGrp="1"/>
          </p:cNvSpPr>
          <p:nvPr>
            <p:ph type="subTitle" idx="1"/>
          </p:nvPr>
        </p:nvSpPr>
        <p:spPr>
          <a:xfrm>
            <a:off x="1487831" y="1485056"/>
            <a:ext cx="9289660" cy="5066664"/>
          </a:xfrm>
        </p:spPr>
        <p:txBody>
          <a:bodyPr>
            <a:normAutofit/>
          </a:bodyPr>
          <a:lstStyle/>
          <a:p>
            <a:pPr algn="l" fontAlgn="t"/>
            <a:endParaRPr lang="en-GB" sz="1500" b="1" dirty="0"/>
          </a:p>
          <a:p>
            <a:r>
              <a:rPr lang="en-GB" dirty="0"/>
              <a:t>Our aim at South Wilford is to provide a rich and exciting curriculum in Science, which challenges, inspires and motivates all children to know more and want to discover more about the ever-evolving world in which they live.</a:t>
            </a:r>
          </a:p>
          <a:p>
            <a:r>
              <a:rPr lang="en-GB" dirty="0"/>
              <a:t>From making them aware of their responsibilities to protect the environment and creatures in it, to growing their sense of curiosity for latest scientific discoveries, we will encourage each child to develop their own lines of enquiry with which to investigate through practical experiments and independent discovery. Hence, they will acquire critical thinking skills to enhance their scientific knowledge and deepen their understanding of our global curriculum. Wider opportunities including visits, visitors and STEM experiences will create awe and wonder, igniting their enthusiasm and belief that they can become the scientists of tomorrow.</a:t>
            </a:r>
          </a:p>
          <a:p>
            <a:endParaRPr lang="en-GB" dirty="0"/>
          </a:p>
        </p:txBody>
      </p:sp>
    </p:spTree>
    <p:extLst>
      <p:ext uri="{BB962C8B-B14F-4D97-AF65-F5344CB8AC3E}">
        <p14:creationId xmlns:p14="http://schemas.microsoft.com/office/powerpoint/2010/main" val="969418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958A6-1B86-4C76-80C3-1697956C34B7}"/>
              </a:ext>
            </a:extLst>
          </p:cNvPr>
          <p:cNvSpPr>
            <a:spLocks noGrp="1"/>
          </p:cNvSpPr>
          <p:nvPr>
            <p:ph type="ctrTitle"/>
          </p:nvPr>
        </p:nvSpPr>
        <p:spPr>
          <a:xfrm>
            <a:off x="3278080" y="305040"/>
            <a:ext cx="4933765" cy="840179"/>
          </a:xfrm>
        </p:spPr>
        <p:txBody>
          <a:bodyPr>
            <a:normAutofit/>
          </a:bodyPr>
          <a:lstStyle/>
          <a:p>
            <a:r>
              <a:rPr lang="en-GB" sz="2000" dirty="0"/>
              <a:t>Implementation</a:t>
            </a:r>
          </a:p>
        </p:txBody>
      </p:sp>
      <p:sp>
        <p:nvSpPr>
          <p:cNvPr id="3" name="Subtitle 2">
            <a:extLst>
              <a:ext uri="{FF2B5EF4-FFF2-40B4-BE49-F238E27FC236}">
                <a16:creationId xmlns:a16="http://schemas.microsoft.com/office/drawing/2014/main" id="{9C6A5FA1-0A89-4F06-B45E-39B20D98B069}"/>
              </a:ext>
            </a:extLst>
          </p:cNvPr>
          <p:cNvSpPr>
            <a:spLocks noGrp="1"/>
          </p:cNvSpPr>
          <p:nvPr>
            <p:ph type="subTitle" idx="1"/>
          </p:nvPr>
        </p:nvSpPr>
        <p:spPr>
          <a:xfrm>
            <a:off x="1012054" y="1740023"/>
            <a:ext cx="10005134" cy="4598633"/>
          </a:xfrm>
        </p:spPr>
        <p:txBody>
          <a:bodyPr>
            <a:normAutofit lnSpcReduction="10000"/>
          </a:bodyPr>
          <a:lstStyle/>
          <a:p>
            <a:pPr algn="l"/>
            <a:r>
              <a:rPr lang="en-GB" dirty="0"/>
              <a:t>Four or five topics of Science will be taught across each phase (KS1, LKS2, UKS2) throughout the year on a weekly basis.</a:t>
            </a:r>
          </a:p>
          <a:p>
            <a:pPr algn="l"/>
            <a:r>
              <a:rPr lang="en-GB" dirty="0"/>
              <a:t>NC, ASE, </a:t>
            </a:r>
            <a:r>
              <a:rPr lang="en-GB" dirty="0" err="1"/>
              <a:t>Explorify</a:t>
            </a:r>
            <a:r>
              <a:rPr lang="en-GB" dirty="0"/>
              <a:t> and </a:t>
            </a:r>
            <a:r>
              <a:rPr lang="en-GB" dirty="0" err="1"/>
              <a:t>Gramasaurus</a:t>
            </a:r>
            <a:r>
              <a:rPr lang="en-GB" dirty="0"/>
              <a:t> Skills and Knowledge Progression in Science documents are used to plan, teach and assess pupils. </a:t>
            </a:r>
          </a:p>
          <a:p>
            <a:pPr algn="l"/>
            <a:r>
              <a:rPr lang="en-GB" dirty="0"/>
              <a:t>A consistent sequence of learning will be planned and delivered with investigations forming the basis of lessons.</a:t>
            </a:r>
          </a:p>
          <a:p>
            <a:pPr algn="l"/>
            <a:r>
              <a:rPr lang="en-GB" dirty="0"/>
              <a:t>Cross-curricular links (Computing, Art and Design, D &amp; T, Mathematics).</a:t>
            </a:r>
          </a:p>
          <a:p>
            <a:pPr algn="l"/>
            <a:r>
              <a:rPr lang="en-GB" dirty="0"/>
              <a:t>Corridor/hall displays (raise profile/awareness of Science)</a:t>
            </a:r>
          </a:p>
          <a:p>
            <a:pPr algn="l"/>
            <a:r>
              <a:rPr lang="en-GB" dirty="0"/>
              <a:t>Curriculum information updated on website (NC Science scheme of work, curriculum maps)</a:t>
            </a:r>
          </a:p>
          <a:p>
            <a:pPr algn="l"/>
            <a:r>
              <a:rPr lang="en-GB" dirty="0"/>
              <a:t>Pupil voice surveys to evaluate, inform and develop teaching and learning in Science. </a:t>
            </a:r>
          </a:p>
          <a:p>
            <a:pPr algn="l"/>
            <a:r>
              <a:rPr lang="en-GB" dirty="0"/>
              <a:t>Science trackers for each year will identify those children working below, at or exceeding expectations so support/extensions can be planned for and levels logged on Insight.</a:t>
            </a:r>
          </a:p>
          <a:p>
            <a:pPr algn="l"/>
            <a:endParaRPr lang="en-GB" dirty="0"/>
          </a:p>
        </p:txBody>
      </p:sp>
    </p:spTree>
    <p:extLst>
      <p:ext uri="{BB962C8B-B14F-4D97-AF65-F5344CB8AC3E}">
        <p14:creationId xmlns:p14="http://schemas.microsoft.com/office/powerpoint/2010/main" val="1383498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97FDB-489C-4253-93B5-7052D8ACE5FC}"/>
              </a:ext>
            </a:extLst>
          </p:cNvPr>
          <p:cNvSpPr>
            <a:spLocks noGrp="1"/>
          </p:cNvSpPr>
          <p:nvPr>
            <p:ph type="ctrTitle"/>
          </p:nvPr>
        </p:nvSpPr>
        <p:spPr>
          <a:xfrm>
            <a:off x="3947604" y="435005"/>
            <a:ext cx="4296792" cy="889969"/>
          </a:xfrm>
        </p:spPr>
        <p:txBody>
          <a:bodyPr>
            <a:normAutofit/>
          </a:bodyPr>
          <a:lstStyle/>
          <a:p>
            <a:r>
              <a:rPr lang="en-GB" sz="2000" dirty="0"/>
              <a:t>Learning </a:t>
            </a:r>
          </a:p>
        </p:txBody>
      </p:sp>
      <p:sp>
        <p:nvSpPr>
          <p:cNvPr id="3" name="Subtitle 2">
            <a:extLst>
              <a:ext uri="{FF2B5EF4-FFF2-40B4-BE49-F238E27FC236}">
                <a16:creationId xmlns:a16="http://schemas.microsoft.com/office/drawing/2014/main" id="{8202A7A8-2F90-4E02-9185-42E204F9D405}"/>
              </a:ext>
            </a:extLst>
          </p:cNvPr>
          <p:cNvSpPr>
            <a:spLocks noGrp="1"/>
          </p:cNvSpPr>
          <p:nvPr>
            <p:ph type="subTitle" idx="1"/>
          </p:nvPr>
        </p:nvSpPr>
        <p:spPr>
          <a:xfrm>
            <a:off x="556181" y="1498862"/>
            <a:ext cx="11104776" cy="4924133"/>
          </a:xfrm>
        </p:spPr>
        <p:txBody>
          <a:bodyPr>
            <a:normAutofit fontScale="85000" lnSpcReduction="10000"/>
          </a:bodyPr>
          <a:lstStyle/>
          <a:p>
            <a:r>
              <a:rPr lang="en-GB" dirty="0"/>
              <a:t>In EYFS Science is part of ‘Understanding the World’ and is taught as part of the half termly topics/cross-curricular. It is practical based (investigation station) and pupil led (continuous provision both indoors and outdoors). KS1 and KS2 follow the National Curriculum using a framework of progression in both skills and knowledge mapped out to ensure complete coverage and sequencing. Also, distinct Working Scientifically objectives ongoing throughout the year. All strands of Science (Biology, Chemistry and Physics) are covered in KS1, LKS2 and UKS2 and linked to the topic/cross curricular wherever possible:</a:t>
            </a:r>
          </a:p>
          <a:p>
            <a:r>
              <a:rPr lang="en-GB" dirty="0"/>
              <a:t>•	Y1 – Biology (Plants, Animals including Humans), Chemistry (Everyday Materials), Physics (Seasonal Changes)</a:t>
            </a:r>
          </a:p>
          <a:p>
            <a:r>
              <a:rPr lang="en-GB" dirty="0"/>
              <a:t>•	Y2 - Biology (Plants, Animals including Humans, Living Things and their Habitats), Chemistry (Uses of Everyday Materials)</a:t>
            </a:r>
          </a:p>
          <a:p>
            <a:r>
              <a:rPr lang="en-GB" dirty="0"/>
              <a:t>•	Y3 – Biology (Plants, Animals including Humans), Chemistry (Rocks), Physics (Forces and Magnets, Light)</a:t>
            </a:r>
          </a:p>
          <a:p>
            <a:r>
              <a:rPr lang="en-GB" dirty="0"/>
              <a:t>•	Y4 – Biology (Animals including Humans, Living Things and their Habitats), Chemistry (States of Matter), Physics (Sound)</a:t>
            </a:r>
          </a:p>
          <a:p>
            <a:r>
              <a:rPr lang="en-GB" dirty="0"/>
              <a:t>•	Y5 - Biology (Animals including Humans, Living Things and their Habitats), Chemistry (Properties and Changes of Materials), Physics (Forces)</a:t>
            </a:r>
          </a:p>
          <a:p>
            <a:r>
              <a:rPr lang="en-GB" dirty="0"/>
              <a:t>•	Y6 - Biology (Animals including Humans, Living Things and their Habitats, Evolution and Inheritance), Physics (Electricity and Light)</a:t>
            </a:r>
          </a:p>
          <a:p>
            <a:endParaRPr lang="en-GB" dirty="0"/>
          </a:p>
        </p:txBody>
      </p:sp>
    </p:spTree>
    <p:extLst>
      <p:ext uri="{BB962C8B-B14F-4D97-AF65-F5344CB8AC3E}">
        <p14:creationId xmlns:p14="http://schemas.microsoft.com/office/powerpoint/2010/main" val="1816735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06B98-7C75-49C1-8F71-F8153E3ED3AA}"/>
              </a:ext>
            </a:extLst>
          </p:cNvPr>
          <p:cNvSpPr>
            <a:spLocks noGrp="1"/>
          </p:cNvSpPr>
          <p:nvPr>
            <p:ph type="ctrTitle"/>
          </p:nvPr>
        </p:nvSpPr>
        <p:spPr>
          <a:xfrm>
            <a:off x="3176832" y="190298"/>
            <a:ext cx="5444766" cy="1239894"/>
          </a:xfrm>
        </p:spPr>
        <p:txBody>
          <a:bodyPr/>
          <a:lstStyle/>
          <a:p>
            <a:r>
              <a:rPr lang="en-GB" dirty="0"/>
              <a:t>Investigations</a:t>
            </a:r>
          </a:p>
        </p:txBody>
      </p:sp>
      <p:pic>
        <p:nvPicPr>
          <p:cNvPr id="4" name="Picture 3">
            <a:extLst>
              <a:ext uri="{FF2B5EF4-FFF2-40B4-BE49-F238E27FC236}">
                <a16:creationId xmlns:a16="http://schemas.microsoft.com/office/drawing/2014/main" id="{1CDFFB19-C849-41C8-8F82-DF3D0CCCD1F9}"/>
              </a:ext>
            </a:extLst>
          </p:cNvPr>
          <p:cNvPicPr>
            <a:picLocks noChangeAspect="1"/>
          </p:cNvPicPr>
          <p:nvPr/>
        </p:nvPicPr>
        <p:blipFill>
          <a:blip r:embed="rId2"/>
          <a:stretch>
            <a:fillRect/>
          </a:stretch>
        </p:blipFill>
        <p:spPr>
          <a:xfrm>
            <a:off x="7924796" y="1730832"/>
            <a:ext cx="2884603" cy="2163452"/>
          </a:xfrm>
          <a:prstGeom prst="rect">
            <a:avLst/>
          </a:prstGeom>
        </p:spPr>
      </p:pic>
      <p:pic>
        <p:nvPicPr>
          <p:cNvPr id="5" name="Picture 4">
            <a:extLst>
              <a:ext uri="{FF2B5EF4-FFF2-40B4-BE49-F238E27FC236}">
                <a16:creationId xmlns:a16="http://schemas.microsoft.com/office/drawing/2014/main" id="{3333B8DE-0318-46C4-9A25-3704497C0940}"/>
              </a:ext>
            </a:extLst>
          </p:cNvPr>
          <p:cNvPicPr>
            <a:picLocks noChangeAspect="1"/>
          </p:cNvPicPr>
          <p:nvPr/>
        </p:nvPicPr>
        <p:blipFill>
          <a:blip r:embed="rId3"/>
          <a:stretch>
            <a:fillRect/>
          </a:stretch>
        </p:blipFill>
        <p:spPr>
          <a:xfrm>
            <a:off x="7924796" y="4194925"/>
            <a:ext cx="2884604" cy="2163453"/>
          </a:xfrm>
          <a:prstGeom prst="rect">
            <a:avLst/>
          </a:prstGeom>
        </p:spPr>
      </p:pic>
      <p:sp>
        <p:nvSpPr>
          <p:cNvPr id="6" name="TextBox 5">
            <a:extLst>
              <a:ext uri="{FF2B5EF4-FFF2-40B4-BE49-F238E27FC236}">
                <a16:creationId xmlns:a16="http://schemas.microsoft.com/office/drawing/2014/main" id="{752429E3-9E9A-443C-832D-C2D5BB4C1D26}"/>
              </a:ext>
            </a:extLst>
          </p:cNvPr>
          <p:cNvSpPr txBox="1"/>
          <p:nvPr/>
        </p:nvSpPr>
        <p:spPr>
          <a:xfrm>
            <a:off x="1861794" y="2501571"/>
            <a:ext cx="4609708" cy="2308324"/>
          </a:xfrm>
          <a:prstGeom prst="rect">
            <a:avLst/>
          </a:prstGeom>
          <a:noFill/>
        </p:spPr>
        <p:txBody>
          <a:bodyPr wrap="square" rtlCol="0">
            <a:spAutoFit/>
          </a:bodyPr>
          <a:lstStyle/>
          <a:p>
            <a:r>
              <a:rPr lang="en-GB" dirty="0"/>
              <a:t>Investigations and practical experiments are at the core of our Science curriculum.</a:t>
            </a:r>
          </a:p>
          <a:p>
            <a:endParaRPr lang="en-GB" dirty="0"/>
          </a:p>
          <a:p>
            <a:r>
              <a:rPr lang="en-GB" dirty="0"/>
              <a:t>Children are given the opportunity to investigate independently.</a:t>
            </a:r>
          </a:p>
          <a:p>
            <a:endParaRPr lang="en-GB" dirty="0"/>
          </a:p>
          <a:p>
            <a:r>
              <a:rPr lang="en-GB" dirty="0"/>
              <a:t>We record investigations in books, on iPads or as whole class discussions.</a:t>
            </a:r>
          </a:p>
        </p:txBody>
      </p:sp>
    </p:spTree>
    <p:extLst>
      <p:ext uri="{BB962C8B-B14F-4D97-AF65-F5344CB8AC3E}">
        <p14:creationId xmlns:p14="http://schemas.microsoft.com/office/powerpoint/2010/main" val="701457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BB5E3-FEFC-4FDC-AC70-FE670D838387}"/>
              </a:ext>
            </a:extLst>
          </p:cNvPr>
          <p:cNvSpPr>
            <a:spLocks noGrp="1"/>
          </p:cNvSpPr>
          <p:nvPr>
            <p:ph type="ctrTitle"/>
          </p:nvPr>
        </p:nvSpPr>
        <p:spPr>
          <a:xfrm>
            <a:off x="4026844" y="220592"/>
            <a:ext cx="3936425" cy="800340"/>
          </a:xfrm>
        </p:spPr>
        <p:txBody>
          <a:bodyPr>
            <a:normAutofit/>
          </a:bodyPr>
          <a:lstStyle/>
          <a:p>
            <a:r>
              <a:rPr lang="en-GB" sz="2000" dirty="0"/>
              <a:t>Subject on a page</a:t>
            </a:r>
          </a:p>
        </p:txBody>
      </p:sp>
      <p:pic>
        <p:nvPicPr>
          <p:cNvPr id="3" name="Picture 2">
            <a:extLst>
              <a:ext uri="{FF2B5EF4-FFF2-40B4-BE49-F238E27FC236}">
                <a16:creationId xmlns:a16="http://schemas.microsoft.com/office/drawing/2014/main" id="{BAB1D882-2EEA-4045-9A75-CE72E077FCF8}"/>
              </a:ext>
            </a:extLst>
          </p:cNvPr>
          <p:cNvPicPr>
            <a:picLocks noChangeAspect="1"/>
          </p:cNvPicPr>
          <p:nvPr/>
        </p:nvPicPr>
        <p:blipFill>
          <a:blip r:embed="rId2"/>
          <a:stretch>
            <a:fillRect/>
          </a:stretch>
        </p:blipFill>
        <p:spPr>
          <a:xfrm>
            <a:off x="4140667" y="1261675"/>
            <a:ext cx="3708777" cy="5375733"/>
          </a:xfrm>
          <a:prstGeom prst="rect">
            <a:avLst/>
          </a:prstGeom>
        </p:spPr>
      </p:pic>
    </p:spTree>
    <p:extLst>
      <p:ext uri="{BB962C8B-B14F-4D97-AF65-F5344CB8AC3E}">
        <p14:creationId xmlns:p14="http://schemas.microsoft.com/office/powerpoint/2010/main" val="15813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7E4B214-5268-45B5-B8CE-F20CD342F1E4}"/>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52D73730-DF86-46FA-ADAD-DD310031536B}"/>
              </a:ext>
            </a:extLst>
          </p:cNvPr>
          <p:cNvPicPr>
            <a:picLocks noChangeAspect="1"/>
          </p:cNvPicPr>
          <p:nvPr/>
        </p:nvPicPr>
        <p:blipFill>
          <a:blip r:embed="rId2"/>
          <a:stretch>
            <a:fillRect/>
          </a:stretch>
        </p:blipFill>
        <p:spPr>
          <a:xfrm>
            <a:off x="1319753" y="93209"/>
            <a:ext cx="9530731" cy="6656383"/>
          </a:xfrm>
          <a:prstGeom prst="rect">
            <a:avLst/>
          </a:prstGeom>
        </p:spPr>
      </p:pic>
    </p:spTree>
    <p:extLst>
      <p:ext uri="{BB962C8B-B14F-4D97-AF65-F5344CB8AC3E}">
        <p14:creationId xmlns:p14="http://schemas.microsoft.com/office/powerpoint/2010/main" val="477552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10EF8-EC40-47C8-AB33-A21443013127}"/>
              </a:ext>
            </a:extLst>
          </p:cNvPr>
          <p:cNvSpPr>
            <a:spLocks noGrp="1"/>
          </p:cNvSpPr>
          <p:nvPr>
            <p:ph type="ctrTitle"/>
          </p:nvPr>
        </p:nvSpPr>
        <p:spPr>
          <a:xfrm>
            <a:off x="4136994" y="264981"/>
            <a:ext cx="3143434" cy="809217"/>
          </a:xfrm>
        </p:spPr>
        <p:txBody>
          <a:bodyPr>
            <a:normAutofit fontScale="90000"/>
          </a:bodyPr>
          <a:lstStyle/>
          <a:p>
            <a:r>
              <a:rPr lang="en-GB" sz="2000" dirty="0"/>
              <a:t>Exceptionality Flourishing!</a:t>
            </a:r>
            <a:endParaRPr lang="en-GB" dirty="0"/>
          </a:p>
        </p:txBody>
      </p:sp>
      <p:sp>
        <p:nvSpPr>
          <p:cNvPr id="3" name="Subtitle 2">
            <a:extLst>
              <a:ext uri="{FF2B5EF4-FFF2-40B4-BE49-F238E27FC236}">
                <a16:creationId xmlns:a16="http://schemas.microsoft.com/office/drawing/2014/main" id="{ECF7924E-B9F9-4BB4-934C-3A3D0EC1DC3A}"/>
              </a:ext>
            </a:extLst>
          </p:cNvPr>
          <p:cNvSpPr>
            <a:spLocks noGrp="1"/>
          </p:cNvSpPr>
          <p:nvPr>
            <p:ph type="subTitle" idx="1"/>
          </p:nvPr>
        </p:nvSpPr>
        <p:spPr>
          <a:xfrm>
            <a:off x="736188" y="1472716"/>
            <a:ext cx="9953808" cy="4759408"/>
          </a:xfrm>
        </p:spPr>
        <p:txBody>
          <a:bodyPr>
            <a:normAutofit/>
          </a:bodyPr>
          <a:lstStyle/>
          <a:p>
            <a:pPr marL="342900" indent="-342900" algn="l">
              <a:buFont typeface="Wingdings" panose="05000000000000000000" pitchFamily="2" charset="2"/>
              <a:buChar char="q"/>
            </a:pPr>
            <a:r>
              <a:rPr lang="en-GB" dirty="0"/>
              <a:t>Real life Context - Establish community links.</a:t>
            </a:r>
          </a:p>
          <a:p>
            <a:pPr marL="342900" indent="-342900" algn="l">
              <a:buFont typeface="Wingdings" panose="05000000000000000000" pitchFamily="2" charset="2"/>
              <a:buChar char="q"/>
            </a:pPr>
            <a:r>
              <a:rPr lang="en-GB" dirty="0"/>
              <a:t>Science Assemblies to create awe and wonder.</a:t>
            </a:r>
          </a:p>
          <a:p>
            <a:pPr marL="342900" indent="-342900" algn="l">
              <a:buFont typeface="Wingdings" panose="05000000000000000000" pitchFamily="2" charset="2"/>
              <a:buChar char="q"/>
            </a:pPr>
            <a:r>
              <a:rPr lang="en-GB" dirty="0"/>
              <a:t>Visits/ Visitors that expand children’s knowledge of topic/real life application. </a:t>
            </a:r>
          </a:p>
          <a:p>
            <a:pPr marL="342900" indent="-342900" algn="l">
              <a:buFont typeface="Wingdings" panose="05000000000000000000" pitchFamily="2" charset="2"/>
              <a:buChar char="q"/>
            </a:pPr>
            <a:r>
              <a:rPr lang="en-GB" dirty="0"/>
              <a:t>Sharing of scientific investigation with local community. </a:t>
            </a:r>
          </a:p>
          <a:p>
            <a:pPr marL="342900" indent="-342900" algn="l">
              <a:buFont typeface="Wingdings" panose="05000000000000000000" pitchFamily="2" charset="2"/>
              <a:buChar char="q"/>
            </a:pPr>
            <a:r>
              <a:rPr lang="en-GB" dirty="0"/>
              <a:t>Establish whether any of the wider community can support with adding any knowledge or expertise to any topic being taught. </a:t>
            </a:r>
          </a:p>
          <a:p>
            <a:pPr marL="342900" indent="-342900" algn="l">
              <a:buFont typeface="Wingdings" panose="05000000000000000000" pitchFamily="2" charset="2"/>
              <a:buChar char="q"/>
            </a:pPr>
            <a:r>
              <a:rPr lang="en-GB" dirty="0"/>
              <a:t>Show positive role models. </a:t>
            </a:r>
          </a:p>
          <a:p>
            <a:pPr marL="342900" indent="-342900" algn="l">
              <a:buFont typeface="Wingdings" panose="05000000000000000000" pitchFamily="2" charset="2"/>
              <a:buChar char="q"/>
            </a:pPr>
            <a:r>
              <a:rPr lang="en-GB" dirty="0"/>
              <a:t>Visits happening across the year group.</a:t>
            </a:r>
          </a:p>
          <a:p>
            <a:pPr marL="342900" indent="-342900" algn="l">
              <a:buFont typeface="Wingdings" panose="05000000000000000000" pitchFamily="2" charset="2"/>
              <a:buChar char="q"/>
            </a:pPr>
            <a:r>
              <a:rPr lang="en-GB" dirty="0"/>
              <a:t>Celebration and parents invited in to share work after Science week.</a:t>
            </a:r>
          </a:p>
          <a:p>
            <a:pPr marL="342900" indent="-342900" algn="l">
              <a:buFont typeface="Wingdings" panose="05000000000000000000" pitchFamily="2" charset="2"/>
              <a:buChar char="q"/>
            </a:pPr>
            <a:r>
              <a:rPr lang="en-GB" dirty="0"/>
              <a:t>Use of digital opportunities to enhance learning.</a:t>
            </a:r>
          </a:p>
          <a:p>
            <a:pPr marL="342900" indent="-342900" algn="l">
              <a:buFont typeface="Wingdings" panose="05000000000000000000" pitchFamily="2" charset="2"/>
              <a:buChar char="q"/>
            </a:pPr>
            <a:endParaRPr lang="en-GB" dirty="0"/>
          </a:p>
          <a:p>
            <a:pPr marL="342900" indent="-342900" algn="l">
              <a:buFont typeface="Wingdings" panose="05000000000000000000" pitchFamily="2" charset="2"/>
              <a:buChar char="q"/>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3017616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1266C-9BEB-4F7B-B664-98C77E26A109}"/>
              </a:ext>
            </a:extLst>
          </p:cNvPr>
          <p:cNvSpPr>
            <a:spLocks noGrp="1"/>
          </p:cNvSpPr>
          <p:nvPr>
            <p:ph type="ctrTitle"/>
          </p:nvPr>
        </p:nvSpPr>
        <p:spPr>
          <a:xfrm>
            <a:off x="4332302" y="238347"/>
            <a:ext cx="3010271" cy="871362"/>
          </a:xfrm>
        </p:spPr>
        <p:txBody>
          <a:bodyPr>
            <a:normAutofit/>
          </a:bodyPr>
          <a:lstStyle/>
          <a:p>
            <a:r>
              <a:rPr lang="en-GB" sz="2000" dirty="0"/>
              <a:t>Pupil Voice</a:t>
            </a:r>
          </a:p>
        </p:txBody>
      </p:sp>
      <p:sp>
        <p:nvSpPr>
          <p:cNvPr id="3" name="Subtitle 2">
            <a:extLst>
              <a:ext uri="{FF2B5EF4-FFF2-40B4-BE49-F238E27FC236}">
                <a16:creationId xmlns:a16="http://schemas.microsoft.com/office/drawing/2014/main" id="{6A4503B6-106C-4913-802D-26B43A34CABF}"/>
              </a:ext>
            </a:extLst>
          </p:cNvPr>
          <p:cNvSpPr>
            <a:spLocks noGrp="1"/>
          </p:cNvSpPr>
          <p:nvPr>
            <p:ph type="subTitle" idx="1"/>
          </p:nvPr>
        </p:nvSpPr>
        <p:spPr>
          <a:xfrm>
            <a:off x="1296141" y="1635975"/>
            <a:ext cx="8394864" cy="4425459"/>
          </a:xfrm>
        </p:spPr>
        <p:txBody>
          <a:bodyPr/>
          <a:lstStyle/>
          <a:p>
            <a:pPr algn="l"/>
            <a:r>
              <a:rPr lang="en-GB" dirty="0"/>
              <a:t>“ I personally like the experiments and think they are really cool, I like to see what happens” – Ben Y6</a:t>
            </a:r>
          </a:p>
          <a:p>
            <a:pPr algn="l"/>
            <a:endParaRPr lang="en-GB" dirty="0"/>
          </a:p>
          <a:p>
            <a:pPr algn="l"/>
            <a:r>
              <a:rPr lang="en-GB" dirty="0"/>
              <a:t>“I enjoy Science, mainly doing the experiments but also drawing diagrams to show what I have learned” – Sienna Y6</a:t>
            </a:r>
          </a:p>
          <a:p>
            <a:pPr algn="l"/>
            <a:endParaRPr lang="en-GB" dirty="0"/>
          </a:p>
          <a:p>
            <a:pPr algn="l"/>
            <a:endParaRPr lang="en-GB" dirty="0"/>
          </a:p>
        </p:txBody>
      </p:sp>
    </p:spTree>
    <p:extLst>
      <p:ext uri="{BB962C8B-B14F-4D97-AF65-F5344CB8AC3E}">
        <p14:creationId xmlns:p14="http://schemas.microsoft.com/office/powerpoint/2010/main" val="313453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4F740-D22B-4902-81C6-43A9E0536762}"/>
              </a:ext>
            </a:extLst>
          </p:cNvPr>
          <p:cNvSpPr>
            <a:spLocks noGrp="1"/>
          </p:cNvSpPr>
          <p:nvPr>
            <p:ph type="ctrTitle"/>
          </p:nvPr>
        </p:nvSpPr>
        <p:spPr>
          <a:xfrm>
            <a:off x="4592344" y="211714"/>
            <a:ext cx="3007312" cy="791462"/>
          </a:xfrm>
        </p:spPr>
        <p:txBody>
          <a:bodyPr>
            <a:normAutofit/>
          </a:bodyPr>
          <a:lstStyle/>
          <a:p>
            <a:r>
              <a:rPr lang="en-GB" sz="2000" dirty="0"/>
              <a:t>Assessment</a:t>
            </a:r>
          </a:p>
        </p:txBody>
      </p:sp>
      <p:pic>
        <p:nvPicPr>
          <p:cNvPr id="4" name="Picture 3">
            <a:extLst>
              <a:ext uri="{FF2B5EF4-FFF2-40B4-BE49-F238E27FC236}">
                <a16:creationId xmlns:a16="http://schemas.microsoft.com/office/drawing/2014/main" id="{C418EE03-2D85-4B9D-A075-365C51A2A3BD}"/>
              </a:ext>
            </a:extLst>
          </p:cNvPr>
          <p:cNvPicPr>
            <a:picLocks noChangeAspect="1"/>
          </p:cNvPicPr>
          <p:nvPr/>
        </p:nvPicPr>
        <p:blipFill>
          <a:blip r:embed="rId2"/>
          <a:stretch>
            <a:fillRect/>
          </a:stretch>
        </p:blipFill>
        <p:spPr>
          <a:xfrm>
            <a:off x="1350482" y="1130562"/>
            <a:ext cx="9684462" cy="5611110"/>
          </a:xfrm>
          <a:prstGeom prst="rect">
            <a:avLst/>
          </a:prstGeom>
        </p:spPr>
      </p:pic>
    </p:spTree>
    <p:extLst>
      <p:ext uri="{BB962C8B-B14F-4D97-AF65-F5344CB8AC3E}">
        <p14:creationId xmlns:p14="http://schemas.microsoft.com/office/powerpoint/2010/main" val="1130119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169EF-EC81-4F8B-800E-C2E2B685C513}"/>
              </a:ext>
            </a:extLst>
          </p:cNvPr>
          <p:cNvSpPr>
            <a:spLocks noGrp="1"/>
          </p:cNvSpPr>
          <p:nvPr>
            <p:ph type="ctrTitle"/>
          </p:nvPr>
        </p:nvSpPr>
        <p:spPr>
          <a:xfrm>
            <a:off x="3721963" y="238348"/>
            <a:ext cx="4250184" cy="809217"/>
          </a:xfrm>
        </p:spPr>
        <p:txBody>
          <a:bodyPr>
            <a:normAutofit/>
          </a:bodyPr>
          <a:lstStyle/>
          <a:p>
            <a:r>
              <a:rPr lang="en-GB" sz="2000" dirty="0"/>
              <a:t>Supporting everyone</a:t>
            </a:r>
          </a:p>
        </p:txBody>
      </p:sp>
      <p:sp>
        <p:nvSpPr>
          <p:cNvPr id="3" name="Subtitle 2">
            <a:extLst>
              <a:ext uri="{FF2B5EF4-FFF2-40B4-BE49-F238E27FC236}">
                <a16:creationId xmlns:a16="http://schemas.microsoft.com/office/drawing/2014/main" id="{57DD9C73-A960-47F5-868E-C5F953D6B91D}"/>
              </a:ext>
            </a:extLst>
          </p:cNvPr>
          <p:cNvSpPr>
            <a:spLocks noGrp="1"/>
          </p:cNvSpPr>
          <p:nvPr>
            <p:ph type="subTitle" idx="1"/>
          </p:nvPr>
        </p:nvSpPr>
        <p:spPr>
          <a:xfrm>
            <a:off x="875272" y="1591589"/>
            <a:ext cx="10523655" cy="4471860"/>
          </a:xfrm>
        </p:spPr>
        <p:txBody>
          <a:bodyPr>
            <a:normAutofit/>
          </a:bodyPr>
          <a:lstStyle/>
          <a:p>
            <a:pPr algn="l"/>
            <a:r>
              <a:rPr lang="en-GB" dirty="0"/>
              <a:t>Challenging: high expectations for all children (DISCO) challenging curriculum</a:t>
            </a:r>
          </a:p>
          <a:p>
            <a:pPr algn="l"/>
            <a:r>
              <a:rPr lang="en-GB" dirty="0"/>
              <a:t>Diversity: representation for all within the curriculum through range of musicians, instruments and genres </a:t>
            </a:r>
          </a:p>
          <a:p>
            <a:pPr algn="l"/>
            <a:r>
              <a:rPr lang="en-GB" dirty="0"/>
              <a:t>Inclusive: ensuring all children can access the curriculum </a:t>
            </a:r>
          </a:p>
          <a:p>
            <a:pPr algn="l"/>
            <a:r>
              <a:rPr lang="en-GB" dirty="0"/>
              <a:t>Accessible: opportunities for all children </a:t>
            </a:r>
          </a:p>
          <a:p>
            <a:pPr algn="l"/>
            <a:r>
              <a:rPr lang="en-GB" dirty="0"/>
              <a:t>Enrichment: music, sport, drama, trips, visitors, experiences</a:t>
            </a:r>
          </a:p>
          <a:p>
            <a:pPr algn="l"/>
            <a:r>
              <a:rPr lang="en-GB" dirty="0"/>
              <a:t>Support/Stretch: TA, scaffolding, Quality First teaching, Arc</a:t>
            </a:r>
          </a:p>
          <a:p>
            <a:pPr algn="l"/>
            <a:r>
              <a:rPr lang="en-GB" dirty="0"/>
              <a:t>Wellbeing: Brighter Futures, ELSA</a:t>
            </a:r>
          </a:p>
          <a:p>
            <a:pPr algn="l"/>
            <a:endParaRPr lang="en-GB" dirty="0"/>
          </a:p>
          <a:p>
            <a:endParaRPr lang="en-GB" dirty="0"/>
          </a:p>
        </p:txBody>
      </p:sp>
    </p:spTree>
    <p:extLst>
      <p:ext uri="{BB962C8B-B14F-4D97-AF65-F5344CB8AC3E}">
        <p14:creationId xmlns:p14="http://schemas.microsoft.com/office/powerpoint/2010/main" val="43618105"/>
      </p:ext>
    </p:extLst>
  </p:cSld>
  <p:clrMapOvr>
    <a:masterClrMapping/>
  </p:clrMapOvr>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docProps/app.xml><?xml version="1.0" encoding="utf-8"?>
<Properties xmlns="http://schemas.openxmlformats.org/officeDocument/2006/extended-properties" xmlns:vt="http://schemas.openxmlformats.org/officeDocument/2006/docPropsVTypes">
  <Template>TM10001115[[fn=Parcel]]</Template>
  <TotalTime>88</TotalTime>
  <Words>844</Words>
  <Application>Microsoft Office PowerPoint</Application>
  <PresentationFormat>Widescreen</PresentationFormat>
  <Paragraphs>58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Gill Sans MT</vt:lpstr>
      <vt:lpstr>Wingdings</vt:lpstr>
      <vt:lpstr>Parcel</vt:lpstr>
      <vt:lpstr>Science</vt:lpstr>
      <vt:lpstr>Intent</vt:lpstr>
      <vt:lpstr>Implementation</vt:lpstr>
      <vt:lpstr>Learning </vt:lpstr>
      <vt:lpstr>Investigations</vt:lpstr>
      <vt:lpstr>Subject on a page</vt:lpstr>
      <vt:lpstr>PowerPoint Presentation</vt:lpstr>
      <vt:lpstr>Exceptionality Flourishing!</vt:lpstr>
      <vt:lpstr>Pupil Voice</vt:lpstr>
      <vt:lpstr>Assessment</vt:lpstr>
      <vt:lpstr>Supporting everyone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dc:title>
  <dc:creator>Simon Good</dc:creator>
  <cp:lastModifiedBy>Simon Good</cp:lastModifiedBy>
  <cp:revision>13</cp:revision>
  <dcterms:created xsi:type="dcterms:W3CDTF">2023-10-04T12:40:57Z</dcterms:created>
  <dcterms:modified xsi:type="dcterms:W3CDTF">2023-12-19T09:53:08Z</dcterms:modified>
</cp:coreProperties>
</file>